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90" r:id="rId2"/>
    <p:sldId id="407" r:id="rId3"/>
    <p:sldId id="408" r:id="rId4"/>
    <p:sldId id="263" r:id="rId5"/>
    <p:sldId id="409"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305" r:id="rId23"/>
    <p:sldId id="306" r:id="rId24"/>
    <p:sldId id="307" r:id="rId25"/>
    <p:sldId id="308" r:id="rId26"/>
    <p:sldId id="392"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26" r:id="rId40"/>
    <p:sldId id="385" r:id="rId41"/>
    <p:sldId id="28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1">
          <p15:clr>
            <a:srgbClr val="A4A3A4"/>
          </p15:clr>
        </p15:guide>
        <p15:guide id="2" pos="28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88"/>
    <p:restoredTop sz="92477"/>
  </p:normalViewPr>
  <p:slideViewPr>
    <p:cSldViewPr>
      <p:cViewPr varScale="1">
        <p:scale>
          <a:sx n="106" d="100"/>
          <a:sy n="106" d="100"/>
        </p:scale>
        <p:origin x="1290" y="102"/>
      </p:cViewPr>
      <p:guideLst>
        <p:guide orient="horz" pos="2181"/>
        <p:guide pos="2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4E17E-ACDA-4D33-BCAE-677FB616DBEF}" type="datetimeFigureOut">
              <a:rPr lang="en-IN" smtClean="0"/>
              <a:t>24-05-2020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C08CD-08CE-4BE9-82DB-405CF9CCA283}"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dirty="0"/>
              <a:t>Once a month the salesperson starts from home and visits each city in his/her territory once. When done, the salesperson returns home. The salesperson wishes to minimize time spent in this activity. Assuming that the time spent at each city is fixed, total time is minimized by minimizing travel time. So, a tour of minimum length is desired.</a:t>
            </a:r>
          </a:p>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21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find the explanation in lecture notes </a:t>
            </a:r>
            <a:r>
              <a:rPr lang="en-US"/>
              <a:t>for slide no 16,17 and 18 </a:t>
            </a:r>
          </a:p>
        </p:txBody>
      </p:sp>
      <p:sp>
        <p:nvSpPr>
          <p:cNvPr id="4" name="Slide Number Placeholder 3"/>
          <p:cNvSpPr>
            <a:spLocks noGrp="1"/>
          </p:cNvSpPr>
          <p:nvPr>
            <p:ph type="sldNum" sz="quarter" idx="5"/>
          </p:nvPr>
        </p:nvSpPr>
        <p:spPr/>
        <p:txBody>
          <a:bodyPr/>
          <a:lstStyle/>
          <a:p>
            <a:fld id="{C7BC08CD-08CE-4BE9-82DB-405CF9CCA283}" type="slidenum">
              <a:rPr lang="en-IN" smtClean="0"/>
              <a:t>22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l"/>
            <a:endParaRPr lang="en-US" dirty="0">
              <a:latin typeface="Arial" panose="020B0604020202020204" pitchFamily="34" charset="0"/>
              <a:cs typeface="Arial" panose="020B0604020202020204" pitchFamily="34" charset="0"/>
            </a:endParaRPr>
          </a:p>
        </p:txBody>
      </p:sp>
      <p:sp>
        <p:nvSpPr>
          <p:cNvPr id="22" name="Rectangle 21"/>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BITS_university_logo_whitevert.png"/>
          <p:cNvPicPr>
            <a:picLocks noChangeAspect="1"/>
          </p:cNvPicPr>
          <p:nvPr userDrawn="1"/>
        </p:nvPicPr>
        <p:blipFill rotWithShape="1">
          <a:blip r:embed="rId2">
            <a:extLst>
              <a:ext uri="{28A0092B-C50C-407E-A947-70E740481C1C}">
                <a14:useLocalDpi xmlns:a14="http://schemas.microsoft.com/office/drawing/2010/main" val="0"/>
              </a:ext>
            </a:extLst>
          </a:blip>
          <a:srcRect t="2" b="28592"/>
          <a:stretch>
            <a:fillRect/>
          </a:stretch>
        </p:blipFill>
        <p:spPr>
          <a:xfrm>
            <a:off x="76200" y="3352800"/>
            <a:ext cx="2057400" cy="1980000"/>
          </a:xfrm>
          <a:prstGeom prst="rect">
            <a:avLst/>
          </a:prstGeom>
        </p:spPr>
      </p:pic>
      <p:grpSp>
        <p:nvGrpSpPr>
          <p:cNvPr id="32" name="Group 31"/>
          <p:cNvGrpSpPr/>
          <p:nvPr userDrawn="1"/>
        </p:nvGrpSpPr>
        <p:grpSpPr>
          <a:xfrm>
            <a:off x="-76200" y="5257800"/>
            <a:ext cx="2209800" cy="685800"/>
            <a:chOff x="76200" y="2209800"/>
            <a:chExt cx="2209800" cy="685800"/>
          </a:xfrm>
        </p:grpSpPr>
        <p:sp>
          <p:nvSpPr>
            <p:cNvPr id="30" name="TextBox 29"/>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panose="020B0604020202020204"/>
                  <a:cs typeface="Arial" panose="020B0604020202020204"/>
                </a:rPr>
                <a:t>BITS</a:t>
              </a:r>
              <a:r>
                <a:rPr lang="en-US" sz="2900" spc="-150" dirty="0">
                  <a:solidFill>
                    <a:schemeClr val="bg1"/>
                  </a:solidFill>
                  <a:latin typeface="Arial" panose="020B0604020202020204"/>
                  <a:cs typeface="Arial" panose="020B0604020202020204"/>
                </a:rPr>
                <a:t> Pilani</a:t>
              </a:r>
            </a:p>
          </p:txBody>
        </p:sp>
        <p:sp>
          <p:nvSpPr>
            <p:cNvPr id="31" name="TextBox 30"/>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panose="020B0604020202020204"/>
                  <a:cs typeface="Arial" panose="020B0604020202020204"/>
                </a:rPr>
                <a:t>Pilani | Dubai</a:t>
              </a:r>
              <a:r>
                <a:rPr lang="en-US" sz="900" spc="-150" baseline="0" dirty="0">
                  <a:solidFill>
                    <a:srgbClr val="FFFFFF"/>
                  </a:solidFill>
                  <a:latin typeface="Arial" panose="020B0604020202020204"/>
                  <a:cs typeface="Arial" panose="020B0604020202020204"/>
                </a:rPr>
                <a:t> | Goa | Hyderabad</a:t>
              </a:r>
              <a:endParaRPr lang="en-US" sz="900" spc="-150" dirty="0">
                <a:solidFill>
                  <a:srgbClr val="FFFFFF"/>
                </a:solidFill>
                <a:latin typeface="Arial" panose="020B0604020202020204"/>
                <a:cs typeface="Arial" panose="020B0604020202020204"/>
              </a:endParaRPr>
            </a:p>
          </p:txBody>
        </p:sp>
      </p:grpSp>
      <p:sp>
        <p:nvSpPr>
          <p:cNvPr id="11"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206762" y="6356350"/>
            <a:ext cx="1937238" cy="365125"/>
          </a:xfrm>
        </p:spPr>
        <p:txBody>
          <a:bodyPr/>
          <a:lstStyle/>
          <a:p>
            <a:fld id="{BC8D7E44-7D4F-4942-A8C9-2DF6BF8399E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anose="020B0604020202020204" pitchFamily="34" charset="0"/>
                <a:cs typeface="Arial" panose="020B0604020202020204"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a:off x="2133600" y="6553200"/>
            <a:ext cx="7010400" cy="45719"/>
            <a:chOff x="1905000" y="6553200"/>
            <a:chExt cx="7010400" cy="45719"/>
          </a:xfrm>
        </p:grpSpPr>
        <p:sp>
          <p:nvSpPr>
            <p:cNvPr id="26" name="Rectangle 25"/>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9" name="Picture 28"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0" name="TextBox 29"/>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panose="020B0604020202020204"/>
                <a:cs typeface="Arial" panose="020B0604020202020204"/>
              </a:rPr>
              <a:t>BITS </a:t>
            </a:r>
            <a:r>
              <a:rPr lang="en-US" sz="1100" dirty="0">
                <a:solidFill>
                  <a:srgbClr val="101141"/>
                </a:solidFill>
                <a:latin typeface="Arial" panose="020B0604020202020204"/>
                <a:cs typeface="Arial" panose="020B0604020202020204"/>
              </a:rPr>
              <a:t>Pilani, Deemed</a:t>
            </a:r>
            <a:r>
              <a:rPr lang="en-US" sz="1100" baseline="0" dirty="0">
                <a:solidFill>
                  <a:srgbClr val="101141"/>
                </a:solidFill>
                <a:latin typeface="Arial" panose="020B0604020202020204"/>
                <a:cs typeface="Arial" panose="020B0604020202020204"/>
              </a:rPr>
              <a:t> to be University under Section 3 of UGC Act, 1956</a:t>
            </a:r>
            <a:endParaRPr lang="en-US" sz="1100" dirty="0">
              <a:solidFill>
                <a:srgbClr val="101141"/>
              </a:solidFill>
              <a:latin typeface="Arial" panose="020B0604020202020204"/>
              <a:cs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hasCustomPrompt="1"/>
          </p:nvPr>
        </p:nvSpPr>
        <p:spPr>
          <a:xfrm rot="5400000">
            <a:off x="5410200" y="2743200"/>
            <a:ext cx="5867400" cy="1143000"/>
          </a:xfrm>
        </p:spPr>
        <p:txBody>
          <a:bodyPr anchor="ctr" anchorCtr="0">
            <a:normAutofit/>
          </a:bodyPr>
          <a:lstStyle>
            <a:lvl1pPr marL="0">
              <a:lnSpc>
                <a:spcPts val="3600"/>
              </a:lnSpc>
              <a:spcBef>
                <a:spcPts val="0"/>
              </a:spcBef>
              <a:buNone/>
              <a:defRPr sz="3600" b="1" spc="-150" baseline="0">
                <a:latin typeface="Arial" panose="020B0604020202020204" pitchFamily="34" charset="0"/>
                <a:cs typeface="Arial" panose="020B0604020202020204" pitchFamily="34" charset="0"/>
              </a:defRPr>
            </a:lvl1pPr>
          </a:lstStyle>
          <a:p>
            <a:pPr lvl="0"/>
            <a:r>
              <a:rPr lang="en-US" dirty="0"/>
              <a:t>Slide heading here and it can run in two lines</a:t>
            </a:r>
          </a:p>
        </p:txBody>
      </p:sp>
      <p:grpSp>
        <p:nvGrpSpPr>
          <p:cNvPr id="8" name="Group 7"/>
          <p:cNvGrpSpPr/>
          <p:nvPr userDrawn="1"/>
        </p:nvGrpSpPr>
        <p:grpSpPr>
          <a:xfrm rot="5400000">
            <a:off x="5006340" y="2567940"/>
            <a:ext cx="5181600" cy="45719"/>
            <a:chOff x="1905000" y="6553200"/>
            <a:chExt cx="7010400" cy="45719"/>
          </a:xfrm>
        </p:grpSpPr>
        <p:sp>
          <p:nvSpPr>
            <p:cNvPr id="9" name="Rectangle 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descr="Picture 7.png"/>
          <p:cNvPicPr>
            <a:picLocks noChangeAspect="1"/>
          </p:cNvPicPr>
          <p:nvPr userDrawn="1"/>
        </p:nvPicPr>
        <p:blipFill>
          <a:blip r:embed="rId2" cstate="print"/>
          <a:srcRect l="1923" b="5336"/>
          <a:stretch>
            <a:fillRect/>
          </a:stretch>
        </p:blipFill>
        <p:spPr>
          <a:xfrm rot="5400000">
            <a:off x="-758715" y="1131248"/>
            <a:ext cx="2193193" cy="692697"/>
          </a:xfrm>
          <a:prstGeom prst="rect">
            <a:avLst/>
          </a:prstGeom>
        </p:spPr>
      </p:pic>
      <p:sp>
        <p:nvSpPr>
          <p:cNvPr id="18" name="TextBox 17"/>
          <p:cNvSpPr txBox="1"/>
          <p:nvPr userDrawn="1"/>
        </p:nvSpPr>
        <p:spPr>
          <a:xfrm rot="5400000">
            <a:off x="-2794428" y="3808884"/>
            <a:ext cx="5867400" cy="230832"/>
          </a:xfrm>
          <a:prstGeom prst="rect">
            <a:avLst/>
          </a:prstGeom>
          <a:noFill/>
        </p:spPr>
        <p:txBody>
          <a:bodyPr wrap="square" rtlCol="0">
            <a:spAutoFit/>
          </a:bodyPr>
          <a:lstStyle/>
          <a:p>
            <a:pPr algn="r"/>
            <a:r>
              <a:rPr lang="en-US" sz="900" b="1" dirty="0">
                <a:solidFill>
                  <a:srgbClr val="101141"/>
                </a:solidFill>
                <a:latin typeface="Arial" panose="020B0604020202020204"/>
                <a:cs typeface="Arial" panose="020B0604020202020204"/>
              </a:rPr>
              <a:t>BITS </a:t>
            </a:r>
            <a:r>
              <a:rPr lang="en-US" sz="900" dirty="0">
                <a:solidFill>
                  <a:srgbClr val="101141"/>
                </a:solidFill>
                <a:latin typeface="Arial" panose="020B0604020202020204"/>
                <a:cs typeface="Arial" panose="020B0604020202020204"/>
              </a:rPr>
              <a:t>Pilani, Deemed</a:t>
            </a:r>
            <a:r>
              <a:rPr lang="en-US" sz="900" baseline="0" dirty="0">
                <a:solidFill>
                  <a:srgbClr val="101141"/>
                </a:solidFill>
                <a:latin typeface="Arial" panose="020B0604020202020204"/>
                <a:cs typeface="Arial" panose="020B0604020202020204"/>
              </a:rPr>
              <a:t> to be University under Section 3 of UGC Act, 1956</a:t>
            </a:r>
            <a:endParaRPr lang="en-US" sz="900" dirty="0">
              <a:solidFill>
                <a:srgbClr val="101141"/>
              </a:solidFill>
              <a:latin typeface="Arial" panose="020B0604020202020204"/>
              <a:cs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p:txBody>
          <a:bodyPr/>
          <a:lstStyle>
            <a:lvl1pPr>
              <a:defRPr/>
            </a:lvl1pPr>
          </a:lstStyle>
          <a:p>
            <a:pPr>
              <a:defRPr/>
            </a:pPr>
            <a:endParaRPr lang="en-IN"/>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6BB148C5-4856-4F8E-8C35-625FB2ADD9B2}" type="slidenum">
              <a:rPr lang="ar-SA" altLang="en-US"/>
              <a:t>‹#›</a:t>
            </a:fld>
            <a:endParaRPr lang="en-I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p:txBody>
          <a:bodyPr/>
          <a:lstStyle>
            <a:lvl1pPr>
              <a:defRPr/>
            </a:lvl1pPr>
          </a:lstStyle>
          <a:p>
            <a:pPr>
              <a:defRPr/>
            </a:pPr>
            <a:endParaRPr lang="en-IN"/>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751E3552-C4BB-492B-B201-2FA43FF28EAC}" type="slidenum">
              <a:rPr lang="ar-SA" altLang="en-US"/>
              <a:t>‹#›</a:t>
            </a:fld>
            <a:endParaRPr lang="en-I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GB"/>
          </a:p>
        </p:txBody>
      </p:sp>
      <p:sp>
        <p:nvSpPr>
          <p:cNvPr id="3" name="Rectangle 5"/>
          <p:cNvSpPr>
            <a:spLocks noGrp="1" noChangeArrowheads="1"/>
          </p:cNvSpPr>
          <p:nvPr>
            <p:ph type="ftr" sz="quarter" idx="11"/>
          </p:nvPr>
        </p:nvSpPr>
        <p:spPr/>
        <p:txBody>
          <a:bodyPr/>
          <a:lstStyle>
            <a:lvl1pPr>
              <a:defRPr/>
            </a:lvl1pPr>
          </a:lstStyle>
          <a:p>
            <a:pPr>
              <a:defRPr/>
            </a:pPr>
            <a:endParaRPr lang="en-GB"/>
          </a:p>
        </p:txBody>
      </p:sp>
      <p:sp>
        <p:nvSpPr>
          <p:cNvPr id="4" name="Rectangle 6"/>
          <p:cNvSpPr>
            <a:spLocks noGrp="1" noChangeArrowheads="1"/>
          </p:cNvSpPr>
          <p:nvPr>
            <p:ph type="sldNum" sz="quarter" idx="12"/>
          </p:nvPr>
        </p:nvSpPr>
        <p:spPr/>
        <p:txBody>
          <a:bodyPr/>
          <a:lstStyle>
            <a:lvl1pPr>
              <a:defRPr/>
            </a:lvl1pPr>
          </a:lstStyle>
          <a:p>
            <a:fld id="{250325B6-D51C-4F5A-B571-1E9EEDCC26EC}" type="slidenum">
              <a:rPr lang="en-GB" altLang="en-US"/>
              <a:t>‹#›</a:t>
            </a:fld>
            <a:endParaRPr lang="en-GB"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BITS_university_logo_whitevert.png"/>
          <p:cNvPicPr>
            <a:picLocks noChangeAspect="1"/>
          </p:cNvPicPr>
          <p:nvPr userDrawn="1"/>
        </p:nvPicPr>
        <p:blipFill rotWithShape="1">
          <a:blip r:embed="rId2">
            <a:extLst>
              <a:ext uri="{28A0092B-C50C-407E-A947-70E740481C1C}">
                <a14:useLocalDpi xmlns:a14="http://schemas.microsoft.com/office/drawing/2010/main" val="0"/>
              </a:ext>
            </a:extLst>
          </a:blip>
          <a:srcRect t="2" b="28592"/>
          <a:stretch>
            <a:fillRect/>
          </a:stretch>
        </p:blipFill>
        <p:spPr>
          <a:xfrm>
            <a:off x="76200" y="3352800"/>
            <a:ext cx="2057400" cy="1980000"/>
          </a:xfrm>
          <a:prstGeom prst="rect">
            <a:avLst/>
          </a:prstGeom>
        </p:spPr>
      </p:pic>
      <p:grpSp>
        <p:nvGrpSpPr>
          <p:cNvPr id="10" name="Group 9"/>
          <p:cNvGrpSpPr/>
          <p:nvPr userDrawn="1"/>
        </p:nvGrpSpPr>
        <p:grpSpPr>
          <a:xfrm>
            <a:off x="-76200" y="5257800"/>
            <a:ext cx="2209800" cy="685800"/>
            <a:chOff x="76200" y="2209800"/>
            <a:chExt cx="2209800" cy="685800"/>
          </a:xfrm>
        </p:grpSpPr>
        <p:sp>
          <p:nvSpPr>
            <p:cNvPr id="11" name="TextBox 10"/>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panose="020B0604020202020204"/>
                  <a:cs typeface="Arial" panose="020B0604020202020204"/>
                </a:rPr>
                <a:t>BITS</a:t>
              </a:r>
              <a:r>
                <a:rPr lang="en-US" sz="2900" spc="-150" dirty="0">
                  <a:solidFill>
                    <a:schemeClr val="bg1"/>
                  </a:solidFill>
                  <a:latin typeface="Arial" panose="020B0604020202020204"/>
                  <a:cs typeface="Arial" panose="020B0604020202020204"/>
                </a:rPr>
                <a:t> Pilani</a:t>
              </a:r>
            </a:p>
          </p:txBody>
        </p:sp>
        <p:sp>
          <p:nvSpPr>
            <p:cNvPr id="12" name="TextBox 11"/>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panose="020B0604020202020204"/>
                  <a:cs typeface="Arial" panose="020B0604020202020204"/>
                </a:rPr>
                <a:t>Pilani | Dubai</a:t>
              </a:r>
              <a:r>
                <a:rPr lang="en-US" sz="900" spc="-150" baseline="0" dirty="0">
                  <a:solidFill>
                    <a:srgbClr val="FFFFFF"/>
                  </a:solidFill>
                  <a:latin typeface="Arial" panose="020B0604020202020204"/>
                  <a:cs typeface="Arial" panose="020B0604020202020204"/>
                </a:rPr>
                <a:t> | Goa | Hyderabad</a:t>
              </a:r>
              <a:endParaRPr lang="en-US" sz="900" spc="-150" dirty="0">
                <a:solidFill>
                  <a:srgbClr val="FFFFFF"/>
                </a:solidFill>
                <a:latin typeface="Arial" panose="020B0604020202020204"/>
                <a:cs typeface="Arial" panose="020B0604020202020204"/>
              </a:endParaRPr>
            </a:p>
          </p:txBody>
        </p:sp>
      </p:grpSp>
      <p:sp>
        <p:nvSpPr>
          <p:cNvPr id="7" name="Content Placeholder 6"/>
          <p:cNvSpPr>
            <a:spLocks noGrp="1"/>
          </p:cNvSpPr>
          <p:nvPr>
            <p:ph sz="quarter" idx="13" hasCustomPrompt="1"/>
          </p:nvPr>
        </p:nvSpPr>
        <p:spPr>
          <a:xfrm>
            <a:off x="2514600" y="5410200"/>
            <a:ext cx="60198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a:t>Presenter details comes here</a:t>
            </a:r>
          </a:p>
          <a:p>
            <a:pPr lvl="0"/>
            <a:r>
              <a:rPr lang="en-GB" dirty="0"/>
              <a:t>Date and other details can come here</a:t>
            </a:r>
          </a:p>
        </p:txBody>
      </p:sp>
      <p:sp>
        <p:nvSpPr>
          <p:cNvPr id="2"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
        <p:nvSpPr>
          <p:cNvPr id="3" name="Date Placeholder 2"/>
          <p:cNvSpPr>
            <a:spLocks noGrp="1"/>
          </p:cNvSpPr>
          <p:nvPr>
            <p:ph type="dt" sz="half" idx="14"/>
          </p:nvPr>
        </p:nvSpPr>
        <p:spPr/>
        <p:txBody>
          <a:bodyPr/>
          <a:lstStyle/>
          <a:p>
            <a:endParaRPr lang="en-US"/>
          </a:p>
        </p:txBody>
      </p:sp>
      <p:sp>
        <p:nvSpPr>
          <p:cNvPr id="13" name="Footer Placeholder 12"/>
          <p:cNvSpPr>
            <a:spLocks noGrp="1"/>
          </p:cNvSpPr>
          <p:nvPr>
            <p:ph type="ftr" sz="quarter" idx="15"/>
          </p:nvPr>
        </p:nvSpPr>
        <p:spPr/>
        <p:txBody>
          <a:bodyPr/>
          <a:lstStyle/>
          <a:p>
            <a:endParaRPr lang="en-US"/>
          </a:p>
        </p:txBody>
      </p:sp>
      <p:sp>
        <p:nvSpPr>
          <p:cNvPr id="14" name="Slide Number Placeholder 13"/>
          <p:cNvSpPr>
            <a:spLocks noGrp="1"/>
          </p:cNvSpPr>
          <p:nvPr>
            <p:ph type="sldNum" sz="quarter" idx="16"/>
          </p:nvPr>
        </p:nvSpPr>
        <p:spPr>
          <a:xfrm>
            <a:off x="7315200" y="6340475"/>
            <a:ext cx="1828800" cy="365125"/>
          </a:xfrm>
        </p:spPr>
        <p:txBody>
          <a:bodyPr/>
          <a:lstStyle/>
          <a:p>
            <a:fld id="{BC8D7E44-7D4F-4942-A8C9-2DF6BF8399E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anose="020B0604020202020204" pitchFamily="34" charset="0"/>
                <a:cs typeface="Arial" panose="020B0604020202020204"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6858000" y="762000"/>
            <a:ext cx="2209800" cy="685800"/>
            <a:chOff x="76200" y="2209800"/>
            <a:chExt cx="2209800" cy="685800"/>
          </a:xfrm>
        </p:grpSpPr>
        <p:sp>
          <p:nvSpPr>
            <p:cNvPr id="13" name="TextBox 12"/>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panose="020B0604020202020204"/>
                  <a:cs typeface="Arial" panose="020B0604020202020204"/>
                </a:rPr>
                <a:t>BITS</a:t>
              </a:r>
              <a:r>
                <a:rPr lang="en-US" sz="2900" spc="-150" dirty="0">
                  <a:solidFill>
                    <a:schemeClr val="bg1"/>
                  </a:solidFill>
                  <a:latin typeface="Arial" panose="020B0604020202020204"/>
                  <a:cs typeface="Arial" panose="020B0604020202020204"/>
                </a:rPr>
                <a:t> Pilani</a:t>
              </a:r>
            </a:p>
          </p:txBody>
        </p:sp>
        <p:sp>
          <p:nvSpPr>
            <p:cNvPr id="14" name="TextBox 13"/>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panose="020B0604020202020204"/>
                  <a:cs typeface="Arial" panose="020B0604020202020204"/>
                </a:rPr>
                <a:t>Pilani | Dubai</a:t>
              </a:r>
              <a:r>
                <a:rPr lang="en-US" sz="900" spc="-150" baseline="0" dirty="0">
                  <a:solidFill>
                    <a:srgbClr val="FFFFFF"/>
                  </a:solidFill>
                  <a:latin typeface="Arial" panose="020B0604020202020204"/>
                  <a:cs typeface="Arial" panose="020B0604020202020204"/>
                </a:rPr>
                <a:t> | Goa | Hyderabad</a:t>
              </a:r>
              <a:endParaRPr lang="en-US" sz="900" spc="-150" dirty="0">
                <a:solidFill>
                  <a:srgbClr val="FFFFFF"/>
                </a:solidFill>
                <a:latin typeface="Arial" panose="020B0604020202020204"/>
                <a:cs typeface="Arial" panose="020B0604020202020204"/>
              </a:endParaRPr>
            </a:p>
          </p:txBody>
        </p:sp>
      </p:grpSp>
      <p:sp>
        <p:nvSpPr>
          <p:cNvPr id="2" name="Date Placeholder 1"/>
          <p:cNvSpPr>
            <a:spLocks noGrp="1"/>
          </p:cNvSpPr>
          <p:nvPr>
            <p:ph type="dt" sz="half" idx="11"/>
          </p:nvPr>
        </p:nvSpPr>
        <p:spPr/>
        <p:txBody>
          <a:bodyPr/>
          <a:lstStyle/>
          <a:p>
            <a:endParaRPr lang="en-US"/>
          </a:p>
        </p:txBody>
      </p:sp>
      <p:sp>
        <p:nvSpPr>
          <p:cNvPr id="3" name="Footer Placeholder 2"/>
          <p:cNvSpPr>
            <a:spLocks noGrp="1"/>
          </p:cNvSpPr>
          <p:nvPr>
            <p:ph type="ftr" sz="quarter" idx="12"/>
          </p:nvPr>
        </p:nvSpPr>
        <p:spPr/>
        <p:txBody>
          <a:bodyPr/>
          <a:lstStyle/>
          <a:p>
            <a:endParaRPr lang="en-US"/>
          </a:p>
        </p:txBody>
      </p:sp>
      <p:sp>
        <p:nvSpPr>
          <p:cNvPr id="4" name="Slide Number Placeholder 3"/>
          <p:cNvSpPr>
            <a:spLocks noGrp="1"/>
          </p:cNvSpPr>
          <p:nvPr>
            <p:ph type="sldNum" sz="quarter" idx="13"/>
          </p:nvPr>
        </p:nvSpPr>
        <p:spPr>
          <a:xfrm>
            <a:off x="7010400" y="6313488"/>
            <a:ext cx="2133600" cy="365125"/>
          </a:xfrm>
        </p:spPr>
        <p:txBody>
          <a:bodyPr/>
          <a:lstStyle/>
          <a:p>
            <a:fld id="{BC8D7E44-7D4F-4942-A8C9-2DF6BF8399E8}"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a:latin typeface="Arial" panose="020B0604020202020204" pitchFamily="34" charset="0"/>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a:latin typeface="Arial" panose="020B0604020202020204" pitchFamily="34" charset="0"/>
                <a:cs typeface="Arial" panose="020B0604020202020204"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endPar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panose="020B0604020202020204"/>
                <a:cs typeface="Arial" panose="020B0604020202020204"/>
              </a:rPr>
              <a:t>BITS </a:t>
            </a:r>
            <a:r>
              <a:rPr lang="en-US" sz="1100" dirty="0">
                <a:solidFill>
                  <a:srgbClr val="101141"/>
                </a:solidFill>
                <a:latin typeface="Arial" panose="020B0604020202020204"/>
                <a:cs typeface="Arial" panose="020B0604020202020204"/>
              </a:rPr>
              <a:t>Pilani, Deemed</a:t>
            </a:r>
            <a:r>
              <a:rPr lang="en-US" sz="1100" baseline="0" dirty="0">
                <a:solidFill>
                  <a:srgbClr val="101141"/>
                </a:solidFill>
                <a:latin typeface="Arial" panose="020B0604020202020204"/>
                <a:cs typeface="Arial" panose="020B0604020202020204"/>
              </a:rPr>
              <a:t> to be University under Section 3 of UGC Act, 1956</a:t>
            </a:r>
            <a:endParaRPr lang="en-US" sz="1100" dirty="0">
              <a:solidFill>
                <a:srgbClr val="101141"/>
              </a:solidFill>
              <a:latin typeface="Arial" panose="020B0604020202020204"/>
              <a:cs typeface="Arial" panose="020B0604020202020204"/>
            </a:endParaRPr>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19" name="Group 18"/>
          <p:cNvGrpSpPr/>
          <p:nvPr userDrawn="1"/>
        </p:nvGrpSpPr>
        <p:grpSpPr>
          <a:xfrm>
            <a:off x="2133600" y="655811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anose="020B0604020202020204" pitchFamily="34" charset="0"/>
                <a:cs typeface="Arial" panose="020B0604020202020204" pitchFamily="34" charset="0"/>
              </a:defRPr>
            </a:lvl1pPr>
          </a:lstStyle>
          <a:p>
            <a:pPr lvl="0"/>
            <a:r>
              <a:rPr lang="en-US" dirty="0"/>
              <a:t>Slide heading here and it can run in two lines</a:t>
            </a:r>
          </a:p>
        </p:txBody>
      </p:sp>
      <p:sp>
        <p:nvSpPr>
          <p:cNvPr id="4" name="Content Placeholder 3"/>
          <p:cNvSpPr>
            <a:spLocks noGrp="1"/>
          </p:cNvSpPr>
          <p:nvPr>
            <p:ph sz="quarter" idx="11"/>
          </p:nvPr>
        </p:nvSpPr>
        <p:spPr>
          <a:xfrm>
            <a:off x="4495800" y="6363741"/>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2"/>
          </p:nvPr>
        </p:nvSpPr>
        <p:spPr/>
        <p:txBody>
          <a:bodyPr/>
          <a:lstStyle/>
          <a:p>
            <a:endParaRPr lang="en-US"/>
          </a:p>
        </p:txBody>
      </p:sp>
      <p:sp>
        <p:nvSpPr>
          <p:cNvPr id="6" name="Footer Placeholder 5"/>
          <p:cNvSpPr>
            <a:spLocks noGrp="1"/>
          </p:cNvSpPr>
          <p:nvPr>
            <p:ph type="ftr" sz="quarter" idx="13"/>
          </p:nvPr>
        </p:nvSpPr>
        <p:spPr/>
        <p:txBody>
          <a:bodyPr/>
          <a:lstStyle/>
          <a:p>
            <a:endParaRPr lang="en-US"/>
          </a:p>
        </p:txBody>
      </p:sp>
      <p:sp>
        <p:nvSpPr>
          <p:cNvPr id="8" name="Slide Number Placeholder 7"/>
          <p:cNvSpPr>
            <a:spLocks noGrp="1"/>
          </p:cNvSpPr>
          <p:nvPr>
            <p:ph type="sldNum" sz="quarter" idx="14"/>
          </p:nvPr>
        </p:nvSpPr>
        <p:spPr>
          <a:xfrm>
            <a:off x="7010400" y="6101551"/>
            <a:ext cx="2133600" cy="365125"/>
          </a:xfrm>
        </p:spPr>
        <p:txBody>
          <a:bodyPr/>
          <a:lstStyle/>
          <a:p>
            <a:fld id="{BC8D7E44-7D4F-4942-A8C9-2DF6BF8399E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17" name="Picture 16"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 name="Content Placeholder 2"/>
          <p:cNvSpPr>
            <a:spLocks noGrp="1"/>
          </p:cNvSpPr>
          <p:nvPr userDrawn="1">
            <p:ph sz="half" idx="1" hasCustomPrompt="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800"/>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endPar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lang="en-US" dirty="0"/>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lang="en-US" dirty="0"/>
          </a:p>
        </p:txBody>
      </p:sp>
      <p:sp>
        <p:nvSpPr>
          <p:cNvPr id="4" name="Content Placeholder 3"/>
          <p:cNvSpPr>
            <a:spLocks noGrp="1"/>
          </p:cNvSpPr>
          <p:nvPr userDrawn="1">
            <p:ph sz="half" idx="2" hasCustomPrompt="1"/>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800"/>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a:latin typeface="Arial" panose="020B0604020202020204" pitchFamily="34" charset="0"/>
                <a:cs typeface="Arial" panose="020B0604020202020204"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p>
          <a:p>
            <a:pPr lvl="1"/>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endPar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p>
          <a:p>
            <a:pPr lvl="1"/>
            <a:endParaRPr lang="en-US" dirty="0"/>
          </a:p>
          <a:p>
            <a:pPr lvl="1"/>
            <a:endParaRPr lang="en-US" dirty="0"/>
          </a:p>
        </p:txBody>
      </p:sp>
      <p:sp>
        <p:nvSpPr>
          <p:cNvPr id="19" name="Content Placeholder 18"/>
          <p:cNvSpPr>
            <a:spLocks noGrp="1"/>
          </p:cNvSpPr>
          <p:nvPr userDrawn="1">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anose="020B0604020202020204" pitchFamily="34" charset="0"/>
                <a:cs typeface="Arial" panose="020B0604020202020204"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userDrawn="1"/>
        </p:nvGrpSpPr>
        <p:grpSpPr>
          <a:xfrm>
            <a:off x="2133600" y="6553200"/>
            <a:ext cx="7010400" cy="45719"/>
            <a:chOff x="1905000" y="6553200"/>
            <a:chExt cx="7010400" cy="45719"/>
          </a:xfrm>
        </p:grpSpPr>
        <p:sp>
          <p:nvSpPr>
            <p:cNvPr id="30" name="Rectangle 2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panose="020B0604020202020204"/>
                <a:cs typeface="Arial" panose="020B0604020202020204"/>
              </a:rPr>
              <a:t>BITS </a:t>
            </a:r>
            <a:r>
              <a:rPr lang="en-US" sz="1100" dirty="0">
                <a:solidFill>
                  <a:srgbClr val="101141"/>
                </a:solidFill>
                <a:latin typeface="Arial" panose="020B0604020202020204"/>
                <a:cs typeface="Arial" panose="020B0604020202020204"/>
              </a:rPr>
              <a:t>Pilani, Deemed</a:t>
            </a:r>
            <a:r>
              <a:rPr lang="en-US" sz="1100" baseline="0" dirty="0">
                <a:solidFill>
                  <a:srgbClr val="101141"/>
                </a:solidFill>
                <a:latin typeface="Arial" panose="020B0604020202020204"/>
                <a:cs typeface="Arial" panose="020B0604020202020204"/>
              </a:rPr>
              <a:t> to be University under Section 3 of UGC Act, 1956</a:t>
            </a:r>
            <a:endParaRPr lang="en-US" sz="1100" dirty="0">
              <a:solidFill>
                <a:srgbClr val="101141"/>
              </a:solidFill>
              <a:latin typeface="Arial" panose="020B0604020202020204"/>
              <a:cs typeface="Arial" panose="020B0604020202020204"/>
            </a:endParaRPr>
          </a:p>
        </p:txBody>
      </p:sp>
      <p:sp>
        <p:nvSpPr>
          <p:cNvPr id="2" name="Date Placeholder 1"/>
          <p:cNvSpPr>
            <a:spLocks noGrp="1"/>
          </p:cNvSpPr>
          <p:nvPr>
            <p:ph type="dt" sz="half" idx="11"/>
          </p:nvPr>
        </p:nvSpPr>
        <p:spPr/>
        <p:txBody>
          <a:bodyPr/>
          <a:lstStyle/>
          <a:p>
            <a:endParaRPr lang="en-US"/>
          </a:p>
        </p:txBody>
      </p:sp>
      <p:sp>
        <p:nvSpPr>
          <p:cNvPr id="5" name="Footer Placeholder 4"/>
          <p:cNvSpPr>
            <a:spLocks noGrp="1"/>
          </p:cNvSpPr>
          <p:nvPr>
            <p:ph type="ftr" sz="quarter" idx="12"/>
          </p:nvPr>
        </p:nvSpPr>
        <p:spPr/>
        <p:txBody>
          <a:bodyPr/>
          <a:lstStyle/>
          <a:p>
            <a:endParaRPr lang="en-US"/>
          </a:p>
        </p:txBody>
      </p:sp>
      <p:sp>
        <p:nvSpPr>
          <p:cNvPr id="6" name="Slide Number Placeholder 5"/>
          <p:cNvSpPr>
            <a:spLocks noGrp="1"/>
          </p:cNvSpPr>
          <p:nvPr>
            <p:ph type="sldNum" sz="quarter" idx="13"/>
          </p:nvPr>
        </p:nvSpPr>
        <p:spPr>
          <a:xfrm>
            <a:off x="6972300" y="6142574"/>
            <a:ext cx="2133600" cy="403541"/>
          </a:xfrm>
        </p:spPr>
        <p:txBody>
          <a:bodyPr/>
          <a:lstStyle/>
          <a:p>
            <a:fld id="{BC8D7E44-7D4F-4942-A8C9-2DF6BF8399E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anose="020B0604020202020204" pitchFamily="34" charset="0"/>
                <a:cs typeface="Arial" panose="020B0604020202020204" pitchFamily="34" charset="0"/>
              </a:defRPr>
            </a:lvl1pPr>
          </a:lstStyle>
          <a:p>
            <a:pPr lvl="0"/>
            <a:r>
              <a:rPr lang="en-US" dirty="0"/>
              <a:t>Slide heading here and it can run in two lines</a:t>
            </a:r>
          </a:p>
        </p:txBody>
      </p:sp>
      <p:grpSp>
        <p:nvGrpSpPr>
          <p:cNvPr id="11" name="Group 10"/>
          <p:cNvGrpSpPr/>
          <p:nvPr userDrawn="1"/>
        </p:nvGrpSpPr>
        <p:grpSpPr>
          <a:xfrm>
            <a:off x="0" y="12954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2133600" y="6553200"/>
            <a:ext cx="7010400" cy="45719"/>
            <a:chOff x="1905000" y="6553200"/>
            <a:chExt cx="7010400" cy="45719"/>
          </a:xfrm>
        </p:grpSpPr>
        <p:sp>
          <p:nvSpPr>
            <p:cNvPr id="17" name="Rectangle 1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21" name="TextBox 20"/>
          <p:cNvSpPr txBox="1"/>
          <p:nvPr userDrawn="1"/>
        </p:nvSpPr>
        <p:spPr>
          <a:xfrm>
            <a:off x="3314700" y="6598919"/>
            <a:ext cx="5867400" cy="261610"/>
          </a:xfrm>
          <a:prstGeom prst="rect">
            <a:avLst/>
          </a:prstGeom>
          <a:noFill/>
        </p:spPr>
        <p:txBody>
          <a:bodyPr wrap="square" rtlCol="0">
            <a:spAutoFit/>
          </a:bodyPr>
          <a:lstStyle/>
          <a:p>
            <a:pPr algn="r"/>
            <a:r>
              <a:rPr lang="en-US" sz="1100" b="1" dirty="0">
                <a:solidFill>
                  <a:srgbClr val="101141"/>
                </a:solidFill>
                <a:latin typeface="Arial" panose="020B0604020202020204"/>
                <a:cs typeface="Arial" panose="020B0604020202020204"/>
              </a:rPr>
              <a:t>BITS </a:t>
            </a:r>
            <a:r>
              <a:rPr lang="en-US" sz="1100" dirty="0">
                <a:solidFill>
                  <a:srgbClr val="101141"/>
                </a:solidFill>
                <a:latin typeface="Arial" panose="020B0604020202020204"/>
                <a:cs typeface="Arial" panose="020B0604020202020204"/>
              </a:rPr>
              <a:t>Pilani, Deemed</a:t>
            </a:r>
            <a:r>
              <a:rPr lang="en-US" sz="1100" baseline="0" dirty="0">
                <a:solidFill>
                  <a:srgbClr val="101141"/>
                </a:solidFill>
                <a:latin typeface="Arial" panose="020B0604020202020204"/>
                <a:cs typeface="Arial" panose="020B0604020202020204"/>
              </a:rPr>
              <a:t> to be University under Section 3 of UGC Act, 1956</a:t>
            </a:r>
            <a:endParaRPr lang="en-US" sz="1100" dirty="0">
              <a:solidFill>
                <a:srgbClr val="101141"/>
              </a:solidFill>
              <a:latin typeface="Arial" panose="020B0604020202020204"/>
              <a:cs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anose="020B0604020202020204" pitchFamily="34" charset="0"/>
                <a:cs typeface="Arial" panose="020B0604020202020204"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panose="020B0604020202020204"/>
                <a:cs typeface="Arial" panose="020B0604020202020204"/>
              </a:rPr>
              <a:t>BITS </a:t>
            </a:r>
            <a:r>
              <a:rPr lang="en-US" sz="1100" dirty="0">
                <a:solidFill>
                  <a:srgbClr val="101141"/>
                </a:solidFill>
                <a:latin typeface="Arial" panose="020B0604020202020204"/>
                <a:cs typeface="Arial" panose="020B0604020202020204"/>
              </a:rPr>
              <a:t>Pilani, Deemed</a:t>
            </a:r>
            <a:r>
              <a:rPr lang="en-US" sz="1100" baseline="0" dirty="0">
                <a:solidFill>
                  <a:srgbClr val="101141"/>
                </a:solidFill>
                <a:latin typeface="Arial" panose="020B0604020202020204"/>
                <a:cs typeface="Arial" panose="020B0604020202020204"/>
              </a:rPr>
              <a:t> to be University under Section 3 of UGC Act, 1956</a:t>
            </a:r>
            <a:endParaRPr lang="en-US" sz="1100" dirty="0">
              <a:solidFill>
                <a:srgbClr val="101141"/>
              </a:solidFill>
              <a:latin typeface="Arial" panose="020B0604020202020204"/>
              <a:cs typeface="Arial" panose="020B0604020202020204"/>
            </a:endParaRPr>
          </a:p>
        </p:txBody>
      </p:sp>
      <p:sp>
        <p:nvSpPr>
          <p:cNvPr id="2" name="Date Placeholder 1"/>
          <p:cNvSpPr>
            <a:spLocks noGrp="1"/>
          </p:cNvSpPr>
          <p:nvPr>
            <p:ph type="dt" sz="half" idx="11"/>
          </p:nvPr>
        </p:nvSpPr>
        <p:spPr/>
        <p:txBody>
          <a:bodyPr/>
          <a:lstStyle/>
          <a:p>
            <a:endParaRPr lang="en-US"/>
          </a:p>
        </p:txBody>
      </p:sp>
      <p:sp>
        <p:nvSpPr>
          <p:cNvPr id="3" name="Footer Placeholder 2"/>
          <p:cNvSpPr>
            <a:spLocks noGrp="1"/>
          </p:cNvSpPr>
          <p:nvPr>
            <p:ph type="ftr" sz="quarter" idx="12"/>
          </p:nvPr>
        </p:nvSpPr>
        <p:spPr/>
        <p:txBody>
          <a:bodyPr/>
          <a:lstStyle/>
          <a:p>
            <a:endParaRPr lang="en-US"/>
          </a:p>
        </p:txBody>
      </p:sp>
      <p:sp>
        <p:nvSpPr>
          <p:cNvPr id="4" name="Slide Number Placeholder 3"/>
          <p:cNvSpPr>
            <a:spLocks noGrp="1"/>
          </p:cNvSpPr>
          <p:nvPr>
            <p:ph type="sldNum" sz="quarter" idx="13"/>
          </p:nvPr>
        </p:nvSpPr>
        <p:spPr>
          <a:xfrm>
            <a:off x="7010400" y="6217260"/>
            <a:ext cx="2133600" cy="365125"/>
          </a:xfrm>
        </p:spPr>
        <p:txBody>
          <a:bodyPr/>
          <a:lstStyle/>
          <a:p>
            <a:fld id="{BC8D7E44-7D4F-4942-A8C9-2DF6BF8399E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anose="020B0604020202020204" pitchFamily="34" charset="0"/>
                <a:cs typeface="Arial" panose="020B0604020202020204" pitchFamily="34" charset="0"/>
              </a:defRPr>
            </a:lvl1pPr>
          </a:lstStyle>
          <a:p>
            <a:pPr lvl="0"/>
            <a:r>
              <a:rPr lang="en-US" dirty="0"/>
              <a:t>Slide heading here and it can run in two lines</a:t>
            </a:r>
          </a:p>
        </p:txBody>
      </p:sp>
      <p:grpSp>
        <p:nvGrpSpPr>
          <p:cNvPr id="9" name="Group 8"/>
          <p:cNvGrpSpPr/>
          <p:nvPr userDrawn="1"/>
        </p:nvGrpSpPr>
        <p:grpSpPr>
          <a:xfrm>
            <a:off x="0" y="12954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2133600" y="6553200"/>
            <a:ext cx="7010400" cy="45719"/>
            <a:chOff x="1905000" y="6553200"/>
            <a:chExt cx="7010400" cy="45719"/>
          </a:xfrm>
        </p:grpSpPr>
        <p:sp>
          <p:nvSpPr>
            <p:cNvPr id="15" name="Rectangle 1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9" name="TextBox 18"/>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panose="020B0604020202020204"/>
                <a:cs typeface="Arial" panose="020B0604020202020204"/>
              </a:rPr>
              <a:t>BITS </a:t>
            </a:r>
            <a:r>
              <a:rPr lang="en-US" sz="1100" dirty="0">
                <a:solidFill>
                  <a:srgbClr val="101141"/>
                </a:solidFill>
                <a:latin typeface="Arial" panose="020B0604020202020204"/>
                <a:cs typeface="Arial" panose="020B0604020202020204"/>
              </a:rPr>
              <a:t>Pilani, Deemed</a:t>
            </a:r>
            <a:r>
              <a:rPr lang="en-US" sz="1100" baseline="0" dirty="0">
                <a:solidFill>
                  <a:srgbClr val="101141"/>
                </a:solidFill>
                <a:latin typeface="Arial" panose="020B0604020202020204"/>
                <a:cs typeface="Arial" panose="020B0604020202020204"/>
              </a:rPr>
              <a:t> to be University under Section 3 of UGC Act, 1956</a:t>
            </a:r>
            <a:endParaRPr lang="en-US" sz="1100" dirty="0">
              <a:solidFill>
                <a:srgbClr val="101141"/>
              </a:solidFill>
              <a:latin typeface="Arial" panose="020B0604020202020204"/>
              <a:cs typeface="Arial" panose="020B0604020202020204"/>
            </a:endParaRPr>
          </a:p>
        </p:txBody>
      </p:sp>
      <p:sp>
        <p:nvSpPr>
          <p:cNvPr id="2" name="Date Placeholder 1"/>
          <p:cNvSpPr>
            <a:spLocks noGrp="1"/>
          </p:cNvSpPr>
          <p:nvPr>
            <p:ph type="dt" sz="half" idx="14"/>
          </p:nvPr>
        </p:nvSpPr>
        <p:spPr/>
        <p:txBody>
          <a:bodyPr/>
          <a:lstStyle/>
          <a:p>
            <a:endParaRPr lang="en-US"/>
          </a:p>
        </p:txBody>
      </p:sp>
      <p:sp>
        <p:nvSpPr>
          <p:cNvPr id="5" name="Footer Placeholder 4"/>
          <p:cNvSpPr>
            <a:spLocks noGrp="1"/>
          </p:cNvSpPr>
          <p:nvPr>
            <p:ph type="ftr" sz="quarter" idx="15"/>
          </p:nvPr>
        </p:nvSpPr>
        <p:spPr/>
        <p:txBody>
          <a:bodyPr/>
          <a:lstStyle/>
          <a:p>
            <a:endParaRPr lang="en-US"/>
          </a:p>
        </p:txBody>
      </p:sp>
      <p:sp>
        <p:nvSpPr>
          <p:cNvPr id="6" name="Slide Number Placeholder 5"/>
          <p:cNvSpPr>
            <a:spLocks noGrp="1"/>
          </p:cNvSpPr>
          <p:nvPr>
            <p:ph type="sldNum" sz="quarter" idx="16"/>
          </p:nvPr>
        </p:nvSpPr>
        <p:spPr>
          <a:xfrm>
            <a:off x="7010400" y="6206025"/>
            <a:ext cx="2133600" cy="365125"/>
          </a:xfrm>
        </p:spPr>
        <p:txBody>
          <a:bodyPr/>
          <a:lstStyle/>
          <a:p>
            <a:fld id="{BC8D7E44-7D4F-4942-A8C9-2DF6BF8399E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07025"/>
            <a:ext cx="5486400" cy="304800"/>
          </a:xfrm>
        </p:spPr>
        <p:txBody>
          <a:bodyPr anchor="b">
            <a:normAutofit/>
          </a:bodyPr>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anose="020B0604020202020204" pitchFamily="34" charset="0"/>
                <a:cs typeface="Arial" panose="020B0604020202020204"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panose="020B0604020202020204"/>
                <a:cs typeface="Arial" panose="020B0604020202020204"/>
              </a:rPr>
              <a:t>BITS </a:t>
            </a:r>
            <a:r>
              <a:rPr lang="en-US" sz="1100" dirty="0">
                <a:solidFill>
                  <a:srgbClr val="101141"/>
                </a:solidFill>
                <a:latin typeface="Arial" panose="020B0604020202020204"/>
                <a:cs typeface="Arial" panose="020B0604020202020204"/>
              </a:rPr>
              <a:t>Pilani, Deemed</a:t>
            </a:r>
            <a:r>
              <a:rPr lang="en-US" sz="1100" baseline="0" dirty="0">
                <a:solidFill>
                  <a:srgbClr val="101141"/>
                </a:solidFill>
                <a:latin typeface="Arial" panose="020B0604020202020204"/>
                <a:cs typeface="Arial" panose="020B0604020202020204"/>
              </a:rPr>
              <a:t> to be University under Section 3 of UGC Act, 1956</a:t>
            </a:r>
            <a:endParaRPr lang="en-US" sz="1100" dirty="0">
              <a:solidFill>
                <a:srgbClr val="101141"/>
              </a:solidFill>
              <a:latin typeface="Arial" panose="020B0604020202020204"/>
              <a:cs typeface="Arial" panose="020B0604020202020204"/>
            </a:endParaRPr>
          </a:p>
        </p:txBody>
      </p:sp>
      <p:sp>
        <p:nvSpPr>
          <p:cNvPr id="10" name="Date Placeholder 9"/>
          <p:cNvSpPr>
            <a:spLocks noGrp="1"/>
          </p:cNvSpPr>
          <p:nvPr>
            <p:ph type="dt" sz="half" idx="11"/>
          </p:nvPr>
        </p:nvSpPr>
        <p:spPr/>
        <p:txBody>
          <a:bodyPr/>
          <a:lstStyle/>
          <a:p>
            <a:endParaRPr lang="en-US"/>
          </a:p>
        </p:txBody>
      </p:sp>
      <p:sp>
        <p:nvSpPr>
          <p:cNvPr id="17" name="Footer Placeholder 16"/>
          <p:cNvSpPr>
            <a:spLocks noGrp="1"/>
          </p:cNvSpPr>
          <p:nvPr>
            <p:ph type="ftr" sz="quarter" idx="12"/>
          </p:nvPr>
        </p:nvSpPr>
        <p:spPr/>
        <p:txBody>
          <a:bodyPr/>
          <a:lstStyle/>
          <a:p>
            <a:endParaRPr lang="en-US"/>
          </a:p>
        </p:txBody>
      </p:sp>
      <p:sp>
        <p:nvSpPr>
          <p:cNvPr id="18" name="Slide Number Placeholder 17"/>
          <p:cNvSpPr>
            <a:spLocks noGrp="1"/>
          </p:cNvSpPr>
          <p:nvPr>
            <p:ph type="sldNum" sz="quarter" idx="13"/>
          </p:nvPr>
        </p:nvSpPr>
        <p:spPr>
          <a:xfrm>
            <a:off x="7010400" y="6210934"/>
            <a:ext cx="2133600" cy="365125"/>
          </a:xfrm>
        </p:spPr>
        <p:txBody>
          <a:bodyPr/>
          <a:lstStyle/>
          <a:p>
            <a:fld id="{BC8D7E44-7D4F-4942-A8C9-2DF6BF8399E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C8D7E44-7D4F-4942-A8C9-2DF6BF8399E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spcBef>
          <a:spcPct val="0"/>
        </a:spcBef>
        <a:buNone/>
        <a:defRPr sz="4000" b="1" kern="1200" spc="-15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4.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5" Type="http://schemas.openxmlformats.org/officeDocument/2006/relationships/image" Target="../media/image36.jpe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GIF"/><Relationship Id="rId4" Type="http://schemas.openxmlformats.org/officeDocument/2006/relationships/audio" Target="../media/audio2.wav"/></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Latin" TargetMode="External"/><Relationship Id="rId2" Type="http://schemas.openxmlformats.org/officeDocument/2006/relationships/hyperlink" Target="http://en.wikipedia.org/wiki/Algorithm" TargetMode="Externa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47.w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r>
              <a:rPr lang="en-IN" sz="4000" b="1">
                <a:solidFill>
                  <a:srgbClr val="FF0000"/>
                </a:solidFill>
                <a:latin typeface="Calibri" panose="020F0502020204030204" pitchFamily="34" charset="0"/>
                <a:cs typeface="Calibri" panose="020F0502020204030204" pitchFamily="34" charset="0"/>
              </a:rPr>
              <a:t>   </a:t>
            </a:r>
            <a:r>
              <a:rPr lang="en-IN" sz="3600" b="1">
                <a:solidFill>
                  <a:srgbClr val="FF0000"/>
                </a:solidFill>
              </a:rPr>
              <a:t>Design </a:t>
            </a:r>
            <a:r>
              <a:rPr lang="en-IN" sz="3600" b="1" dirty="0">
                <a:solidFill>
                  <a:srgbClr val="FF0000"/>
                </a:solidFill>
              </a:rPr>
              <a:t>and Analysis of Algorithms</a:t>
            </a:r>
          </a:p>
          <a:p>
            <a:endParaRPr lang="en-IN" sz="3600" b="1" dirty="0">
              <a:solidFill>
                <a:srgbClr val="FF0000"/>
              </a:solidFill>
            </a:endParaRPr>
          </a:p>
          <a:p>
            <a:pPr algn="ctr"/>
            <a:r>
              <a:rPr lang="en-IN" sz="3600" b="1" dirty="0">
                <a:gradFill>
                  <a:gsLst>
                    <a:gs pos="0">
                      <a:srgbClr val="14CD68"/>
                    </a:gs>
                    <a:gs pos="100000">
                      <a:srgbClr val="0B6E38"/>
                    </a:gs>
                  </a:gsLst>
                  <a:lin scaled="0"/>
                </a:gradFill>
              </a:rPr>
              <a:t>18CS42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TW" dirty="0">
                <a:solidFill>
                  <a:srgbClr val="0000FF"/>
                </a:solidFill>
              </a:rPr>
              <a:t>Data Structures</a:t>
            </a:r>
          </a:p>
        </p:txBody>
      </p:sp>
      <p:grpSp>
        <p:nvGrpSpPr>
          <p:cNvPr id="6" name="Group 3"/>
          <p:cNvGrpSpPr/>
          <p:nvPr/>
        </p:nvGrpSpPr>
        <p:grpSpPr bwMode="auto">
          <a:xfrm>
            <a:off x="381000" y="3886200"/>
            <a:ext cx="5943600" cy="2089150"/>
            <a:chOff x="240" y="2448"/>
            <a:chExt cx="3744" cy="1316"/>
          </a:xfrm>
        </p:grpSpPr>
        <p:grpSp>
          <p:nvGrpSpPr>
            <p:cNvPr id="7" name="Group 11"/>
            <p:cNvGrpSpPr/>
            <p:nvPr/>
          </p:nvGrpSpPr>
          <p:grpSpPr bwMode="auto">
            <a:xfrm>
              <a:off x="240" y="2448"/>
              <a:ext cx="3744" cy="1316"/>
              <a:chOff x="841" y="2256"/>
              <a:chExt cx="4327" cy="1706"/>
            </a:xfrm>
          </p:grpSpPr>
          <p:grpSp>
            <p:nvGrpSpPr>
              <p:cNvPr id="9" name="Group 12"/>
              <p:cNvGrpSpPr/>
              <p:nvPr/>
            </p:nvGrpSpPr>
            <p:grpSpPr bwMode="auto">
              <a:xfrm>
                <a:off x="4009" y="2880"/>
                <a:ext cx="1159" cy="1082"/>
                <a:chOff x="1056" y="3120"/>
                <a:chExt cx="1159" cy="1082"/>
              </a:xfrm>
            </p:grpSpPr>
            <p:sp>
              <p:nvSpPr>
                <p:cNvPr id="28" name="Rectangle 13"/>
                <p:cNvSpPr>
                  <a:spLocks noChangeArrowheads="1"/>
                </p:cNvSpPr>
                <p:nvPr/>
              </p:nvSpPr>
              <p:spPr bwMode="auto">
                <a:xfrm>
                  <a:off x="1056" y="3120"/>
                  <a:ext cx="576" cy="384"/>
                </a:xfrm>
                <a:prstGeom prst="rect">
                  <a:avLst/>
                </a:prstGeom>
                <a:solidFill>
                  <a:srgbClr val="FFFF00"/>
                </a:solidFill>
                <a:ln w="38100">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29" name="Rectangle 14"/>
                <p:cNvSpPr>
                  <a:spLocks noChangeArrowheads="1"/>
                </p:cNvSpPr>
                <p:nvPr/>
              </p:nvSpPr>
              <p:spPr bwMode="auto">
                <a:xfrm>
                  <a:off x="1632" y="3120"/>
                  <a:ext cx="528" cy="384"/>
                </a:xfrm>
                <a:prstGeom prst="rect">
                  <a:avLst/>
                </a:prstGeom>
                <a:solidFill>
                  <a:srgbClr val="FFFF00"/>
                </a:solidFill>
                <a:ln w="38100">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30" name="Text Box 15"/>
                <p:cNvSpPr txBox="1">
                  <a:spLocks noChangeArrowheads="1"/>
                </p:cNvSpPr>
                <p:nvPr/>
              </p:nvSpPr>
              <p:spPr bwMode="auto">
                <a:xfrm>
                  <a:off x="1105" y="3120"/>
                  <a:ext cx="53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t>Data</a:t>
                  </a:r>
                  <a:endParaRPr lang="en-US" altLang="en-US" sz="2400">
                    <a:latin typeface="Times New Roman" panose="02020603050405020304" pitchFamily="18" charset="0"/>
                  </a:endParaRPr>
                </a:p>
              </p:txBody>
            </p:sp>
            <p:sp>
              <p:nvSpPr>
                <p:cNvPr id="31" name="Text Box 16"/>
                <p:cNvSpPr txBox="1">
                  <a:spLocks noChangeArrowheads="1"/>
                </p:cNvSpPr>
                <p:nvPr/>
              </p:nvSpPr>
              <p:spPr bwMode="auto">
                <a:xfrm>
                  <a:off x="1680" y="3120"/>
                  <a:ext cx="53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t>Next</a:t>
                  </a:r>
                  <a:endParaRPr lang="en-US" altLang="en-US" sz="2400">
                    <a:latin typeface="Times New Roman" panose="02020603050405020304" pitchFamily="18" charset="0"/>
                  </a:endParaRPr>
                </a:p>
              </p:txBody>
            </p:sp>
            <p:sp>
              <p:nvSpPr>
                <p:cNvPr id="32" name="Oval 17"/>
                <p:cNvSpPr>
                  <a:spLocks noChangeArrowheads="1"/>
                </p:cNvSpPr>
                <p:nvPr/>
              </p:nvSpPr>
              <p:spPr bwMode="auto">
                <a:xfrm>
                  <a:off x="1296" y="3840"/>
                  <a:ext cx="768" cy="336"/>
                </a:xfrm>
                <a:prstGeom prst="ellipse">
                  <a:avLst/>
                </a:prstGeom>
                <a:solidFill>
                  <a:schemeClr val="accent1"/>
                </a:solidFill>
                <a:ln w="38100">
                  <a:solidFill>
                    <a:srgbClr val="063DE8"/>
                  </a:solidFill>
                  <a:rou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33" name="Oval 18"/>
                <p:cNvSpPr>
                  <a:spLocks noChangeArrowheads="1"/>
                </p:cNvSpPr>
                <p:nvPr/>
              </p:nvSpPr>
              <p:spPr bwMode="auto">
                <a:xfrm>
                  <a:off x="1296" y="3360"/>
                  <a:ext cx="96" cy="96"/>
                </a:xfrm>
                <a:prstGeom prst="ellipse">
                  <a:avLst/>
                </a:prstGeom>
                <a:solidFill>
                  <a:srgbClr val="063DE8"/>
                </a:solidFill>
                <a:ln w="12700">
                  <a:solidFill>
                    <a:srgbClr val="063DE8"/>
                  </a:solidFill>
                  <a:rou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en-US" altLang="en-US" sz="2400">
                    <a:solidFill>
                      <a:srgbClr val="FC0128"/>
                    </a:solidFill>
                    <a:latin typeface="Times New Roman" panose="02020603050405020304" pitchFamily="18" charset="0"/>
                  </a:endParaRPr>
                </a:p>
              </p:txBody>
            </p:sp>
            <p:cxnSp>
              <p:nvCxnSpPr>
                <p:cNvPr id="34" name="AutoShape 19"/>
                <p:cNvCxnSpPr>
                  <a:cxnSpLocks noChangeShapeType="1"/>
                  <a:stCxn id="33" idx="4"/>
                  <a:endCxn id="32" idx="0"/>
                </p:cNvCxnSpPr>
                <p:nvPr/>
              </p:nvCxnSpPr>
              <p:spPr bwMode="auto">
                <a:xfrm rot="16200000" flipH="1">
                  <a:off x="1326" y="3474"/>
                  <a:ext cx="372" cy="336"/>
                </a:xfrm>
                <a:prstGeom prst="curvedConnector3">
                  <a:avLst>
                    <a:gd name="adj1" fmla="val 51611"/>
                  </a:avLst>
                </a:prstGeom>
                <a:noFill/>
                <a:ln w="38100">
                  <a:solidFill>
                    <a:srgbClr val="063DE8"/>
                  </a:solidFill>
                  <a:round/>
                  <a:tailEnd type="triangle" w="med" len="med"/>
                </a:ln>
                <a:extLst>
                  <a:ext uri="{909E8E84-426E-40DD-AFC4-6F175D3DCCD1}">
                    <a14:hiddenFill xmlns:a14="http://schemas.microsoft.com/office/drawing/2010/main">
                      <a:noFill/>
                    </a14:hiddenFill>
                  </a:ext>
                </a:extLst>
              </p:spPr>
            </p:cxnSp>
            <p:sp>
              <p:nvSpPr>
                <p:cNvPr id="35" name="Text Box 20"/>
                <p:cNvSpPr txBox="1">
                  <a:spLocks noChangeArrowheads="1"/>
                </p:cNvSpPr>
                <p:nvPr/>
              </p:nvSpPr>
              <p:spPr bwMode="auto">
                <a:xfrm>
                  <a:off x="1392" y="3878"/>
                  <a:ext cx="679"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t>object</a:t>
                  </a:r>
                  <a:endParaRPr lang="en-US" altLang="en-US" sz="2400">
                    <a:latin typeface="Times New Roman" panose="02020603050405020304" pitchFamily="18" charset="0"/>
                  </a:endParaRPr>
                </a:p>
              </p:txBody>
            </p:sp>
          </p:grpSp>
          <p:sp>
            <p:nvSpPr>
              <p:cNvPr id="10" name="Rectangle 21"/>
              <p:cNvSpPr>
                <a:spLocks noChangeArrowheads="1"/>
              </p:cNvSpPr>
              <p:nvPr/>
            </p:nvSpPr>
            <p:spPr bwMode="auto">
              <a:xfrm>
                <a:off x="841" y="2256"/>
                <a:ext cx="576" cy="384"/>
              </a:xfrm>
              <a:prstGeom prst="rect">
                <a:avLst/>
              </a:prstGeom>
              <a:solidFill>
                <a:srgbClr val="FFFF00"/>
              </a:solidFill>
              <a:ln w="38100">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11" name="Text Box 22"/>
              <p:cNvSpPr txBox="1">
                <a:spLocks noChangeArrowheads="1"/>
              </p:cNvSpPr>
              <p:nvPr/>
            </p:nvSpPr>
            <p:spPr bwMode="auto">
              <a:xfrm>
                <a:off x="861" y="2256"/>
                <a:ext cx="58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t>Head</a:t>
                </a:r>
                <a:endParaRPr lang="en-US" altLang="en-US" sz="2400">
                  <a:latin typeface="Times New Roman" panose="02020603050405020304" pitchFamily="18" charset="0"/>
                </a:endParaRPr>
              </a:p>
            </p:txBody>
          </p:sp>
          <p:sp>
            <p:nvSpPr>
              <p:cNvPr id="12" name="Oval 23"/>
              <p:cNvSpPr>
                <a:spLocks noChangeArrowheads="1"/>
              </p:cNvSpPr>
              <p:nvPr/>
            </p:nvSpPr>
            <p:spPr bwMode="auto">
              <a:xfrm>
                <a:off x="1033" y="2496"/>
                <a:ext cx="96" cy="96"/>
              </a:xfrm>
              <a:prstGeom prst="ellipse">
                <a:avLst/>
              </a:prstGeom>
              <a:solidFill>
                <a:srgbClr val="063DE8"/>
              </a:solidFill>
              <a:ln w="12700">
                <a:solidFill>
                  <a:srgbClr val="063DE8"/>
                </a:solidFill>
                <a:rou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en-US" altLang="en-US" sz="2400">
                  <a:solidFill>
                    <a:srgbClr val="FC0128"/>
                  </a:solidFill>
                  <a:latin typeface="Times New Roman" panose="02020603050405020304" pitchFamily="18" charset="0"/>
                </a:endParaRPr>
              </a:p>
            </p:txBody>
          </p:sp>
          <p:sp>
            <p:nvSpPr>
              <p:cNvPr id="13" name="Text Box 24"/>
              <p:cNvSpPr txBox="1">
                <a:spLocks noChangeArrowheads="1"/>
              </p:cNvSpPr>
              <p:nvPr/>
            </p:nvSpPr>
            <p:spPr bwMode="auto">
              <a:xfrm>
                <a:off x="3913" y="2592"/>
                <a:ext cx="57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t>node</a:t>
                </a:r>
                <a:endParaRPr lang="en-US" altLang="en-US" sz="2400">
                  <a:latin typeface="Times New Roman" panose="02020603050405020304" pitchFamily="18" charset="0"/>
                </a:endParaRPr>
              </a:p>
            </p:txBody>
          </p:sp>
          <p:sp>
            <p:nvSpPr>
              <p:cNvPr id="14" name="Oval 25"/>
              <p:cNvSpPr>
                <a:spLocks noChangeArrowheads="1"/>
              </p:cNvSpPr>
              <p:nvPr/>
            </p:nvSpPr>
            <p:spPr bwMode="auto">
              <a:xfrm>
                <a:off x="4825" y="3120"/>
                <a:ext cx="96" cy="96"/>
              </a:xfrm>
              <a:prstGeom prst="ellipse">
                <a:avLst/>
              </a:prstGeom>
              <a:solidFill>
                <a:srgbClr val="063DE8"/>
              </a:solidFill>
              <a:ln w="12700">
                <a:solidFill>
                  <a:srgbClr val="063DE8"/>
                </a:solidFill>
                <a:rou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en-US" altLang="en-US" sz="2400">
                  <a:solidFill>
                    <a:srgbClr val="FC0128"/>
                  </a:solidFill>
                  <a:latin typeface="Times New Roman" panose="02020603050405020304" pitchFamily="18" charset="0"/>
                </a:endParaRPr>
              </a:p>
            </p:txBody>
          </p:sp>
          <p:grpSp>
            <p:nvGrpSpPr>
              <p:cNvPr id="15" name="Group 26"/>
              <p:cNvGrpSpPr/>
              <p:nvPr/>
            </p:nvGrpSpPr>
            <p:grpSpPr bwMode="auto">
              <a:xfrm>
                <a:off x="2185" y="2784"/>
                <a:ext cx="1160" cy="1082"/>
                <a:chOff x="1056" y="3120"/>
                <a:chExt cx="1160" cy="1082"/>
              </a:xfrm>
            </p:grpSpPr>
            <p:sp>
              <p:nvSpPr>
                <p:cNvPr id="20" name="Rectangle 27"/>
                <p:cNvSpPr>
                  <a:spLocks noChangeArrowheads="1"/>
                </p:cNvSpPr>
                <p:nvPr/>
              </p:nvSpPr>
              <p:spPr bwMode="auto">
                <a:xfrm>
                  <a:off x="1056" y="3120"/>
                  <a:ext cx="576" cy="384"/>
                </a:xfrm>
                <a:prstGeom prst="rect">
                  <a:avLst/>
                </a:prstGeom>
                <a:solidFill>
                  <a:srgbClr val="FFFF00"/>
                </a:solidFill>
                <a:ln w="38100">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21" name="Rectangle 28"/>
                <p:cNvSpPr>
                  <a:spLocks noChangeArrowheads="1"/>
                </p:cNvSpPr>
                <p:nvPr/>
              </p:nvSpPr>
              <p:spPr bwMode="auto">
                <a:xfrm>
                  <a:off x="1632" y="3120"/>
                  <a:ext cx="528" cy="384"/>
                </a:xfrm>
                <a:prstGeom prst="rect">
                  <a:avLst/>
                </a:prstGeom>
                <a:solidFill>
                  <a:srgbClr val="FFFF00"/>
                </a:solidFill>
                <a:ln w="38100">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22" name="Text Box 29"/>
                <p:cNvSpPr txBox="1">
                  <a:spLocks noChangeArrowheads="1"/>
                </p:cNvSpPr>
                <p:nvPr/>
              </p:nvSpPr>
              <p:spPr bwMode="auto">
                <a:xfrm>
                  <a:off x="1105" y="3120"/>
                  <a:ext cx="53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t>Data</a:t>
                  </a:r>
                  <a:endParaRPr lang="en-US" altLang="en-US" sz="2400">
                    <a:latin typeface="Times New Roman" panose="02020603050405020304" pitchFamily="18" charset="0"/>
                  </a:endParaRPr>
                </a:p>
              </p:txBody>
            </p:sp>
            <p:sp>
              <p:nvSpPr>
                <p:cNvPr id="23" name="Text Box 30"/>
                <p:cNvSpPr txBox="1">
                  <a:spLocks noChangeArrowheads="1"/>
                </p:cNvSpPr>
                <p:nvPr/>
              </p:nvSpPr>
              <p:spPr bwMode="auto">
                <a:xfrm>
                  <a:off x="1680" y="3120"/>
                  <a:ext cx="53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t>Next</a:t>
                  </a:r>
                  <a:endParaRPr lang="en-US" altLang="en-US" sz="2400">
                    <a:latin typeface="Times New Roman" panose="02020603050405020304" pitchFamily="18" charset="0"/>
                  </a:endParaRPr>
                </a:p>
              </p:txBody>
            </p:sp>
            <p:sp>
              <p:nvSpPr>
                <p:cNvPr id="24" name="Oval 31"/>
                <p:cNvSpPr>
                  <a:spLocks noChangeArrowheads="1"/>
                </p:cNvSpPr>
                <p:nvPr/>
              </p:nvSpPr>
              <p:spPr bwMode="auto">
                <a:xfrm>
                  <a:off x="1296" y="3840"/>
                  <a:ext cx="768" cy="336"/>
                </a:xfrm>
                <a:prstGeom prst="ellipse">
                  <a:avLst/>
                </a:prstGeom>
                <a:solidFill>
                  <a:schemeClr val="accent1"/>
                </a:solidFill>
                <a:ln w="38100">
                  <a:solidFill>
                    <a:srgbClr val="063DE8"/>
                  </a:solidFill>
                  <a:rou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25" name="Oval 32"/>
                <p:cNvSpPr>
                  <a:spLocks noChangeArrowheads="1"/>
                </p:cNvSpPr>
                <p:nvPr/>
              </p:nvSpPr>
              <p:spPr bwMode="auto">
                <a:xfrm>
                  <a:off x="1296" y="3360"/>
                  <a:ext cx="96" cy="96"/>
                </a:xfrm>
                <a:prstGeom prst="ellipse">
                  <a:avLst/>
                </a:prstGeom>
                <a:solidFill>
                  <a:srgbClr val="063DE8"/>
                </a:solidFill>
                <a:ln w="12700">
                  <a:solidFill>
                    <a:srgbClr val="063DE8"/>
                  </a:solidFill>
                  <a:rou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en-US" altLang="en-US" sz="2400">
                    <a:solidFill>
                      <a:srgbClr val="FC0128"/>
                    </a:solidFill>
                    <a:latin typeface="Times New Roman" panose="02020603050405020304" pitchFamily="18" charset="0"/>
                  </a:endParaRPr>
                </a:p>
              </p:txBody>
            </p:sp>
            <p:cxnSp>
              <p:nvCxnSpPr>
                <p:cNvPr id="26" name="AutoShape 33"/>
                <p:cNvCxnSpPr>
                  <a:cxnSpLocks noChangeShapeType="1"/>
                  <a:stCxn id="25" idx="4"/>
                  <a:endCxn id="24" idx="0"/>
                </p:cNvCxnSpPr>
                <p:nvPr/>
              </p:nvCxnSpPr>
              <p:spPr bwMode="auto">
                <a:xfrm rot="16200000" flipH="1">
                  <a:off x="1326" y="3474"/>
                  <a:ext cx="372" cy="336"/>
                </a:xfrm>
                <a:prstGeom prst="curvedConnector3">
                  <a:avLst>
                    <a:gd name="adj1" fmla="val 51611"/>
                  </a:avLst>
                </a:prstGeom>
                <a:noFill/>
                <a:ln w="38100">
                  <a:solidFill>
                    <a:srgbClr val="063DE8"/>
                  </a:solidFill>
                  <a:round/>
                  <a:tailEnd type="triangle" w="med" len="med"/>
                </a:ln>
                <a:extLst>
                  <a:ext uri="{909E8E84-426E-40DD-AFC4-6F175D3DCCD1}">
                    <a14:hiddenFill xmlns:a14="http://schemas.microsoft.com/office/drawing/2010/main">
                      <a:noFill/>
                    </a14:hiddenFill>
                  </a:ext>
                </a:extLst>
              </p:spPr>
            </p:cxnSp>
            <p:sp>
              <p:nvSpPr>
                <p:cNvPr id="27" name="Text Box 34"/>
                <p:cNvSpPr txBox="1">
                  <a:spLocks noChangeArrowheads="1"/>
                </p:cNvSpPr>
                <p:nvPr/>
              </p:nvSpPr>
              <p:spPr bwMode="auto">
                <a:xfrm>
                  <a:off x="1392" y="3878"/>
                  <a:ext cx="78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t>object2</a:t>
                  </a:r>
                  <a:endParaRPr lang="en-US" altLang="en-US" sz="2400">
                    <a:latin typeface="Times New Roman" panose="02020603050405020304" pitchFamily="18" charset="0"/>
                  </a:endParaRPr>
                </a:p>
              </p:txBody>
            </p:sp>
          </p:grpSp>
          <p:sp>
            <p:nvSpPr>
              <p:cNvPr id="16" name="Text Box 35"/>
              <p:cNvSpPr txBox="1">
                <a:spLocks noChangeArrowheads="1"/>
              </p:cNvSpPr>
              <p:nvPr/>
            </p:nvSpPr>
            <p:spPr bwMode="auto">
              <a:xfrm>
                <a:off x="2089" y="2496"/>
                <a:ext cx="57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t>node</a:t>
                </a:r>
                <a:endParaRPr lang="en-US" altLang="en-US" sz="2400">
                  <a:latin typeface="Times New Roman" panose="02020603050405020304" pitchFamily="18" charset="0"/>
                </a:endParaRPr>
              </a:p>
            </p:txBody>
          </p:sp>
          <p:sp>
            <p:nvSpPr>
              <p:cNvPr id="17" name="Oval 36"/>
              <p:cNvSpPr>
                <a:spLocks noChangeArrowheads="1"/>
              </p:cNvSpPr>
              <p:nvPr/>
            </p:nvSpPr>
            <p:spPr bwMode="auto">
              <a:xfrm>
                <a:off x="3001" y="3024"/>
                <a:ext cx="96" cy="96"/>
              </a:xfrm>
              <a:prstGeom prst="ellipse">
                <a:avLst/>
              </a:prstGeom>
              <a:solidFill>
                <a:srgbClr val="063DE8"/>
              </a:solidFill>
              <a:ln w="12700">
                <a:solidFill>
                  <a:srgbClr val="063DE8"/>
                </a:solidFill>
                <a:rou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en-US" altLang="en-US" sz="2400">
                  <a:solidFill>
                    <a:srgbClr val="FC0128"/>
                  </a:solidFill>
                  <a:latin typeface="Times New Roman" panose="02020603050405020304" pitchFamily="18" charset="0"/>
                </a:endParaRPr>
              </a:p>
            </p:txBody>
          </p:sp>
          <p:cxnSp>
            <p:nvCxnSpPr>
              <p:cNvPr id="18" name="AutoShape 37"/>
              <p:cNvCxnSpPr>
                <a:cxnSpLocks noChangeShapeType="1"/>
                <a:stCxn id="17" idx="6"/>
                <a:endCxn id="28" idx="1"/>
              </p:cNvCxnSpPr>
              <p:nvPr/>
            </p:nvCxnSpPr>
            <p:spPr bwMode="auto">
              <a:xfrm>
                <a:off x="3097" y="3072"/>
                <a:ext cx="900" cy="0"/>
              </a:xfrm>
              <a:prstGeom prst="straightConnector1">
                <a:avLst/>
              </a:prstGeom>
              <a:noFill/>
              <a:ln w="38100">
                <a:solidFill>
                  <a:srgbClr val="063DE8"/>
                </a:solidFill>
                <a:round/>
                <a:tailEnd type="triangle" w="med" len="med"/>
              </a:ln>
              <a:extLst>
                <a:ext uri="{909E8E84-426E-40DD-AFC4-6F175D3DCCD1}">
                  <a14:hiddenFill xmlns:a14="http://schemas.microsoft.com/office/drawing/2010/main">
                    <a:noFill/>
                  </a14:hiddenFill>
                </a:ext>
              </a:extLst>
            </p:spPr>
          </p:cxnSp>
          <p:cxnSp>
            <p:nvCxnSpPr>
              <p:cNvPr id="19" name="AutoShape 38"/>
              <p:cNvCxnSpPr>
                <a:cxnSpLocks noChangeShapeType="1"/>
                <a:stCxn id="12" idx="4"/>
                <a:endCxn id="20" idx="1"/>
              </p:cNvCxnSpPr>
              <p:nvPr/>
            </p:nvCxnSpPr>
            <p:spPr bwMode="auto">
              <a:xfrm rot="16200000" flipH="1">
                <a:off x="1435" y="2238"/>
                <a:ext cx="384" cy="1092"/>
              </a:xfrm>
              <a:prstGeom prst="curvedConnector2">
                <a:avLst/>
              </a:prstGeom>
              <a:noFill/>
              <a:ln w="38100">
                <a:solidFill>
                  <a:srgbClr val="063DE8"/>
                </a:solidFill>
                <a:round/>
                <a:tailEnd type="triangle" w="med" len="med"/>
              </a:ln>
              <a:extLst>
                <a:ext uri="{909E8E84-426E-40DD-AFC4-6F175D3DCCD1}">
                  <a14:hiddenFill xmlns:a14="http://schemas.microsoft.com/office/drawing/2010/main">
                    <a:noFill/>
                  </a14:hiddenFill>
                </a:ext>
              </a:extLst>
            </p:spPr>
          </p:cxnSp>
        </p:grpSp>
        <p:sp>
          <p:nvSpPr>
            <p:cNvPr id="8" name="Text Box 6"/>
            <p:cNvSpPr txBox="1">
              <a:spLocks noChangeArrowheads="1"/>
            </p:cNvSpPr>
            <p:nvPr/>
          </p:nvSpPr>
          <p:spPr bwMode="auto">
            <a:xfrm>
              <a:off x="1920" y="2496"/>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b="1">
                  <a:solidFill>
                    <a:srgbClr val="FF3300"/>
                  </a:solidFill>
                </a:rPr>
                <a:t>Linked List</a:t>
              </a:r>
            </a:p>
          </p:txBody>
        </p:sp>
      </p:grpSp>
      <p:grpSp>
        <p:nvGrpSpPr>
          <p:cNvPr id="36" name="Group 33"/>
          <p:cNvGrpSpPr/>
          <p:nvPr/>
        </p:nvGrpSpPr>
        <p:grpSpPr bwMode="auto">
          <a:xfrm>
            <a:off x="4114800" y="349250"/>
            <a:ext cx="4876800" cy="5813425"/>
            <a:chOff x="2592" y="220"/>
            <a:chExt cx="3072" cy="3662"/>
          </a:xfrm>
        </p:grpSpPr>
        <p:grpSp>
          <p:nvGrpSpPr>
            <p:cNvPr id="37" name="Group 34"/>
            <p:cNvGrpSpPr/>
            <p:nvPr/>
          </p:nvGrpSpPr>
          <p:grpSpPr bwMode="auto">
            <a:xfrm>
              <a:off x="3360" y="220"/>
              <a:ext cx="2304" cy="3662"/>
              <a:chOff x="3360" y="220"/>
              <a:chExt cx="2304" cy="3662"/>
            </a:xfrm>
          </p:grpSpPr>
          <p:sp>
            <p:nvSpPr>
              <p:cNvPr id="39" name="Text Box 6"/>
              <p:cNvSpPr txBox="1">
                <a:spLocks noChangeArrowheads="1"/>
              </p:cNvSpPr>
              <p:nvPr/>
            </p:nvSpPr>
            <p:spPr bwMode="auto">
              <a:xfrm>
                <a:off x="3360" y="148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b="1">
                    <a:solidFill>
                      <a:srgbClr val="FF3300"/>
                    </a:solidFill>
                  </a:rPr>
                  <a:t>Array</a:t>
                </a:r>
              </a:p>
            </p:txBody>
          </p:sp>
          <p:grpSp>
            <p:nvGrpSpPr>
              <p:cNvPr id="40" name="Group 108"/>
              <p:cNvGrpSpPr/>
              <p:nvPr/>
            </p:nvGrpSpPr>
            <p:grpSpPr bwMode="auto">
              <a:xfrm>
                <a:off x="3936" y="220"/>
                <a:ext cx="1728" cy="3662"/>
                <a:chOff x="3936" y="220"/>
                <a:chExt cx="1728" cy="3662"/>
              </a:xfrm>
            </p:grpSpPr>
            <p:sp>
              <p:nvSpPr>
                <p:cNvPr id="41" name="Rectangle 109"/>
                <p:cNvSpPr>
                  <a:spLocks noChangeArrowheads="1"/>
                </p:cNvSpPr>
                <p:nvPr/>
              </p:nvSpPr>
              <p:spPr bwMode="auto">
                <a:xfrm>
                  <a:off x="4055" y="220"/>
                  <a:ext cx="160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000000"/>
                      </a:solidFill>
                      <a:latin typeface="Courier New" panose="02070309020205020404" pitchFamily="49" charset="0"/>
                      <a:cs typeface="Times New Roman" panose="02020603050405020304" pitchFamily="18" charset="0"/>
                    </a:rPr>
                    <a:t>Name of array (Note that all elements of this array have the same name, </a:t>
                  </a:r>
                  <a:r>
                    <a:rPr lang="en-US" altLang="en-US" sz="1800" b="1">
                      <a:solidFill>
                        <a:srgbClr val="000000"/>
                      </a:solidFill>
                      <a:latin typeface="Courier New" panose="02070309020205020404" pitchFamily="49" charset="0"/>
                      <a:cs typeface="Times New Roman" panose="02020603050405020304" pitchFamily="18" charset="0"/>
                    </a:rPr>
                    <a:t>c</a:t>
                  </a:r>
                  <a:r>
                    <a:rPr lang="en-US" altLang="en-US" sz="1800">
                      <a:solidFill>
                        <a:srgbClr val="000000"/>
                      </a:solidFill>
                      <a:latin typeface="Courier New" panose="02070309020205020404" pitchFamily="49" charset="0"/>
                      <a:cs typeface="Times New Roman" panose="02020603050405020304" pitchFamily="18" charset="0"/>
                    </a:rPr>
                    <a:t>)</a:t>
                  </a:r>
                </a:p>
                <a:p>
                  <a:pPr>
                    <a:spcBef>
                      <a:spcPct val="0"/>
                    </a:spcBef>
                    <a:buFontTx/>
                    <a:buNone/>
                  </a:pPr>
                  <a:endParaRPr lang="en-US" altLang="en-US" sz="1800">
                    <a:latin typeface="Courier New" panose="02070309020205020404" pitchFamily="49" charset="0"/>
                    <a:cs typeface="Times New Roman" panose="02020603050405020304" pitchFamily="18" charset="0"/>
                  </a:endParaRPr>
                </a:p>
              </p:txBody>
            </p:sp>
            <p:sp>
              <p:nvSpPr>
                <p:cNvPr id="42" name="Rectangle 110"/>
                <p:cNvSpPr>
                  <a:spLocks noChangeArrowheads="1"/>
                </p:cNvSpPr>
                <p:nvPr/>
              </p:nvSpPr>
              <p:spPr bwMode="auto">
                <a:xfrm>
                  <a:off x="3936" y="3675"/>
                  <a:ext cx="151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000000"/>
                      </a:solidFill>
                      <a:latin typeface="Courier New" panose="02070309020205020404" pitchFamily="49" charset="0"/>
                      <a:cs typeface="Times New Roman" panose="02020603050405020304" pitchFamily="18" charset="0"/>
                    </a:rPr>
                    <a:t>Position number of the element within array </a:t>
                  </a:r>
                  <a:r>
                    <a:rPr lang="en-US" altLang="en-US" sz="1800" b="1">
                      <a:solidFill>
                        <a:srgbClr val="000000"/>
                      </a:solidFill>
                      <a:latin typeface="Courier New" panose="02070309020205020404" pitchFamily="49" charset="0"/>
                      <a:cs typeface="Times New Roman" panose="02020603050405020304" pitchFamily="18" charset="0"/>
                    </a:rPr>
                    <a:t>c</a:t>
                  </a:r>
                  <a:endParaRPr lang="en-US" altLang="en-US" sz="1800">
                    <a:latin typeface="Courier New" panose="02070309020205020404" pitchFamily="49" charset="0"/>
                    <a:cs typeface="Times New Roman" panose="02020603050405020304" pitchFamily="18" charset="0"/>
                  </a:endParaRPr>
                </a:p>
              </p:txBody>
            </p:sp>
            <p:sp>
              <p:nvSpPr>
                <p:cNvPr id="43" name="Freeform 111"/>
                <p:cNvSpPr/>
                <p:nvPr/>
              </p:nvSpPr>
              <p:spPr bwMode="auto">
                <a:xfrm>
                  <a:off x="4147" y="3408"/>
                  <a:ext cx="0" cy="231"/>
                </a:xfrm>
                <a:custGeom>
                  <a:avLst/>
                  <a:gdLst>
                    <a:gd name="T0" fmla="*/ 0 w 20000"/>
                    <a:gd name="T1" fmla="*/ 0 h 20000"/>
                    <a:gd name="T2" fmla="*/ 0 w 20000"/>
                    <a:gd name="T3" fmla="*/ 0 h 20000"/>
                    <a:gd name="T4" fmla="*/ 0 60000 65536"/>
                    <a:gd name="T5" fmla="*/ 0 60000 65536"/>
                    <a:gd name="T6" fmla="*/ 0 w 20000"/>
                    <a:gd name="T7" fmla="*/ 0 h 20000"/>
                    <a:gd name="T8" fmla="*/ 0 w 20000"/>
                    <a:gd name="T9" fmla="*/ 20000 h 20000"/>
                  </a:gdLst>
                  <a:ahLst/>
                  <a:cxnLst>
                    <a:cxn ang="T4">
                      <a:pos x="T0" y="T1"/>
                    </a:cxn>
                    <a:cxn ang="T5">
                      <a:pos x="T2" y="T3"/>
                    </a:cxn>
                  </a:cxnLst>
                  <a:rect l="T6" t="T7" r="T8" b="T9"/>
                  <a:pathLst>
                    <a:path w="20000" h="20000">
                      <a:moveTo>
                        <a:pt x="0" y="0"/>
                      </a:moveTo>
                      <a:lnTo>
                        <a:pt x="0" y="19958"/>
                      </a:lnTo>
                    </a:path>
                  </a:pathLst>
                </a:custGeom>
                <a:noFill/>
                <a:ln w="3175">
                  <a:solidFill>
                    <a:srgbClr val="000000"/>
                  </a:solidFill>
                  <a:round/>
                  <a:headEnd type="triangle" w="med"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4" name="Group 112"/>
                <p:cNvGrpSpPr/>
                <p:nvPr/>
              </p:nvGrpSpPr>
              <p:grpSpPr bwMode="auto">
                <a:xfrm>
                  <a:off x="4032" y="1070"/>
                  <a:ext cx="1308" cy="2290"/>
                  <a:chOff x="4032" y="1304"/>
                  <a:chExt cx="1308" cy="2290"/>
                </a:xfrm>
              </p:grpSpPr>
              <p:grpSp>
                <p:nvGrpSpPr>
                  <p:cNvPr id="45" name="Group 113"/>
                  <p:cNvGrpSpPr/>
                  <p:nvPr/>
                </p:nvGrpSpPr>
                <p:grpSpPr bwMode="auto">
                  <a:xfrm>
                    <a:off x="4528" y="1514"/>
                    <a:ext cx="812" cy="2080"/>
                    <a:chOff x="0" y="-2"/>
                    <a:chExt cx="20000" cy="20004"/>
                  </a:xfrm>
                </p:grpSpPr>
                <p:sp>
                  <p:nvSpPr>
                    <p:cNvPr id="85" name="Freeform 114"/>
                    <p:cNvSpPr/>
                    <p:nvPr/>
                  </p:nvSpPr>
                  <p:spPr bwMode="auto">
                    <a:xfrm>
                      <a:off x="0" y="10000"/>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grpSp>
                  <p:nvGrpSpPr>
                    <p:cNvPr id="86" name="Group 115"/>
                    <p:cNvGrpSpPr/>
                    <p:nvPr/>
                  </p:nvGrpSpPr>
                  <p:grpSpPr bwMode="auto">
                    <a:xfrm>
                      <a:off x="0" y="-2"/>
                      <a:ext cx="20000" cy="20004"/>
                      <a:chOff x="0" y="0"/>
                      <a:chExt cx="20000" cy="20004"/>
                    </a:xfrm>
                  </p:grpSpPr>
                  <p:sp>
                    <p:nvSpPr>
                      <p:cNvPr id="87" name="Freeform 116"/>
                      <p:cNvSpPr/>
                      <p:nvPr/>
                    </p:nvSpPr>
                    <p:spPr bwMode="auto">
                      <a:xfrm>
                        <a:off x="0" y="0"/>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88" name="Freeform 117"/>
                      <p:cNvSpPr/>
                      <p:nvPr/>
                    </p:nvSpPr>
                    <p:spPr bwMode="auto">
                      <a:xfrm>
                        <a:off x="0" y="1667"/>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89" name="Freeform 118"/>
                      <p:cNvSpPr/>
                      <p:nvPr/>
                    </p:nvSpPr>
                    <p:spPr bwMode="auto">
                      <a:xfrm>
                        <a:off x="0" y="3334"/>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90" name="Freeform 119"/>
                      <p:cNvSpPr/>
                      <p:nvPr/>
                    </p:nvSpPr>
                    <p:spPr bwMode="auto">
                      <a:xfrm>
                        <a:off x="0" y="5001"/>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91" name="Freeform 120"/>
                      <p:cNvSpPr/>
                      <p:nvPr/>
                    </p:nvSpPr>
                    <p:spPr bwMode="auto">
                      <a:xfrm>
                        <a:off x="0" y="6668"/>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92" name="Freeform 121"/>
                      <p:cNvSpPr/>
                      <p:nvPr/>
                    </p:nvSpPr>
                    <p:spPr bwMode="auto">
                      <a:xfrm>
                        <a:off x="0" y="8335"/>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93" name="Freeform 122"/>
                      <p:cNvSpPr/>
                      <p:nvPr/>
                    </p:nvSpPr>
                    <p:spPr bwMode="auto">
                      <a:xfrm>
                        <a:off x="0" y="11669"/>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94" name="Freeform 123"/>
                      <p:cNvSpPr/>
                      <p:nvPr/>
                    </p:nvSpPr>
                    <p:spPr bwMode="auto">
                      <a:xfrm>
                        <a:off x="0" y="13336"/>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95" name="Freeform 124"/>
                      <p:cNvSpPr/>
                      <p:nvPr/>
                    </p:nvSpPr>
                    <p:spPr bwMode="auto">
                      <a:xfrm>
                        <a:off x="0" y="15003"/>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96" name="Freeform 125"/>
                      <p:cNvSpPr/>
                      <p:nvPr/>
                    </p:nvSpPr>
                    <p:spPr bwMode="auto">
                      <a:xfrm>
                        <a:off x="0" y="16670"/>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sp>
                    <p:nvSpPr>
                      <p:cNvPr id="97" name="Freeform 126"/>
                      <p:cNvSpPr/>
                      <p:nvPr/>
                    </p:nvSpPr>
                    <p:spPr bwMode="auto">
                      <a:xfrm>
                        <a:off x="0" y="18337"/>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ln>
                    </p:spPr>
                    <p:txBody>
                      <a:bodyPr/>
                      <a:lstStyle/>
                      <a:p>
                        <a:endParaRPr lang="en-US"/>
                      </a:p>
                    </p:txBody>
                  </p:sp>
                </p:grpSp>
              </p:grpSp>
              <p:sp>
                <p:nvSpPr>
                  <p:cNvPr id="46" name="Rectangle 127"/>
                  <p:cNvSpPr>
                    <a:spLocks noChangeArrowheads="1"/>
                  </p:cNvSpPr>
                  <p:nvPr/>
                </p:nvSpPr>
                <p:spPr bwMode="auto">
                  <a:xfrm>
                    <a:off x="4100" y="2579"/>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c[6]</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47" name="Rectangle 128"/>
                  <p:cNvSpPr>
                    <a:spLocks noChangeArrowheads="1"/>
                  </p:cNvSpPr>
                  <p:nvPr/>
                </p:nvSpPr>
                <p:spPr bwMode="auto">
                  <a:xfrm>
                    <a:off x="4800" y="1539"/>
                    <a:ext cx="22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-45</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48" name="Rectangle 129"/>
                  <p:cNvSpPr>
                    <a:spLocks noChangeArrowheads="1"/>
                  </p:cNvSpPr>
                  <p:nvPr/>
                </p:nvSpPr>
                <p:spPr bwMode="auto">
                  <a:xfrm>
                    <a:off x="4935" y="1712"/>
                    <a:ext cx="9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6</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49" name="Rectangle 130"/>
                  <p:cNvSpPr>
                    <a:spLocks noChangeArrowheads="1"/>
                  </p:cNvSpPr>
                  <p:nvPr/>
                </p:nvSpPr>
                <p:spPr bwMode="auto">
                  <a:xfrm>
                    <a:off x="4935" y="1886"/>
                    <a:ext cx="9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0</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0" name="Rectangle 131"/>
                  <p:cNvSpPr>
                    <a:spLocks noChangeArrowheads="1"/>
                  </p:cNvSpPr>
                  <p:nvPr/>
                </p:nvSpPr>
                <p:spPr bwMode="auto">
                  <a:xfrm>
                    <a:off x="4868" y="2059"/>
                    <a:ext cx="15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72</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1" name="Rectangle 132"/>
                  <p:cNvSpPr>
                    <a:spLocks noChangeArrowheads="1"/>
                  </p:cNvSpPr>
                  <p:nvPr/>
                </p:nvSpPr>
                <p:spPr bwMode="auto">
                  <a:xfrm>
                    <a:off x="4732" y="2232"/>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1543</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2" name="Rectangle 133"/>
                  <p:cNvSpPr>
                    <a:spLocks noChangeArrowheads="1"/>
                  </p:cNvSpPr>
                  <p:nvPr/>
                </p:nvSpPr>
                <p:spPr bwMode="auto">
                  <a:xfrm>
                    <a:off x="4800" y="2406"/>
                    <a:ext cx="22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-89</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3" name="Rectangle 134"/>
                  <p:cNvSpPr>
                    <a:spLocks noChangeArrowheads="1"/>
                  </p:cNvSpPr>
                  <p:nvPr/>
                </p:nvSpPr>
                <p:spPr bwMode="auto">
                  <a:xfrm>
                    <a:off x="4935" y="2579"/>
                    <a:ext cx="9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0</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4" name="Rectangle 135"/>
                  <p:cNvSpPr>
                    <a:spLocks noChangeArrowheads="1"/>
                  </p:cNvSpPr>
                  <p:nvPr/>
                </p:nvSpPr>
                <p:spPr bwMode="auto">
                  <a:xfrm>
                    <a:off x="4868" y="2752"/>
                    <a:ext cx="15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62</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5" name="Rectangle 136"/>
                  <p:cNvSpPr>
                    <a:spLocks noChangeArrowheads="1"/>
                  </p:cNvSpPr>
                  <p:nvPr/>
                </p:nvSpPr>
                <p:spPr bwMode="auto">
                  <a:xfrm>
                    <a:off x="4868" y="2926"/>
                    <a:ext cx="15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-3</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6" name="Rectangle 137"/>
                  <p:cNvSpPr>
                    <a:spLocks noChangeArrowheads="1"/>
                  </p:cNvSpPr>
                  <p:nvPr/>
                </p:nvSpPr>
                <p:spPr bwMode="auto">
                  <a:xfrm>
                    <a:off x="4935" y="3099"/>
                    <a:ext cx="9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1</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7" name="Rectangle 138"/>
                  <p:cNvSpPr>
                    <a:spLocks noChangeArrowheads="1"/>
                  </p:cNvSpPr>
                  <p:nvPr/>
                </p:nvSpPr>
                <p:spPr bwMode="auto">
                  <a:xfrm>
                    <a:off x="4732" y="3272"/>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6453</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8" name="Rectangle 139"/>
                  <p:cNvSpPr>
                    <a:spLocks noChangeArrowheads="1"/>
                  </p:cNvSpPr>
                  <p:nvPr/>
                </p:nvSpPr>
                <p:spPr bwMode="auto">
                  <a:xfrm>
                    <a:off x="4868" y="3446"/>
                    <a:ext cx="15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78</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59" name="Freeform 140"/>
                  <p:cNvSpPr/>
                  <p:nvPr/>
                </p:nvSpPr>
                <p:spPr bwMode="auto">
                  <a:xfrm>
                    <a:off x="4173" y="1304"/>
                    <a:ext cx="0" cy="231"/>
                  </a:xfrm>
                  <a:custGeom>
                    <a:avLst/>
                    <a:gdLst>
                      <a:gd name="T0" fmla="*/ 0 w 20000"/>
                      <a:gd name="T1" fmla="*/ 0 h 20000"/>
                      <a:gd name="T2" fmla="*/ 0 w 20000"/>
                      <a:gd name="T3" fmla="*/ 0 h 20000"/>
                      <a:gd name="T4" fmla="*/ 0 60000 65536"/>
                      <a:gd name="T5" fmla="*/ 0 60000 65536"/>
                      <a:gd name="T6" fmla="*/ 0 w 20000"/>
                      <a:gd name="T7" fmla="*/ 0 h 20000"/>
                      <a:gd name="T8" fmla="*/ 0 w 20000"/>
                      <a:gd name="T9" fmla="*/ 20000 h 20000"/>
                    </a:gdLst>
                    <a:ahLst/>
                    <a:cxnLst>
                      <a:cxn ang="T4">
                        <a:pos x="T0" y="T1"/>
                      </a:cxn>
                      <a:cxn ang="T5">
                        <a:pos x="T2" y="T3"/>
                      </a:cxn>
                    </a:cxnLst>
                    <a:rect l="T6" t="T7" r="T8" b="T9"/>
                    <a:pathLst>
                      <a:path w="20000" h="20000">
                        <a:moveTo>
                          <a:pt x="0" y="19958"/>
                        </a:moveTo>
                        <a:lnTo>
                          <a:pt x="0" y="0"/>
                        </a:lnTo>
                      </a:path>
                    </a:pathLst>
                  </a:custGeom>
                  <a:noFill/>
                  <a:ln w="3175">
                    <a:solidFill>
                      <a:srgbClr val="000000"/>
                    </a:solidFill>
                    <a:round/>
                    <a:headEnd type="triangle" w="med"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141"/>
                  <p:cNvSpPr>
                    <a:spLocks noChangeArrowheads="1"/>
                  </p:cNvSpPr>
                  <p:nvPr/>
                </p:nvSpPr>
                <p:spPr bwMode="auto">
                  <a:xfrm>
                    <a:off x="4100" y="1539"/>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c[0]</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61" name="Rectangle 142"/>
                  <p:cNvSpPr>
                    <a:spLocks noChangeArrowheads="1"/>
                  </p:cNvSpPr>
                  <p:nvPr/>
                </p:nvSpPr>
                <p:spPr bwMode="auto">
                  <a:xfrm>
                    <a:off x="4100" y="1712"/>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c[1]</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62" name="Rectangle 143"/>
                  <p:cNvSpPr>
                    <a:spLocks noChangeArrowheads="1"/>
                  </p:cNvSpPr>
                  <p:nvPr/>
                </p:nvSpPr>
                <p:spPr bwMode="auto">
                  <a:xfrm>
                    <a:off x="4100" y="1886"/>
                    <a:ext cx="2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c[2]</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63" name="Rectangle 144"/>
                  <p:cNvSpPr>
                    <a:spLocks noChangeArrowheads="1"/>
                  </p:cNvSpPr>
                  <p:nvPr/>
                </p:nvSpPr>
                <p:spPr bwMode="auto">
                  <a:xfrm>
                    <a:off x="4100" y="2059"/>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c[3]</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64" name="Rectangle 145"/>
                  <p:cNvSpPr>
                    <a:spLocks noChangeArrowheads="1"/>
                  </p:cNvSpPr>
                  <p:nvPr/>
                </p:nvSpPr>
                <p:spPr bwMode="auto">
                  <a:xfrm>
                    <a:off x="4032" y="3446"/>
                    <a:ext cx="36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c[11]</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65" name="Rectangle 146"/>
                  <p:cNvSpPr>
                    <a:spLocks noChangeArrowheads="1"/>
                  </p:cNvSpPr>
                  <p:nvPr/>
                </p:nvSpPr>
                <p:spPr bwMode="auto">
                  <a:xfrm>
                    <a:off x="4032" y="3272"/>
                    <a:ext cx="36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c[10]</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66" name="Rectangle 147"/>
                  <p:cNvSpPr>
                    <a:spLocks noChangeArrowheads="1"/>
                  </p:cNvSpPr>
                  <p:nvPr/>
                </p:nvSpPr>
                <p:spPr bwMode="auto">
                  <a:xfrm>
                    <a:off x="4100" y="3099"/>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c[9]</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67" name="Rectangle 148"/>
                  <p:cNvSpPr>
                    <a:spLocks noChangeArrowheads="1"/>
                  </p:cNvSpPr>
                  <p:nvPr/>
                </p:nvSpPr>
                <p:spPr bwMode="auto">
                  <a:xfrm>
                    <a:off x="4100" y="2926"/>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c[8]</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68" name="Rectangle 149"/>
                  <p:cNvSpPr>
                    <a:spLocks noChangeArrowheads="1"/>
                  </p:cNvSpPr>
                  <p:nvPr/>
                </p:nvSpPr>
                <p:spPr bwMode="auto">
                  <a:xfrm>
                    <a:off x="4100" y="2752"/>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c[7]</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69" name="Rectangle 150"/>
                  <p:cNvSpPr>
                    <a:spLocks noChangeArrowheads="1"/>
                  </p:cNvSpPr>
                  <p:nvPr/>
                </p:nvSpPr>
                <p:spPr bwMode="auto">
                  <a:xfrm>
                    <a:off x="4100" y="2406"/>
                    <a:ext cx="2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c[5]</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sp>
                <p:nvSpPr>
                  <p:cNvPr id="70" name="Rectangle 151"/>
                  <p:cNvSpPr>
                    <a:spLocks noChangeArrowheads="1"/>
                  </p:cNvSpPr>
                  <p:nvPr/>
                </p:nvSpPr>
                <p:spPr bwMode="auto">
                  <a:xfrm>
                    <a:off x="4100" y="2232"/>
                    <a:ext cx="2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000000"/>
                        </a:solidFill>
                        <a:latin typeface="Courier New" panose="02070309020205020404" pitchFamily="49" charset="0"/>
                        <a:cs typeface="Times New Roman" panose="02020603050405020304" pitchFamily="18" charset="0"/>
                      </a:rPr>
                      <a:t>c[4]</a:t>
                    </a:r>
                    <a:endParaRPr lang="en-US" altLang="en-US" sz="1200">
                      <a:solidFill>
                        <a:srgbClr val="000000"/>
                      </a:solidFill>
                      <a:latin typeface="Courier New" panose="02070309020205020404" pitchFamily="49" charset="0"/>
                      <a:cs typeface="Times New Roman" panose="02020603050405020304" pitchFamily="18" charset="0"/>
                    </a:endParaRPr>
                  </a:p>
                  <a:p>
                    <a:pPr>
                      <a:spcBef>
                        <a:spcPct val="0"/>
                      </a:spcBef>
                      <a:buFontTx/>
                      <a:buNone/>
                    </a:pPr>
                    <a:endParaRPr lang="en-US" altLang="en-US" sz="1200">
                      <a:latin typeface="Courier New" panose="02070309020205020404" pitchFamily="49" charset="0"/>
                      <a:cs typeface="Times New Roman" panose="02020603050405020304" pitchFamily="18" charset="0"/>
                    </a:endParaRPr>
                  </a:p>
                </p:txBody>
              </p:sp>
              <p:grpSp>
                <p:nvGrpSpPr>
                  <p:cNvPr id="71" name="Group 152"/>
                  <p:cNvGrpSpPr/>
                  <p:nvPr/>
                </p:nvGrpSpPr>
                <p:grpSpPr bwMode="auto">
                  <a:xfrm>
                    <a:off x="4528" y="1514"/>
                    <a:ext cx="812" cy="2080"/>
                    <a:chOff x="0" y="-2"/>
                    <a:chExt cx="20000" cy="20004"/>
                  </a:xfrm>
                </p:grpSpPr>
                <p:sp>
                  <p:nvSpPr>
                    <p:cNvPr id="72" name="Freeform 153"/>
                    <p:cNvSpPr/>
                    <p:nvPr/>
                  </p:nvSpPr>
                  <p:spPr bwMode="auto">
                    <a:xfrm>
                      <a:off x="0" y="10000"/>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154"/>
                    <p:cNvGrpSpPr/>
                    <p:nvPr/>
                  </p:nvGrpSpPr>
                  <p:grpSpPr bwMode="auto">
                    <a:xfrm>
                      <a:off x="0" y="-2"/>
                      <a:ext cx="20000" cy="20004"/>
                      <a:chOff x="0" y="0"/>
                      <a:chExt cx="20000" cy="20004"/>
                    </a:xfrm>
                  </p:grpSpPr>
                  <p:sp>
                    <p:nvSpPr>
                      <p:cNvPr id="74" name="Freeform 155"/>
                      <p:cNvSpPr/>
                      <p:nvPr/>
                    </p:nvSpPr>
                    <p:spPr bwMode="auto">
                      <a:xfrm>
                        <a:off x="0" y="0"/>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Freeform 156"/>
                      <p:cNvSpPr/>
                      <p:nvPr/>
                    </p:nvSpPr>
                    <p:spPr bwMode="auto">
                      <a:xfrm>
                        <a:off x="0" y="1667"/>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Freeform 157"/>
                      <p:cNvSpPr/>
                      <p:nvPr/>
                    </p:nvSpPr>
                    <p:spPr bwMode="auto">
                      <a:xfrm>
                        <a:off x="0" y="3334"/>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Freeform 158"/>
                      <p:cNvSpPr/>
                      <p:nvPr/>
                    </p:nvSpPr>
                    <p:spPr bwMode="auto">
                      <a:xfrm>
                        <a:off x="0" y="5001"/>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Freeform 159"/>
                      <p:cNvSpPr/>
                      <p:nvPr/>
                    </p:nvSpPr>
                    <p:spPr bwMode="auto">
                      <a:xfrm>
                        <a:off x="0" y="6668"/>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Freeform 160"/>
                      <p:cNvSpPr/>
                      <p:nvPr/>
                    </p:nvSpPr>
                    <p:spPr bwMode="auto">
                      <a:xfrm>
                        <a:off x="0" y="8335"/>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Freeform 161"/>
                      <p:cNvSpPr/>
                      <p:nvPr/>
                    </p:nvSpPr>
                    <p:spPr bwMode="auto">
                      <a:xfrm>
                        <a:off x="0" y="11669"/>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 name="Freeform 162"/>
                      <p:cNvSpPr/>
                      <p:nvPr/>
                    </p:nvSpPr>
                    <p:spPr bwMode="auto">
                      <a:xfrm>
                        <a:off x="0" y="13336"/>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Freeform 163"/>
                      <p:cNvSpPr/>
                      <p:nvPr/>
                    </p:nvSpPr>
                    <p:spPr bwMode="auto">
                      <a:xfrm>
                        <a:off x="0" y="15003"/>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 name="Freeform 164"/>
                      <p:cNvSpPr/>
                      <p:nvPr/>
                    </p:nvSpPr>
                    <p:spPr bwMode="auto">
                      <a:xfrm>
                        <a:off x="0" y="16670"/>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Freeform 165"/>
                      <p:cNvSpPr/>
                      <p:nvPr/>
                    </p:nvSpPr>
                    <p:spPr bwMode="auto">
                      <a:xfrm>
                        <a:off x="0" y="18337"/>
                        <a:ext cx="20000" cy="1667"/>
                      </a:xfrm>
                      <a:custGeom>
                        <a:avLst/>
                        <a:gdLst>
                          <a:gd name="T0" fmla="*/ 19986 w 20000"/>
                          <a:gd name="T1" fmla="*/ 0 h 20000"/>
                          <a:gd name="T2" fmla="*/ 19986 w 20000"/>
                          <a:gd name="T3" fmla="*/ 0 h 20000"/>
                          <a:gd name="T4" fmla="*/ 0 w 20000"/>
                          <a:gd name="T5" fmla="*/ 0 h 20000"/>
                          <a:gd name="T6" fmla="*/ 0 w 20000"/>
                          <a:gd name="T7" fmla="*/ 0 h 20000"/>
                          <a:gd name="T8" fmla="*/ 1998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6" y="0"/>
                            </a:moveTo>
                            <a:lnTo>
                              <a:pt x="19986" y="19944"/>
                            </a:lnTo>
                            <a:lnTo>
                              <a:pt x="0" y="19944"/>
                            </a:lnTo>
                            <a:lnTo>
                              <a:pt x="0" y="0"/>
                            </a:lnTo>
                            <a:lnTo>
                              <a:pt x="19986" y="0"/>
                            </a:lnTo>
                            <a:close/>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grpSp>
        <p:sp>
          <p:nvSpPr>
            <p:cNvPr id="38" name="Text Box 94"/>
            <p:cNvSpPr txBox="1">
              <a:spLocks noChangeArrowheads="1"/>
            </p:cNvSpPr>
            <p:nvPr/>
          </p:nvSpPr>
          <p:spPr bwMode="auto">
            <a:xfrm>
              <a:off x="2592" y="1708"/>
              <a:ext cx="15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a:t>Linearly Ordered Set</a:t>
              </a:r>
              <a:endParaRPr lang="en-US" altLang="en-US" sz="16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TW" dirty="0">
                <a:solidFill>
                  <a:srgbClr val="0000FF"/>
                </a:solidFill>
              </a:rPr>
              <a:t>Data Structures</a:t>
            </a:r>
          </a:p>
        </p:txBody>
      </p:sp>
      <p:grpSp>
        <p:nvGrpSpPr>
          <p:cNvPr id="6" name="Group 2"/>
          <p:cNvGrpSpPr/>
          <p:nvPr/>
        </p:nvGrpSpPr>
        <p:grpSpPr bwMode="auto">
          <a:xfrm>
            <a:off x="4648200" y="533400"/>
            <a:ext cx="4038600" cy="3962400"/>
            <a:chOff x="2928" y="336"/>
            <a:chExt cx="2544" cy="2496"/>
          </a:xfrm>
        </p:grpSpPr>
        <p:pic>
          <p:nvPicPr>
            <p:cNvPr id="7" name="Picture 8" descr="hash_coll_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336"/>
              <a:ext cx="2305"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4128" y="672"/>
              <a:ext cx="13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a:solidFill>
                    <a:srgbClr val="FF3300"/>
                  </a:solidFill>
                </a:rPr>
                <a:t>Hash Tables</a:t>
              </a:r>
            </a:p>
          </p:txBody>
        </p:sp>
      </p:grpSp>
      <p:grpSp>
        <p:nvGrpSpPr>
          <p:cNvPr id="9" name="Group 6"/>
          <p:cNvGrpSpPr/>
          <p:nvPr/>
        </p:nvGrpSpPr>
        <p:grpSpPr bwMode="auto">
          <a:xfrm>
            <a:off x="793750" y="4495800"/>
            <a:ext cx="7893050" cy="1828800"/>
            <a:chOff x="500" y="2832"/>
            <a:chExt cx="4972" cy="1152"/>
          </a:xfrm>
        </p:grpSpPr>
        <p:sp>
          <p:nvSpPr>
            <p:cNvPr id="10" name="Text Box 6"/>
            <p:cNvSpPr txBox="1">
              <a:spLocks noChangeArrowheads="1"/>
            </p:cNvSpPr>
            <p:nvPr/>
          </p:nvSpPr>
          <p:spPr bwMode="auto">
            <a:xfrm>
              <a:off x="1872" y="2832"/>
              <a:ext cx="62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a:solidFill>
                    <a:srgbClr val="FF3300"/>
                  </a:solidFill>
                </a:rPr>
                <a:t>Queue</a:t>
              </a:r>
              <a:endParaRPr lang="en-US" altLang="en-US" sz="1600"/>
            </a:p>
          </p:txBody>
        </p:sp>
        <p:grpSp>
          <p:nvGrpSpPr>
            <p:cNvPr id="11" name="Group 6"/>
            <p:cNvGrpSpPr/>
            <p:nvPr/>
          </p:nvGrpSpPr>
          <p:grpSpPr bwMode="auto">
            <a:xfrm>
              <a:off x="500" y="3110"/>
              <a:ext cx="4972" cy="874"/>
              <a:chOff x="480" y="3264"/>
              <a:chExt cx="4972" cy="874"/>
            </a:xfrm>
          </p:grpSpPr>
          <p:sp>
            <p:nvSpPr>
              <p:cNvPr id="12" name="Text Box 7"/>
              <p:cNvSpPr txBox="1">
                <a:spLocks noChangeArrowheads="1"/>
              </p:cNvSpPr>
              <p:nvPr/>
            </p:nvSpPr>
            <p:spPr bwMode="auto">
              <a:xfrm>
                <a:off x="4444" y="3648"/>
                <a:ext cx="100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
                    <a:schemeClr val="tx2"/>
                  </a:buClr>
                  <a:buSzPct val="75000"/>
                  <a:buFont typeface="Monotype Sorts" pitchFamily="2" charset="2"/>
                  <a:buNone/>
                </a:pPr>
                <a:r>
                  <a:rPr lang="en-US" altLang="en-US" sz="2000" b="1"/>
                  <a:t>Insert </a:t>
                </a:r>
                <a:br>
                  <a:rPr lang="en-US" altLang="en-US" sz="2000" b="1"/>
                </a:br>
                <a:r>
                  <a:rPr lang="en-US" altLang="en-US" sz="2000" b="1"/>
                  <a:t>(Enqueue)</a:t>
                </a:r>
              </a:p>
            </p:txBody>
          </p:sp>
          <p:grpSp>
            <p:nvGrpSpPr>
              <p:cNvPr id="13" name="Group 8"/>
              <p:cNvGrpSpPr/>
              <p:nvPr/>
            </p:nvGrpSpPr>
            <p:grpSpPr bwMode="auto">
              <a:xfrm>
                <a:off x="480" y="3264"/>
                <a:ext cx="4636" cy="874"/>
                <a:chOff x="480" y="3264"/>
                <a:chExt cx="4636" cy="874"/>
              </a:xfrm>
            </p:grpSpPr>
            <p:sp>
              <p:nvSpPr>
                <p:cNvPr id="14" name="Rectangle 9"/>
                <p:cNvSpPr>
                  <a:spLocks noChangeArrowheads="1"/>
                </p:cNvSpPr>
                <p:nvPr/>
              </p:nvSpPr>
              <p:spPr bwMode="auto">
                <a:xfrm>
                  <a:off x="1536" y="3264"/>
                  <a:ext cx="384" cy="384"/>
                </a:xfrm>
                <a:prstGeom prst="rect">
                  <a:avLst/>
                </a:prstGeom>
                <a:solidFill>
                  <a:schemeClr val="accent1"/>
                </a:solidFill>
                <a:ln w="28575">
                  <a:solidFill>
                    <a:schemeClr val="hlink"/>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15" name="Freeform 10"/>
                <p:cNvSpPr/>
                <p:nvPr/>
              </p:nvSpPr>
              <p:spPr bwMode="auto">
                <a:xfrm>
                  <a:off x="720" y="3456"/>
                  <a:ext cx="816" cy="288"/>
                </a:xfrm>
                <a:custGeom>
                  <a:avLst/>
                  <a:gdLst>
                    <a:gd name="T0" fmla="*/ 816 w 816"/>
                    <a:gd name="T1" fmla="*/ 0 h 288"/>
                    <a:gd name="T2" fmla="*/ 288 w 816"/>
                    <a:gd name="T3" fmla="*/ 48 h 288"/>
                    <a:gd name="T4" fmla="*/ 0 w 816"/>
                    <a:gd name="T5" fmla="*/ 288 h 288"/>
                    <a:gd name="T6" fmla="*/ 0 60000 65536"/>
                    <a:gd name="T7" fmla="*/ 0 60000 65536"/>
                    <a:gd name="T8" fmla="*/ 0 60000 65536"/>
                    <a:gd name="T9" fmla="*/ 0 w 816"/>
                    <a:gd name="T10" fmla="*/ 0 h 288"/>
                    <a:gd name="T11" fmla="*/ 816 w 816"/>
                    <a:gd name="T12" fmla="*/ 288 h 288"/>
                  </a:gdLst>
                  <a:ahLst/>
                  <a:cxnLst>
                    <a:cxn ang="T6">
                      <a:pos x="T0" y="T1"/>
                    </a:cxn>
                    <a:cxn ang="T7">
                      <a:pos x="T2" y="T3"/>
                    </a:cxn>
                    <a:cxn ang="T8">
                      <a:pos x="T4" y="T5"/>
                    </a:cxn>
                  </a:cxnLst>
                  <a:rect l="T9" t="T10" r="T11" b="T12"/>
                  <a:pathLst>
                    <a:path w="816" h="288">
                      <a:moveTo>
                        <a:pt x="816" y="0"/>
                      </a:moveTo>
                      <a:cubicBezTo>
                        <a:pt x="620" y="0"/>
                        <a:pt x="424" y="0"/>
                        <a:pt x="288" y="48"/>
                      </a:cubicBezTo>
                      <a:cubicBezTo>
                        <a:pt x="152" y="96"/>
                        <a:pt x="56" y="216"/>
                        <a:pt x="0" y="288"/>
                      </a:cubicBezTo>
                    </a:path>
                  </a:pathLst>
                </a:custGeom>
                <a:noFill/>
                <a:ln w="31750" cap="flat" cmpd="sng">
                  <a:solidFill>
                    <a:schemeClr val="hlink"/>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Freeform 11"/>
                <p:cNvSpPr/>
                <p:nvPr/>
              </p:nvSpPr>
              <p:spPr bwMode="auto">
                <a:xfrm>
                  <a:off x="4252" y="3456"/>
                  <a:ext cx="864" cy="288"/>
                </a:xfrm>
                <a:custGeom>
                  <a:avLst/>
                  <a:gdLst>
                    <a:gd name="T0" fmla="*/ 864 w 864"/>
                    <a:gd name="T1" fmla="*/ 288 h 288"/>
                    <a:gd name="T2" fmla="*/ 624 w 864"/>
                    <a:gd name="T3" fmla="*/ 96 h 288"/>
                    <a:gd name="T4" fmla="*/ 0 w 864"/>
                    <a:gd name="T5" fmla="*/ 0 h 288"/>
                    <a:gd name="T6" fmla="*/ 0 60000 65536"/>
                    <a:gd name="T7" fmla="*/ 0 60000 65536"/>
                    <a:gd name="T8" fmla="*/ 0 60000 65536"/>
                    <a:gd name="T9" fmla="*/ 0 w 864"/>
                    <a:gd name="T10" fmla="*/ 0 h 288"/>
                    <a:gd name="T11" fmla="*/ 864 w 864"/>
                    <a:gd name="T12" fmla="*/ 288 h 288"/>
                  </a:gdLst>
                  <a:ahLst/>
                  <a:cxnLst>
                    <a:cxn ang="T6">
                      <a:pos x="T0" y="T1"/>
                    </a:cxn>
                    <a:cxn ang="T7">
                      <a:pos x="T2" y="T3"/>
                    </a:cxn>
                    <a:cxn ang="T8">
                      <a:pos x="T4" y="T5"/>
                    </a:cxn>
                  </a:cxnLst>
                  <a:rect l="T9" t="T10" r="T11" b="T12"/>
                  <a:pathLst>
                    <a:path w="864" h="288">
                      <a:moveTo>
                        <a:pt x="864" y="288"/>
                      </a:moveTo>
                      <a:cubicBezTo>
                        <a:pt x="816" y="216"/>
                        <a:pt x="768" y="144"/>
                        <a:pt x="624" y="96"/>
                      </a:cubicBezTo>
                      <a:cubicBezTo>
                        <a:pt x="480" y="48"/>
                        <a:pt x="136" y="8"/>
                        <a:pt x="0" y="0"/>
                      </a:cubicBezTo>
                    </a:path>
                  </a:pathLst>
                </a:custGeom>
                <a:noFill/>
                <a:ln w="31750" cap="flat" cmpd="sng">
                  <a:solidFill>
                    <a:schemeClr val="hlink"/>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12"/>
                <p:cNvSpPr>
                  <a:spLocks noChangeArrowheads="1"/>
                </p:cNvSpPr>
                <p:nvPr/>
              </p:nvSpPr>
              <p:spPr bwMode="auto">
                <a:xfrm>
                  <a:off x="1920" y="3264"/>
                  <a:ext cx="384" cy="384"/>
                </a:xfrm>
                <a:prstGeom prst="rect">
                  <a:avLst/>
                </a:prstGeom>
                <a:solidFill>
                  <a:schemeClr val="accent1"/>
                </a:solidFill>
                <a:ln w="28575">
                  <a:solidFill>
                    <a:schemeClr val="hlink"/>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18" name="Rectangle 13"/>
                <p:cNvSpPr>
                  <a:spLocks noChangeArrowheads="1"/>
                </p:cNvSpPr>
                <p:nvPr/>
              </p:nvSpPr>
              <p:spPr bwMode="auto">
                <a:xfrm>
                  <a:off x="2304" y="3264"/>
                  <a:ext cx="384" cy="384"/>
                </a:xfrm>
                <a:prstGeom prst="rect">
                  <a:avLst/>
                </a:prstGeom>
                <a:solidFill>
                  <a:schemeClr val="accent1"/>
                </a:solidFill>
                <a:ln w="28575">
                  <a:solidFill>
                    <a:schemeClr val="hlink"/>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19" name="Rectangle 14"/>
                <p:cNvSpPr>
                  <a:spLocks noChangeArrowheads="1"/>
                </p:cNvSpPr>
                <p:nvPr/>
              </p:nvSpPr>
              <p:spPr bwMode="auto">
                <a:xfrm>
                  <a:off x="2688" y="3264"/>
                  <a:ext cx="384" cy="384"/>
                </a:xfrm>
                <a:prstGeom prst="rect">
                  <a:avLst/>
                </a:prstGeom>
                <a:solidFill>
                  <a:schemeClr val="accent1"/>
                </a:solidFill>
                <a:ln w="28575">
                  <a:solidFill>
                    <a:schemeClr val="hlink"/>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20" name="Rectangle 15"/>
                <p:cNvSpPr>
                  <a:spLocks noChangeArrowheads="1"/>
                </p:cNvSpPr>
                <p:nvPr/>
              </p:nvSpPr>
              <p:spPr bwMode="auto">
                <a:xfrm>
                  <a:off x="3072" y="3264"/>
                  <a:ext cx="384" cy="384"/>
                </a:xfrm>
                <a:prstGeom prst="rect">
                  <a:avLst/>
                </a:prstGeom>
                <a:solidFill>
                  <a:schemeClr val="accent1"/>
                </a:solidFill>
                <a:ln w="28575">
                  <a:solidFill>
                    <a:schemeClr val="hlink"/>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21" name="Rectangle 16"/>
                <p:cNvSpPr>
                  <a:spLocks noChangeArrowheads="1"/>
                </p:cNvSpPr>
                <p:nvPr/>
              </p:nvSpPr>
              <p:spPr bwMode="auto">
                <a:xfrm>
                  <a:off x="3456" y="3264"/>
                  <a:ext cx="384" cy="384"/>
                </a:xfrm>
                <a:prstGeom prst="rect">
                  <a:avLst/>
                </a:prstGeom>
                <a:solidFill>
                  <a:schemeClr val="accent1"/>
                </a:solidFill>
                <a:ln w="28575">
                  <a:solidFill>
                    <a:schemeClr val="hlink"/>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22" name="Rectangle 17"/>
                <p:cNvSpPr>
                  <a:spLocks noChangeArrowheads="1"/>
                </p:cNvSpPr>
                <p:nvPr/>
              </p:nvSpPr>
              <p:spPr bwMode="auto">
                <a:xfrm>
                  <a:off x="3840" y="3264"/>
                  <a:ext cx="384" cy="384"/>
                </a:xfrm>
                <a:prstGeom prst="rect">
                  <a:avLst/>
                </a:prstGeom>
                <a:solidFill>
                  <a:schemeClr val="accent1"/>
                </a:solidFill>
                <a:ln w="28575">
                  <a:solidFill>
                    <a:schemeClr val="hlink"/>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23" name="Text Box 18"/>
                <p:cNvSpPr txBox="1">
                  <a:spLocks noChangeArrowheads="1"/>
                </p:cNvSpPr>
                <p:nvPr/>
              </p:nvSpPr>
              <p:spPr bwMode="auto">
                <a:xfrm>
                  <a:off x="480" y="3696"/>
                  <a:ext cx="100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
                      <a:schemeClr val="tx2"/>
                    </a:buClr>
                    <a:buSzPct val="75000"/>
                    <a:buFont typeface="Monotype Sorts" pitchFamily="2" charset="2"/>
                    <a:buNone/>
                  </a:pPr>
                  <a:r>
                    <a:rPr lang="en-US" altLang="en-US" sz="2000" b="1"/>
                    <a:t>Remove</a:t>
                  </a:r>
                  <a:br>
                    <a:rPr lang="en-US" altLang="en-US" sz="2000" b="1"/>
                  </a:br>
                  <a:r>
                    <a:rPr lang="en-US" altLang="en-US" sz="2000" b="1"/>
                    <a:t>(Dequeue)</a:t>
                  </a:r>
                </a:p>
              </p:txBody>
            </p:sp>
            <p:sp>
              <p:nvSpPr>
                <p:cNvPr id="24" name="Text Box 19"/>
                <p:cNvSpPr txBox="1">
                  <a:spLocks noChangeArrowheads="1"/>
                </p:cNvSpPr>
                <p:nvPr/>
              </p:nvSpPr>
              <p:spPr bwMode="auto">
                <a:xfrm>
                  <a:off x="3820" y="387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
                      <a:schemeClr val="tx2"/>
                    </a:buClr>
                    <a:buSzPct val="75000"/>
                    <a:buFont typeface="Monotype Sorts" pitchFamily="2" charset="2"/>
                    <a:buNone/>
                  </a:pPr>
                  <a:r>
                    <a:rPr lang="en-US" altLang="en-US" sz="2000" b="1"/>
                    <a:t>rear</a:t>
                  </a:r>
                </a:p>
              </p:txBody>
            </p:sp>
            <p:sp>
              <p:nvSpPr>
                <p:cNvPr id="25" name="Text Box 20"/>
                <p:cNvSpPr txBox="1">
                  <a:spLocks noChangeArrowheads="1"/>
                </p:cNvSpPr>
                <p:nvPr/>
              </p:nvSpPr>
              <p:spPr bwMode="auto">
                <a:xfrm>
                  <a:off x="1488" y="3878"/>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Clr>
                      <a:schemeClr val="tx2"/>
                    </a:buClr>
                    <a:buSzPct val="75000"/>
                    <a:buFont typeface="Monotype Sorts" pitchFamily="2" charset="2"/>
                    <a:buNone/>
                  </a:pPr>
                  <a:r>
                    <a:rPr lang="en-US" altLang="en-US" sz="2000" b="1"/>
                    <a:t>front</a:t>
                  </a:r>
                </a:p>
              </p:txBody>
            </p:sp>
            <p:sp>
              <p:nvSpPr>
                <p:cNvPr id="26" name="Line 21"/>
                <p:cNvSpPr>
                  <a:spLocks noChangeShapeType="1"/>
                </p:cNvSpPr>
                <p:nvPr/>
              </p:nvSpPr>
              <p:spPr bwMode="auto">
                <a:xfrm flipV="1">
                  <a:off x="1728" y="3648"/>
                  <a:ext cx="0" cy="288"/>
                </a:xfrm>
                <a:prstGeom prst="line">
                  <a:avLst/>
                </a:prstGeom>
                <a:noFill/>
                <a:ln w="31750">
                  <a:solidFill>
                    <a:schemeClr val="hlink"/>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22"/>
                <p:cNvSpPr>
                  <a:spLocks noChangeShapeType="1"/>
                </p:cNvSpPr>
                <p:nvPr/>
              </p:nvSpPr>
              <p:spPr bwMode="auto">
                <a:xfrm flipV="1">
                  <a:off x="4060" y="3648"/>
                  <a:ext cx="0" cy="288"/>
                </a:xfrm>
                <a:prstGeom prst="line">
                  <a:avLst/>
                </a:prstGeom>
                <a:noFill/>
                <a:ln w="31750">
                  <a:solidFill>
                    <a:schemeClr val="hlink"/>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grpSp>
        <p:nvGrpSpPr>
          <p:cNvPr id="28" name="Group 25"/>
          <p:cNvGrpSpPr/>
          <p:nvPr/>
        </p:nvGrpSpPr>
        <p:grpSpPr bwMode="auto">
          <a:xfrm>
            <a:off x="76200" y="1590675"/>
            <a:ext cx="3886200" cy="2295525"/>
            <a:chOff x="48" y="1002"/>
            <a:chExt cx="2448" cy="1446"/>
          </a:xfrm>
        </p:grpSpPr>
        <p:grpSp>
          <p:nvGrpSpPr>
            <p:cNvPr id="29" name="Group 26"/>
            <p:cNvGrpSpPr/>
            <p:nvPr/>
          </p:nvGrpSpPr>
          <p:grpSpPr bwMode="auto">
            <a:xfrm>
              <a:off x="432" y="1002"/>
              <a:ext cx="2064" cy="1446"/>
              <a:chOff x="624" y="1002"/>
              <a:chExt cx="1872" cy="1446"/>
            </a:xfrm>
          </p:grpSpPr>
          <p:pic>
            <p:nvPicPr>
              <p:cNvPr id="31" name="Picture 4" descr="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 y="1002"/>
                <a:ext cx="1356" cy="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6"/>
              <p:cNvSpPr txBox="1">
                <a:spLocks noChangeArrowheads="1"/>
              </p:cNvSpPr>
              <p:nvPr/>
            </p:nvSpPr>
            <p:spPr bwMode="auto">
              <a:xfrm>
                <a:off x="624" y="1728"/>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b="1">
                    <a:solidFill>
                      <a:srgbClr val="FF3300"/>
                    </a:solidFill>
                  </a:rPr>
                  <a:t>Stack</a:t>
                </a:r>
                <a:endParaRPr lang="en-US" altLang="en-US" sz="1800"/>
              </a:p>
            </p:txBody>
          </p:sp>
        </p:grpSp>
        <p:sp>
          <p:nvSpPr>
            <p:cNvPr id="30" name="Text Box 29"/>
            <p:cNvSpPr txBox="1">
              <a:spLocks noChangeArrowheads="1"/>
            </p:cNvSpPr>
            <p:nvPr/>
          </p:nvSpPr>
          <p:spPr bwMode="auto">
            <a:xfrm>
              <a:off x="48" y="1968"/>
              <a:ext cx="158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a:t>Set with delete operation specified (LIFO)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TW" dirty="0">
                <a:solidFill>
                  <a:srgbClr val="0000FF"/>
                </a:solidFill>
              </a:rPr>
              <a:t>Data Structures</a:t>
            </a:r>
          </a:p>
        </p:txBody>
      </p:sp>
      <p:grpSp>
        <p:nvGrpSpPr>
          <p:cNvPr id="6" name="Group 3"/>
          <p:cNvGrpSpPr/>
          <p:nvPr/>
        </p:nvGrpSpPr>
        <p:grpSpPr bwMode="auto">
          <a:xfrm>
            <a:off x="228600" y="1600200"/>
            <a:ext cx="6553200" cy="2586038"/>
            <a:chOff x="720" y="672"/>
            <a:chExt cx="4128" cy="1677"/>
          </a:xfrm>
        </p:grpSpPr>
        <p:pic>
          <p:nvPicPr>
            <p:cNvPr id="7" name="Picture 3" descr="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 y="672"/>
              <a:ext cx="3084" cy="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720" y="1248"/>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a:solidFill>
                    <a:srgbClr val="FF3300"/>
                  </a:solidFill>
                </a:rPr>
                <a:t>Binary Tree</a:t>
              </a:r>
              <a:endParaRPr lang="en-US" altLang="en-US" sz="1600"/>
            </a:p>
          </p:txBody>
        </p:sp>
      </p:grpSp>
      <p:grpSp>
        <p:nvGrpSpPr>
          <p:cNvPr id="9" name="Group 3"/>
          <p:cNvGrpSpPr/>
          <p:nvPr/>
        </p:nvGrpSpPr>
        <p:grpSpPr bwMode="auto">
          <a:xfrm>
            <a:off x="1371600" y="3810000"/>
            <a:ext cx="5540375" cy="2590800"/>
            <a:chOff x="522" y="1411"/>
            <a:chExt cx="5170" cy="2565"/>
          </a:xfrm>
        </p:grpSpPr>
        <p:sp>
          <p:nvSpPr>
            <p:cNvPr id="10" name="Oval 4"/>
            <p:cNvSpPr>
              <a:spLocks noChangeArrowheads="1"/>
            </p:cNvSpPr>
            <p:nvPr/>
          </p:nvSpPr>
          <p:spPr bwMode="auto">
            <a:xfrm>
              <a:off x="3629" y="1411"/>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26</a:t>
              </a:r>
            </a:p>
          </p:txBody>
        </p:sp>
        <p:sp>
          <p:nvSpPr>
            <p:cNvPr id="11" name="Oval 5"/>
            <p:cNvSpPr>
              <a:spLocks noChangeArrowheads="1"/>
            </p:cNvSpPr>
            <p:nvPr/>
          </p:nvSpPr>
          <p:spPr bwMode="auto">
            <a:xfrm>
              <a:off x="4848" y="1774"/>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41</a:t>
              </a:r>
            </a:p>
          </p:txBody>
        </p:sp>
        <p:cxnSp>
          <p:nvCxnSpPr>
            <p:cNvPr id="12" name="AutoShape 6"/>
            <p:cNvCxnSpPr>
              <a:cxnSpLocks noChangeShapeType="1"/>
              <a:stCxn id="10" idx="5"/>
              <a:endCxn id="11" idx="1"/>
            </p:cNvCxnSpPr>
            <p:nvPr/>
          </p:nvCxnSpPr>
          <p:spPr bwMode="auto">
            <a:xfrm>
              <a:off x="3842" y="1624"/>
              <a:ext cx="1042" cy="186"/>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3" name="AutoShape 7"/>
            <p:cNvCxnSpPr>
              <a:cxnSpLocks noChangeShapeType="1"/>
              <a:stCxn id="11" idx="5"/>
              <a:endCxn id="16" idx="0"/>
            </p:cNvCxnSpPr>
            <p:nvPr/>
          </p:nvCxnSpPr>
          <p:spPr bwMode="auto">
            <a:xfrm>
              <a:off x="5061" y="1987"/>
              <a:ext cx="326" cy="147"/>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14" name="Oval 8"/>
            <p:cNvSpPr>
              <a:spLocks noChangeArrowheads="1"/>
            </p:cNvSpPr>
            <p:nvPr/>
          </p:nvSpPr>
          <p:spPr bwMode="auto">
            <a:xfrm>
              <a:off x="2450" y="1775"/>
              <a:ext cx="249" cy="249"/>
            </a:xfrm>
            <a:prstGeom prst="ellipse">
              <a:avLst/>
            </a:prstGeom>
            <a:gradFill rotWithShape="1">
              <a:gsLst>
                <a:gs pos="0">
                  <a:srgbClr val="FF0066"/>
                </a:gs>
                <a:gs pos="100000">
                  <a:srgbClr val="76002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latin typeface="Times New Roman" panose="02020603050405020304" pitchFamily="18" charset="0"/>
                </a:rPr>
                <a:t>17</a:t>
              </a:r>
            </a:p>
          </p:txBody>
        </p:sp>
        <p:cxnSp>
          <p:nvCxnSpPr>
            <p:cNvPr id="15" name="AutoShape 9"/>
            <p:cNvCxnSpPr>
              <a:cxnSpLocks noChangeShapeType="1"/>
              <a:stCxn id="10" idx="3"/>
              <a:endCxn id="14" idx="7"/>
            </p:cNvCxnSpPr>
            <p:nvPr/>
          </p:nvCxnSpPr>
          <p:spPr bwMode="auto">
            <a:xfrm flipH="1">
              <a:off x="2663" y="1624"/>
              <a:ext cx="1002" cy="187"/>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16" name="Oval 10"/>
            <p:cNvSpPr>
              <a:spLocks noChangeArrowheads="1"/>
            </p:cNvSpPr>
            <p:nvPr/>
          </p:nvSpPr>
          <p:spPr bwMode="auto">
            <a:xfrm>
              <a:off x="5262" y="2134"/>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47</a:t>
              </a:r>
            </a:p>
          </p:txBody>
        </p:sp>
        <p:sp>
          <p:nvSpPr>
            <p:cNvPr id="17" name="Oval 11"/>
            <p:cNvSpPr>
              <a:spLocks noChangeArrowheads="1"/>
            </p:cNvSpPr>
            <p:nvPr/>
          </p:nvSpPr>
          <p:spPr bwMode="auto">
            <a:xfrm>
              <a:off x="4422" y="2135"/>
              <a:ext cx="249" cy="249"/>
            </a:xfrm>
            <a:prstGeom prst="ellipse">
              <a:avLst/>
            </a:prstGeom>
            <a:gradFill rotWithShape="1">
              <a:gsLst>
                <a:gs pos="0">
                  <a:srgbClr val="FF0066"/>
                </a:gs>
                <a:gs pos="100000">
                  <a:srgbClr val="76002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latin typeface="Times New Roman" panose="02020603050405020304" pitchFamily="18" charset="0"/>
                </a:rPr>
                <a:t>30</a:t>
              </a:r>
            </a:p>
          </p:txBody>
        </p:sp>
        <p:cxnSp>
          <p:nvCxnSpPr>
            <p:cNvPr id="18" name="AutoShape 12"/>
            <p:cNvCxnSpPr>
              <a:cxnSpLocks noChangeShapeType="1"/>
              <a:stCxn id="11" idx="3"/>
              <a:endCxn id="17" idx="0"/>
            </p:cNvCxnSpPr>
            <p:nvPr/>
          </p:nvCxnSpPr>
          <p:spPr bwMode="auto">
            <a:xfrm flipH="1">
              <a:off x="4547" y="1987"/>
              <a:ext cx="337" cy="148"/>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19" name="Oval 13"/>
            <p:cNvSpPr>
              <a:spLocks noChangeArrowheads="1"/>
            </p:cNvSpPr>
            <p:nvPr/>
          </p:nvSpPr>
          <p:spPr bwMode="auto">
            <a:xfrm>
              <a:off x="4808" y="2511"/>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38</a:t>
              </a:r>
            </a:p>
          </p:txBody>
        </p:sp>
        <p:sp>
          <p:nvSpPr>
            <p:cNvPr id="20" name="Oval 14"/>
            <p:cNvSpPr>
              <a:spLocks noChangeArrowheads="1"/>
            </p:cNvSpPr>
            <p:nvPr/>
          </p:nvSpPr>
          <p:spPr bwMode="auto">
            <a:xfrm>
              <a:off x="4083" y="2511"/>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28</a:t>
              </a:r>
            </a:p>
          </p:txBody>
        </p:sp>
        <p:sp>
          <p:nvSpPr>
            <p:cNvPr id="21" name="Oval 15"/>
            <p:cNvSpPr>
              <a:spLocks noChangeArrowheads="1"/>
            </p:cNvSpPr>
            <p:nvPr/>
          </p:nvSpPr>
          <p:spPr bwMode="auto">
            <a:xfrm>
              <a:off x="4536" y="2898"/>
              <a:ext cx="249" cy="249"/>
            </a:xfrm>
            <a:prstGeom prst="ellipse">
              <a:avLst/>
            </a:prstGeom>
            <a:gradFill rotWithShape="1">
              <a:gsLst>
                <a:gs pos="0">
                  <a:srgbClr val="FF0066"/>
                </a:gs>
                <a:gs pos="100000">
                  <a:srgbClr val="76002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latin typeface="Times New Roman" panose="02020603050405020304" pitchFamily="18" charset="0"/>
                </a:rPr>
                <a:t>35</a:t>
              </a:r>
            </a:p>
          </p:txBody>
        </p:sp>
        <p:sp>
          <p:nvSpPr>
            <p:cNvPr id="22" name="Oval 16"/>
            <p:cNvSpPr>
              <a:spLocks noChangeArrowheads="1"/>
            </p:cNvSpPr>
            <p:nvPr/>
          </p:nvSpPr>
          <p:spPr bwMode="auto">
            <a:xfrm>
              <a:off x="5126" y="2898"/>
              <a:ext cx="249" cy="249"/>
            </a:xfrm>
            <a:prstGeom prst="ellipse">
              <a:avLst/>
            </a:prstGeom>
            <a:gradFill rotWithShape="1">
              <a:gsLst>
                <a:gs pos="0">
                  <a:srgbClr val="FF0066"/>
                </a:gs>
                <a:gs pos="100000">
                  <a:srgbClr val="76002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latin typeface="Times New Roman" panose="02020603050405020304" pitchFamily="18" charset="0"/>
                </a:rPr>
                <a:t>39</a:t>
              </a:r>
            </a:p>
          </p:txBody>
        </p:sp>
        <p:cxnSp>
          <p:nvCxnSpPr>
            <p:cNvPr id="23" name="AutoShape 17"/>
            <p:cNvCxnSpPr>
              <a:cxnSpLocks noChangeShapeType="1"/>
              <a:stCxn id="19" idx="5"/>
              <a:endCxn id="22" idx="0"/>
            </p:cNvCxnSpPr>
            <p:nvPr/>
          </p:nvCxnSpPr>
          <p:spPr bwMode="auto">
            <a:xfrm>
              <a:off x="5021" y="2724"/>
              <a:ext cx="230"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24" name="AutoShape 18"/>
            <p:cNvCxnSpPr>
              <a:cxnSpLocks noChangeShapeType="1"/>
              <a:stCxn id="19" idx="3"/>
              <a:endCxn id="21" idx="0"/>
            </p:cNvCxnSpPr>
            <p:nvPr/>
          </p:nvCxnSpPr>
          <p:spPr bwMode="auto">
            <a:xfrm flipH="1">
              <a:off x="4661" y="2724"/>
              <a:ext cx="183"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25" name="AutoShape 19"/>
            <p:cNvCxnSpPr>
              <a:cxnSpLocks noChangeShapeType="1"/>
              <a:stCxn id="17" idx="3"/>
              <a:endCxn id="20" idx="0"/>
            </p:cNvCxnSpPr>
            <p:nvPr/>
          </p:nvCxnSpPr>
          <p:spPr bwMode="auto">
            <a:xfrm flipH="1">
              <a:off x="4208" y="2348"/>
              <a:ext cx="250" cy="163"/>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26" name="AutoShape 20"/>
            <p:cNvCxnSpPr>
              <a:cxnSpLocks noChangeShapeType="1"/>
              <a:stCxn id="17" idx="5"/>
              <a:endCxn id="19" idx="0"/>
            </p:cNvCxnSpPr>
            <p:nvPr/>
          </p:nvCxnSpPr>
          <p:spPr bwMode="auto">
            <a:xfrm>
              <a:off x="4635" y="2348"/>
              <a:ext cx="298" cy="163"/>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27" name="Oval 21"/>
            <p:cNvSpPr>
              <a:spLocks noChangeArrowheads="1"/>
            </p:cNvSpPr>
            <p:nvPr/>
          </p:nvSpPr>
          <p:spPr bwMode="auto">
            <a:xfrm>
              <a:off x="3175" y="2135"/>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21</a:t>
              </a:r>
            </a:p>
          </p:txBody>
        </p:sp>
        <p:sp>
          <p:nvSpPr>
            <p:cNvPr id="28" name="Oval 22"/>
            <p:cNvSpPr>
              <a:spLocks noChangeArrowheads="1"/>
            </p:cNvSpPr>
            <p:nvPr/>
          </p:nvSpPr>
          <p:spPr bwMode="auto">
            <a:xfrm>
              <a:off x="3493" y="2511"/>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23</a:t>
              </a:r>
            </a:p>
          </p:txBody>
        </p:sp>
        <p:cxnSp>
          <p:nvCxnSpPr>
            <p:cNvPr id="29" name="AutoShape 23"/>
            <p:cNvCxnSpPr>
              <a:cxnSpLocks noChangeShapeType="1"/>
              <a:stCxn id="27" idx="5"/>
              <a:endCxn id="28" idx="0"/>
            </p:cNvCxnSpPr>
            <p:nvPr/>
          </p:nvCxnSpPr>
          <p:spPr bwMode="auto">
            <a:xfrm>
              <a:off x="3388" y="2348"/>
              <a:ext cx="230" cy="163"/>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30" name="Oval 24"/>
            <p:cNvSpPr>
              <a:spLocks noChangeArrowheads="1"/>
            </p:cNvSpPr>
            <p:nvPr/>
          </p:nvSpPr>
          <p:spPr bwMode="auto">
            <a:xfrm>
              <a:off x="1678" y="2134"/>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14</a:t>
              </a:r>
            </a:p>
          </p:txBody>
        </p:sp>
        <p:sp>
          <p:nvSpPr>
            <p:cNvPr id="31" name="Oval 25"/>
            <p:cNvSpPr>
              <a:spLocks noChangeArrowheads="1"/>
            </p:cNvSpPr>
            <p:nvPr/>
          </p:nvSpPr>
          <p:spPr bwMode="auto">
            <a:xfrm>
              <a:off x="2200" y="2511"/>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16</a:t>
              </a:r>
            </a:p>
          </p:txBody>
        </p:sp>
        <p:cxnSp>
          <p:nvCxnSpPr>
            <p:cNvPr id="32" name="AutoShape 26"/>
            <p:cNvCxnSpPr>
              <a:cxnSpLocks noChangeShapeType="1"/>
              <a:stCxn id="30" idx="5"/>
              <a:endCxn id="31" idx="0"/>
            </p:cNvCxnSpPr>
            <p:nvPr/>
          </p:nvCxnSpPr>
          <p:spPr bwMode="auto">
            <a:xfrm>
              <a:off x="1891" y="2347"/>
              <a:ext cx="434" cy="16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33" name="AutoShape 27"/>
            <p:cNvCxnSpPr>
              <a:cxnSpLocks noChangeShapeType="1"/>
              <a:stCxn id="14" idx="5"/>
              <a:endCxn id="27" idx="0"/>
            </p:cNvCxnSpPr>
            <p:nvPr/>
          </p:nvCxnSpPr>
          <p:spPr bwMode="auto">
            <a:xfrm>
              <a:off x="2663" y="1988"/>
              <a:ext cx="637" cy="147"/>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34" name="AutoShape 28"/>
            <p:cNvCxnSpPr>
              <a:cxnSpLocks noChangeShapeType="1"/>
              <a:stCxn id="14" idx="3"/>
              <a:endCxn id="30" idx="0"/>
            </p:cNvCxnSpPr>
            <p:nvPr/>
          </p:nvCxnSpPr>
          <p:spPr bwMode="auto">
            <a:xfrm flipH="1">
              <a:off x="1803" y="1988"/>
              <a:ext cx="683" cy="146"/>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35" name="Oval 29"/>
            <p:cNvSpPr>
              <a:spLocks noChangeArrowheads="1"/>
            </p:cNvSpPr>
            <p:nvPr/>
          </p:nvSpPr>
          <p:spPr bwMode="auto">
            <a:xfrm>
              <a:off x="2853" y="2511"/>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19</a:t>
              </a:r>
            </a:p>
          </p:txBody>
        </p:sp>
        <p:sp>
          <p:nvSpPr>
            <p:cNvPr id="36" name="Oval 30"/>
            <p:cNvSpPr>
              <a:spLocks noChangeArrowheads="1"/>
            </p:cNvSpPr>
            <p:nvPr/>
          </p:nvSpPr>
          <p:spPr bwMode="auto">
            <a:xfrm>
              <a:off x="3035" y="2898"/>
              <a:ext cx="249" cy="249"/>
            </a:xfrm>
            <a:prstGeom prst="ellipse">
              <a:avLst/>
            </a:prstGeom>
            <a:gradFill rotWithShape="1">
              <a:gsLst>
                <a:gs pos="0">
                  <a:srgbClr val="FF0066"/>
                </a:gs>
                <a:gs pos="100000">
                  <a:srgbClr val="76002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latin typeface="Times New Roman" panose="02020603050405020304" pitchFamily="18" charset="0"/>
                </a:rPr>
                <a:t>20</a:t>
              </a:r>
            </a:p>
          </p:txBody>
        </p:sp>
        <p:cxnSp>
          <p:nvCxnSpPr>
            <p:cNvPr id="37" name="AutoShape 31"/>
            <p:cNvCxnSpPr>
              <a:cxnSpLocks noChangeShapeType="1"/>
              <a:stCxn id="35" idx="5"/>
              <a:endCxn id="36" idx="0"/>
            </p:cNvCxnSpPr>
            <p:nvPr/>
          </p:nvCxnSpPr>
          <p:spPr bwMode="auto">
            <a:xfrm>
              <a:off x="3066" y="2724"/>
              <a:ext cx="94"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38" name="AutoShape 32"/>
            <p:cNvCxnSpPr>
              <a:cxnSpLocks noChangeShapeType="1"/>
              <a:stCxn id="27" idx="3"/>
              <a:endCxn id="35" idx="0"/>
            </p:cNvCxnSpPr>
            <p:nvPr/>
          </p:nvCxnSpPr>
          <p:spPr bwMode="auto">
            <a:xfrm flipH="1">
              <a:off x="2978" y="2348"/>
              <a:ext cx="233" cy="163"/>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39" name="Oval 33"/>
            <p:cNvSpPr>
              <a:spLocks noChangeArrowheads="1"/>
            </p:cNvSpPr>
            <p:nvPr/>
          </p:nvSpPr>
          <p:spPr bwMode="auto">
            <a:xfrm>
              <a:off x="2018" y="2898"/>
              <a:ext cx="249" cy="249"/>
            </a:xfrm>
            <a:prstGeom prst="ellipse">
              <a:avLst/>
            </a:prstGeom>
            <a:gradFill rotWithShape="1">
              <a:gsLst>
                <a:gs pos="0">
                  <a:srgbClr val="FF0066"/>
                </a:gs>
                <a:gs pos="100000">
                  <a:srgbClr val="76002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latin typeface="Times New Roman" panose="02020603050405020304" pitchFamily="18" charset="0"/>
                </a:rPr>
                <a:t>15</a:t>
              </a:r>
            </a:p>
          </p:txBody>
        </p:sp>
        <p:cxnSp>
          <p:nvCxnSpPr>
            <p:cNvPr id="40" name="AutoShape 34"/>
            <p:cNvCxnSpPr>
              <a:cxnSpLocks noChangeShapeType="1"/>
              <a:stCxn id="31" idx="3"/>
              <a:endCxn id="39" idx="0"/>
            </p:cNvCxnSpPr>
            <p:nvPr/>
          </p:nvCxnSpPr>
          <p:spPr bwMode="auto">
            <a:xfrm flipH="1">
              <a:off x="2143" y="2724"/>
              <a:ext cx="93"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41" name="Oval 35"/>
            <p:cNvSpPr>
              <a:spLocks noChangeArrowheads="1"/>
            </p:cNvSpPr>
            <p:nvPr/>
          </p:nvSpPr>
          <p:spPr bwMode="auto">
            <a:xfrm>
              <a:off x="1129" y="2511"/>
              <a:ext cx="249" cy="249"/>
            </a:xfrm>
            <a:prstGeom prst="ellipse">
              <a:avLst/>
            </a:prstGeom>
            <a:gradFill rotWithShape="1">
              <a:gsLst>
                <a:gs pos="0">
                  <a:srgbClr val="FF0066"/>
                </a:gs>
                <a:gs pos="100000">
                  <a:srgbClr val="76002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latin typeface="Times New Roman" panose="02020603050405020304" pitchFamily="18" charset="0"/>
                </a:rPr>
                <a:t>10</a:t>
              </a:r>
            </a:p>
          </p:txBody>
        </p:sp>
        <p:cxnSp>
          <p:nvCxnSpPr>
            <p:cNvPr id="42" name="AutoShape 36"/>
            <p:cNvCxnSpPr>
              <a:cxnSpLocks noChangeShapeType="1"/>
              <a:stCxn id="41" idx="5"/>
              <a:endCxn id="43" idx="0"/>
            </p:cNvCxnSpPr>
            <p:nvPr/>
          </p:nvCxnSpPr>
          <p:spPr bwMode="auto">
            <a:xfrm>
              <a:off x="1342" y="2724"/>
              <a:ext cx="200"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43" name="Oval 37"/>
            <p:cNvSpPr>
              <a:spLocks noChangeArrowheads="1"/>
            </p:cNvSpPr>
            <p:nvPr/>
          </p:nvSpPr>
          <p:spPr bwMode="auto">
            <a:xfrm>
              <a:off x="1417" y="289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12</a:t>
              </a:r>
            </a:p>
          </p:txBody>
        </p:sp>
        <p:sp>
          <p:nvSpPr>
            <p:cNvPr id="44" name="Oval 38"/>
            <p:cNvSpPr>
              <a:spLocks noChangeArrowheads="1"/>
            </p:cNvSpPr>
            <p:nvPr/>
          </p:nvSpPr>
          <p:spPr bwMode="auto">
            <a:xfrm>
              <a:off x="817" y="289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solidFill>
                    <a:schemeClr val="bg1"/>
                  </a:solidFill>
                  <a:latin typeface="Times New Roman" panose="02020603050405020304" pitchFamily="18" charset="0"/>
                </a:rPr>
                <a:t>7</a:t>
              </a:r>
            </a:p>
          </p:txBody>
        </p:sp>
        <p:cxnSp>
          <p:nvCxnSpPr>
            <p:cNvPr id="45" name="AutoShape 39"/>
            <p:cNvCxnSpPr>
              <a:cxnSpLocks noChangeShapeType="1"/>
              <a:stCxn id="41" idx="3"/>
              <a:endCxn id="44" idx="0"/>
            </p:cNvCxnSpPr>
            <p:nvPr/>
          </p:nvCxnSpPr>
          <p:spPr bwMode="auto">
            <a:xfrm flipH="1">
              <a:off x="942" y="2724"/>
              <a:ext cx="223"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46" name="Oval 40"/>
            <p:cNvSpPr>
              <a:spLocks noChangeArrowheads="1"/>
            </p:cNvSpPr>
            <p:nvPr/>
          </p:nvSpPr>
          <p:spPr bwMode="auto">
            <a:xfrm>
              <a:off x="657" y="3309"/>
              <a:ext cx="249" cy="249"/>
            </a:xfrm>
            <a:prstGeom prst="ellipse">
              <a:avLst/>
            </a:prstGeom>
            <a:gradFill rotWithShape="1">
              <a:gsLst>
                <a:gs pos="0">
                  <a:srgbClr val="FF0066"/>
                </a:gs>
                <a:gs pos="100000">
                  <a:srgbClr val="76002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zh-TW" sz="1600">
                  <a:latin typeface="Times New Roman" panose="02020603050405020304" pitchFamily="18" charset="0"/>
                </a:rPr>
                <a:t>3</a:t>
              </a:r>
            </a:p>
          </p:txBody>
        </p:sp>
        <p:cxnSp>
          <p:nvCxnSpPr>
            <p:cNvPr id="47" name="AutoShape 41"/>
            <p:cNvCxnSpPr>
              <a:cxnSpLocks noChangeShapeType="1"/>
              <a:stCxn id="44" idx="3"/>
              <a:endCxn id="46" idx="0"/>
            </p:cNvCxnSpPr>
            <p:nvPr/>
          </p:nvCxnSpPr>
          <p:spPr bwMode="auto">
            <a:xfrm flipH="1">
              <a:off x="782" y="3111"/>
              <a:ext cx="71" cy="198"/>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48" name="AutoShape 42"/>
            <p:cNvCxnSpPr>
              <a:cxnSpLocks noChangeShapeType="1"/>
              <a:stCxn id="30" idx="3"/>
              <a:endCxn id="41" idx="0"/>
            </p:cNvCxnSpPr>
            <p:nvPr/>
          </p:nvCxnSpPr>
          <p:spPr bwMode="auto">
            <a:xfrm flipH="1">
              <a:off x="1254" y="2347"/>
              <a:ext cx="460" cy="16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49" name="AutoShape 43"/>
            <p:cNvCxnSpPr>
              <a:cxnSpLocks noChangeShapeType="1"/>
              <a:stCxn id="46" idx="5"/>
              <a:endCxn id="50" idx="0"/>
            </p:cNvCxnSpPr>
            <p:nvPr/>
          </p:nvCxnSpPr>
          <p:spPr bwMode="auto">
            <a:xfrm>
              <a:off x="870" y="3522"/>
              <a:ext cx="48" cy="205"/>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50" name="Oval 44"/>
            <p:cNvSpPr>
              <a:spLocks noChangeArrowheads="1"/>
            </p:cNvSpPr>
            <p:nvPr/>
          </p:nvSpPr>
          <p:spPr bwMode="auto">
            <a:xfrm>
              <a:off x="793" y="3727"/>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sp>
          <p:nvSpPr>
            <p:cNvPr id="51" name="Oval 45"/>
            <p:cNvSpPr>
              <a:spLocks noChangeArrowheads="1"/>
            </p:cNvSpPr>
            <p:nvPr/>
          </p:nvSpPr>
          <p:spPr bwMode="auto">
            <a:xfrm>
              <a:off x="522" y="3727"/>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52" name="AutoShape 46"/>
            <p:cNvCxnSpPr>
              <a:cxnSpLocks noChangeShapeType="1"/>
              <a:stCxn id="46" idx="3"/>
              <a:endCxn id="51" idx="0"/>
            </p:cNvCxnSpPr>
            <p:nvPr/>
          </p:nvCxnSpPr>
          <p:spPr bwMode="auto">
            <a:xfrm flipH="1">
              <a:off x="647" y="3522"/>
              <a:ext cx="46" cy="205"/>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53" name="AutoShape 47"/>
            <p:cNvCxnSpPr>
              <a:cxnSpLocks noChangeShapeType="1"/>
              <a:stCxn id="43" idx="5"/>
              <a:endCxn id="54" idx="0"/>
            </p:cNvCxnSpPr>
            <p:nvPr/>
          </p:nvCxnSpPr>
          <p:spPr bwMode="auto">
            <a:xfrm>
              <a:off x="1630" y="3111"/>
              <a:ext cx="60" cy="198"/>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54" name="Oval 48"/>
            <p:cNvSpPr>
              <a:spLocks noChangeArrowheads="1"/>
            </p:cNvSpPr>
            <p:nvPr/>
          </p:nvSpPr>
          <p:spPr bwMode="auto">
            <a:xfrm>
              <a:off x="1565" y="3309"/>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sp>
          <p:nvSpPr>
            <p:cNvPr id="55" name="Oval 49"/>
            <p:cNvSpPr>
              <a:spLocks noChangeArrowheads="1"/>
            </p:cNvSpPr>
            <p:nvPr/>
          </p:nvSpPr>
          <p:spPr bwMode="auto">
            <a:xfrm>
              <a:off x="1270" y="3309"/>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56" name="AutoShape 50"/>
            <p:cNvCxnSpPr>
              <a:cxnSpLocks noChangeShapeType="1"/>
              <a:stCxn id="43" idx="3"/>
              <a:endCxn id="55" idx="0"/>
            </p:cNvCxnSpPr>
            <p:nvPr/>
          </p:nvCxnSpPr>
          <p:spPr bwMode="auto">
            <a:xfrm flipH="1">
              <a:off x="1395" y="3111"/>
              <a:ext cx="58" cy="198"/>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57" name="AutoShape 51"/>
            <p:cNvCxnSpPr>
              <a:cxnSpLocks noChangeShapeType="1"/>
              <a:stCxn id="44" idx="5"/>
              <a:endCxn id="58" idx="0"/>
            </p:cNvCxnSpPr>
            <p:nvPr/>
          </p:nvCxnSpPr>
          <p:spPr bwMode="auto">
            <a:xfrm>
              <a:off x="1030" y="3111"/>
              <a:ext cx="48" cy="198"/>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58" name="Oval 52"/>
            <p:cNvSpPr>
              <a:spLocks noChangeArrowheads="1"/>
            </p:cNvSpPr>
            <p:nvPr/>
          </p:nvSpPr>
          <p:spPr bwMode="auto">
            <a:xfrm>
              <a:off x="953" y="3309"/>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59" name="AutoShape 53"/>
            <p:cNvCxnSpPr>
              <a:cxnSpLocks noChangeShapeType="1"/>
              <a:stCxn id="39" idx="5"/>
              <a:endCxn id="60" idx="0"/>
            </p:cNvCxnSpPr>
            <p:nvPr/>
          </p:nvCxnSpPr>
          <p:spPr bwMode="auto">
            <a:xfrm>
              <a:off x="2231" y="3111"/>
              <a:ext cx="94" cy="198"/>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60" name="Oval 54"/>
            <p:cNvSpPr>
              <a:spLocks noChangeArrowheads="1"/>
            </p:cNvSpPr>
            <p:nvPr/>
          </p:nvSpPr>
          <p:spPr bwMode="auto">
            <a:xfrm>
              <a:off x="2200" y="3309"/>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sp>
          <p:nvSpPr>
            <p:cNvPr id="61" name="Oval 55"/>
            <p:cNvSpPr>
              <a:spLocks noChangeArrowheads="1"/>
            </p:cNvSpPr>
            <p:nvPr/>
          </p:nvSpPr>
          <p:spPr bwMode="auto">
            <a:xfrm>
              <a:off x="1882" y="3309"/>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62" name="AutoShape 56"/>
            <p:cNvCxnSpPr>
              <a:cxnSpLocks noChangeShapeType="1"/>
              <a:stCxn id="39" idx="3"/>
              <a:endCxn id="61" idx="0"/>
            </p:cNvCxnSpPr>
            <p:nvPr/>
          </p:nvCxnSpPr>
          <p:spPr bwMode="auto">
            <a:xfrm flipH="1">
              <a:off x="2007" y="3111"/>
              <a:ext cx="47" cy="198"/>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63" name="Oval 57"/>
            <p:cNvSpPr>
              <a:spLocks noChangeArrowheads="1"/>
            </p:cNvSpPr>
            <p:nvPr/>
          </p:nvSpPr>
          <p:spPr bwMode="auto">
            <a:xfrm>
              <a:off x="2381" y="289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64" name="AutoShape 58"/>
            <p:cNvCxnSpPr>
              <a:cxnSpLocks noChangeShapeType="1"/>
              <a:stCxn id="31" idx="5"/>
              <a:endCxn id="63" idx="0"/>
            </p:cNvCxnSpPr>
            <p:nvPr/>
          </p:nvCxnSpPr>
          <p:spPr bwMode="auto">
            <a:xfrm>
              <a:off x="2413" y="2724"/>
              <a:ext cx="93"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65" name="Oval 59"/>
            <p:cNvSpPr>
              <a:spLocks noChangeArrowheads="1"/>
            </p:cNvSpPr>
            <p:nvPr/>
          </p:nvSpPr>
          <p:spPr bwMode="auto">
            <a:xfrm>
              <a:off x="2699" y="289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66" name="AutoShape 60"/>
            <p:cNvCxnSpPr>
              <a:cxnSpLocks noChangeShapeType="1"/>
              <a:stCxn id="35" idx="3"/>
              <a:endCxn id="65" idx="0"/>
            </p:cNvCxnSpPr>
            <p:nvPr/>
          </p:nvCxnSpPr>
          <p:spPr bwMode="auto">
            <a:xfrm flipH="1">
              <a:off x="2824" y="2724"/>
              <a:ext cx="65"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67" name="AutoShape 61"/>
            <p:cNvCxnSpPr>
              <a:cxnSpLocks noChangeShapeType="1"/>
              <a:stCxn id="28" idx="5"/>
              <a:endCxn id="68" idx="0"/>
            </p:cNvCxnSpPr>
            <p:nvPr/>
          </p:nvCxnSpPr>
          <p:spPr bwMode="auto">
            <a:xfrm>
              <a:off x="3706" y="2724"/>
              <a:ext cx="70"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68" name="Oval 62"/>
            <p:cNvSpPr>
              <a:spLocks noChangeArrowheads="1"/>
            </p:cNvSpPr>
            <p:nvPr/>
          </p:nvSpPr>
          <p:spPr bwMode="auto">
            <a:xfrm>
              <a:off x="3651" y="289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sp>
          <p:nvSpPr>
            <p:cNvPr id="69" name="Oval 63"/>
            <p:cNvSpPr>
              <a:spLocks noChangeArrowheads="1"/>
            </p:cNvSpPr>
            <p:nvPr/>
          </p:nvSpPr>
          <p:spPr bwMode="auto">
            <a:xfrm>
              <a:off x="3357" y="289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70" name="AutoShape 64"/>
            <p:cNvCxnSpPr>
              <a:cxnSpLocks noChangeShapeType="1"/>
              <a:stCxn id="28" idx="3"/>
              <a:endCxn id="69" idx="0"/>
            </p:cNvCxnSpPr>
            <p:nvPr/>
          </p:nvCxnSpPr>
          <p:spPr bwMode="auto">
            <a:xfrm flipH="1">
              <a:off x="3482" y="2724"/>
              <a:ext cx="47" cy="174"/>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 name="AutoShape 65"/>
            <p:cNvCxnSpPr>
              <a:cxnSpLocks noChangeShapeType="1"/>
              <a:stCxn id="20" idx="5"/>
              <a:endCxn id="72" idx="0"/>
            </p:cNvCxnSpPr>
            <p:nvPr/>
          </p:nvCxnSpPr>
          <p:spPr bwMode="auto">
            <a:xfrm>
              <a:off x="4296" y="2724"/>
              <a:ext cx="70" cy="173"/>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72" name="Oval 66"/>
            <p:cNvSpPr>
              <a:spLocks noChangeArrowheads="1"/>
            </p:cNvSpPr>
            <p:nvPr/>
          </p:nvSpPr>
          <p:spPr bwMode="auto">
            <a:xfrm>
              <a:off x="4241" y="2897"/>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sp>
          <p:nvSpPr>
            <p:cNvPr id="73" name="Oval 67"/>
            <p:cNvSpPr>
              <a:spLocks noChangeArrowheads="1"/>
            </p:cNvSpPr>
            <p:nvPr/>
          </p:nvSpPr>
          <p:spPr bwMode="auto">
            <a:xfrm>
              <a:off x="3947" y="2897"/>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74" name="AutoShape 68"/>
            <p:cNvCxnSpPr>
              <a:cxnSpLocks noChangeShapeType="1"/>
              <a:stCxn id="20" idx="3"/>
              <a:endCxn id="73" idx="0"/>
            </p:cNvCxnSpPr>
            <p:nvPr/>
          </p:nvCxnSpPr>
          <p:spPr bwMode="auto">
            <a:xfrm flipH="1">
              <a:off x="4072" y="2724"/>
              <a:ext cx="47" cy="173"/>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75" name="AutoShape 69"/>
            <p:cNvCxnSpPr>
              <a:cxnSpLocks noChangeShapeType="1"/>
              <a:stCxn id="21" idx="5"/>
              <a:endCxn id="76" idx="0"/>
            </p:cNvCxnSpPr>
            <p:nvPr/>
          </p:nvCxnSpPr>
          <p:spPr bwMode="auto">
            <a:xfrm>
              <a:off x="4749" y="3111"/>
              <a:ext cx="70" cy="197"/>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76" name="Oval 70"/>
            <p:cNvSpPr>
              <a:spLocks noChangeArrowheads="1"/>
            </p:cNvSpPr>
            <p:nvPr/>
          </p:nvSpPr>
          <p:spPr bwMode="auto">
            <a:xfrm>
              <a:off x="4694" y="330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sp>
          <p:nvSpPr>
            <p:cNvPr id="77" name="Oval 71"/>
            <p:cNvSpPr>
              <a:spLocks noChangeArrowheads="1"/>
            </p:cNvSpPr>
            <p:nvPr/>
          </p:nvSpPr>
          <p:spPr bwMode="auto">
            <a:xfrm>
              <a:off x="4400" y="330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78" name="AutoShape 72"/>
            <p:cNvCxnSpPr>
              <a:cxnSpLocks noChangeShapeType="1"/>
              <a:stCxn id="21" idx="3"/>
              <a:endCxn id="77" idx="0"/>
            </p:cNvCxnSpPr>
            <p:nvPr/>
          </p:nvCxnSpPr>
          <p:spPr bwMode="auto">
            <a:xfrm flipH="1">
              <a:off x="4525" y="3111"/>
              <a:ext cx="47" cy="197"/>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79" name="AutoShape 73"/>
            <p:cNvCxnSpPr>
              <a:cxnSpLocks noChangeShapeType="1"/>
              <a:stCxn id="22" idx="5"/>
              <a:endCxn id="80" idx="0"/>
            </p:cNvCxnSpPr>
            <p:nvPr/>
          </p:nvCxnSpPr>
          <p:spPr bwMode="auto">
            <a:xfrm>
              <a:off x="5339" y="3111"/>
              <a:ext cx="93" cy="197"/>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80" name="Oval 74"/>
            <p:cNvSpPr>
              <a:spLocks noChangeArrowheads="1"/>
            </p:cNvSpPr>
            <p:nvPr/>
          </p:nvSpPr>
          <p:spPr bwMode="auto">
            <a:xfrm>
              <a:off x="5307" y="330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sp>
          <p:nvSpPr>
            <p:cNvPr id="81" name="Oval 75"/>
            <p:cNvSpPr>
              <a:spLocks noChangeArrowheads="1"/>
            </p:cNvSpPr>
            <p:nvPr/>
          </p:nvSpPr>
          <p:spPr bwMode="auto">
            <a:xfrm>
              <a:off x="4990" y="3308"/>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82" name="AutoShape 76"/>
            <p:cNvCxnSpPr>
              <a:cxnSpLocks noChangeShapeType="1"/>
              <a:stCxn id="22" idx="3"/>
              <a:endCxn id="81" idx="0"/>
            </p:cNvCxnSpPr>
            <p:nvPr/>
          </p:nvCxnSpPr>
          <p:spPr bwMode="auto">
            <a:xfrm flipH="1">
              <a:off x="5115" y="3111"/>
              <a:ext cx="47" cy="197"/>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83" name="AutoShape 77"/>
            <p:cNvCxnSpPr>
              <a:cxnSpLocks noChangeShapeType="1"/>
              <a:stCxn id="16" idx="5"/>
              <a:endCxn id="84" idx="0"/>
            </p:cNvCxnSpPr>
            <p:nvPr/>
          </p:nvCxnSpPr>
          <p:spPr bwMode="auto">
            <a:xfrm>
              <a:off x="5475" y="2347"/>
              <a:ext cx="93" cy="165"/>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84" name="Oval 78"/>
            <p:cNvSpPr>
              <a:spLocks noChangeArrowheads="1"/>
            </p:cNvSpPr>
            <p:nvPr/>
          </p:nvSpPr>
          <p:spPr bwMode="auto">
            <a:xfrm>
              <a:off x="5443" y="2512"/>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sp>
          <p:nvSpPr>
            <p:cNvPr id="85" name="Oval 79"/>
            <p:cNvSpPr>
              <a:spLocks noChangeArrowheads="1"/>
            </p:cNvSpPr>
            <p:nvPr/>
          </p:nvSpPr>
          <p:spPr bwMode="auto">
            <a:xfrm>
              <a:off x="5126" y="2512"/>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86" name="AutoShape 80"/>
            <p:cNvCxnSpPr>
              <a:cxnSpLocks noChangeShapeType="1"/>
              <a:stCxn id="16" idx="3"/>
              <a:endCxn id="85" idx="0"/>
            </p:cNvCxnSpPr>
            <p:nvPr/>
          </p:nvCxnSpPr>
          <p:spPr bwMode="auto">
            <a:xfrm flipH="1">
              <a:off x="5251" y="2347"/>
              <a:ext cx="47" cy="165"/>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cxnSp>
          <p:nvCxnSpPr>
            <p:cNvPr id="87" name="AutoShape 81"/>
            <p:cNvCxnSpPr>
              <a:cxnSpLocks noChangeShapeType="1"/>
              <a:stCxn id="36" idx="5"/>
              <a:endCxn id="88" idx="0"/>
            </p:cNvCxnSpPr>
            <p:nvPr/>
          </p:nvCxnSpPr>
          <p:spPr bwMode="auto">
            <a:xfrm>
              <a:off x="3248" y="3111"/>
              <a:ext cx="66" cy="205"/>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sp>
          <p:nvSpPr>
            <p:cNvPr id="88" name="Oval 82"/>
            <p:cNvSpPr>
              <a:spLocks noChangeArrowheads="1"/>
            </p:cNvSpPr>
            <p:nvPr/>
          </p:nvSpPr>
          <p:spPr bwMode="auto">
            <a:xfrm>
              <a:off x="3189" y="3316"/>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sp>
          <p:nvSpPr>
            <p:cNvPr id="89" name="Oval 83"/>
            <p:cNvSpPr>
              <a:spLocks noChangeArrowheads="1"/>
            </p:cNvSpPr>
            <p:nvPr/>
          </p:nvSpPr>
          <p:spPr bwMode="auto">
            <a:xfrm>
              <a:off x="2895" y="3316"/>
              <a:ext cx="249" cy="249"/>
            </a:xfrm>
            <a:prstGeom prst="ellipse">
              <a:avLst/>
            </a:prstGeom>
            <a:gradFill rotWithShape="1">
              <a:gsLst>
                <a:gs pos="0">
                  <a:srgbClr val="4D4D4D"/>
                </a:gs>
                <a:gs pos="100000">
                  <a:srgbClr val="00000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600">
                <a:latin typeface="Times New Roman" panose="02020603050405020304" pitchFamily="18" charset="0"/>
              </a:endParaRPr>
            </a:p>
          </p:txBody>
        </p:sp>
        <p:cxnSp>
          <p:nvCxnSpPr>
            <p:cNvPr id="90" name="AutoShape 84"/>
            <p:cNvCxnSpPr>
              <a:cxnSpLocks noChangeShapeType="1"/>
              <a:stCxn id="36" idx="3"/>
              <a:endCxn id="89" idx="0"/>
            </p:cNvCxnSpPr>
            <p:nvPr/>
          </p:nvCxnSpPr>
          <p:spPr bwMode="auto">
            <a:xfrm flipH="1">
              <a:off x="3020" y="3111"/>
              <a:ext cx="51" cy="205"/>
            </a:xfrm>
            <a:prstGeom prst="straightConnector1">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cxnSp>
      </p:grpSp>
      <p:sp>
        <p:nvSpPr>
          <p:cNvPr id="91" name="Text Box 6"/>
          <p:cNvSpPr txBox="1">
            <a:spLocks noChangeArrowheads="1"/>
          </p:cNvSpPr>
          <p:nvPr/>
        </p:nvSpPr>
        <p:spPr bwMode="auto">
          <a:xfrm>
            <a:off x="152400" y="46482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a:solidFill>
                  <a:srgbClr val="FF3300"/>
                </a:solidFill>
              </a:rPr>
              <a:t>Red Black Tree</a:t>
            </a:r>
            <a:endParaRPr lang="en-US" altLang="en-US" sz="1600"/>
          </a:p>
        </p:txBody>
      </p:sp>
      <p:pic>
        <p:nvPicPr>
          <p:cNvPr id="92" name="Picture 89" descr="E:\Bhanu\index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600200"/>
            <a:ext cx="16668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90" descr="E:\Bhanu\inde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971800"/>
            <a:ext cx="25812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0"/>
          <p:cNvSpPr txBox="1">
            <a:spLocks noChangeArrowheads="1"/>
          </p:cNvSpPr>
          <p:nvPr/>
        </p:nvSpPr>
        <p:spPr bwMode="auto">
          <a:xfrm>
            <a:off x="7848600" y="2971800"/>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a:solidFill>
                  <a:srgbClr val="FF3300"/>
                </a:solidFill>
              </a:rPr>
              <a:t>Heap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blinds(horizontal)">
                                      <p:cBhvr>
                                        <p:cTn id="12" dur="500"/>
                                        <p:tgtEl>
                                          <p:spTgt spid="91"/>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TW" dirty="0">
                <a:solidFill>
                  <a:srgbClr val="0000FF"/>
                </a:solidFill>
              </a:rPr>
              <a:t>Algorithm Techniques – Divide and Conquer</a:t>
            </a:r>
          </a:p>
        </p:txBody>
      </p:sp>
      <p:pic>
        <p:nvPicPr>
          <p:cNvPr id="6" name="Picture 4" descr="all-tanks-03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52400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ax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9"/>
          <p:cNvGrpSpPr/>
          <p:nvPr/>
        </p:nvGrpSpPr>
        <p:grpSpPr bwMode="auto">
          <a:xfrm>
            <a:off x="609600" y="4343400"/>
            <a:ext cx="3581400" cy="2119313"/>
            <a:chOff x="3168" y="2937"/>
            <a:chExt cx="2256" cy="1335"/>
          </a:xfrm>
        </p:grpSpPr>
        <p:pic>
          <p:nvPicPr>
            <p:cNvPr id="9" name="Picture 6" descr="d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3137"/>
              <a:ext cx="2064"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3168" y="2937"/>
              <a:ext cx="22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b="1">
                  <a:solidFill>
                    <a:srgbClr val="CC3300"/>
                  </a:solidFill>
                </a:rPr>
                <a:t>Nearest Points</a:t>
              </a:r>
            </a:p>
          </p:txBody>
        </p:sp>
      </p:grpSp>
      <p:grpSp>
        <p:nvGrpSpPr>
          <p:cNvPr id="11" name="Group 9"/>
          <p:cNvGrpSpPr/>
          <p:nvPr/>
        </p:nvGrpSpPr>
        <p:grpSpPr bwMode="auto">
          <a:xfrm>
            <a:off x="4383088" y="3990975"/>
            <a:ext cx="4760912" cy="2381250"/>
            <a:chOff x="4382362" y="3991179"/>
            <a:chExt cx="4761638" cy="2381726"/>
          </a:xfrm>
        </p:grpSpPr>
        <p:pic>
          <p:nvPicPr>
            <p:cNvPr id="12" name="Picture 4" descr="http://sacramentoscoop.com/wp-content/uploads/2009/10/pumpkins.jpg"/>
            <p:cNvPicPr>
              <a:picLocks noChangeAspect="1" noChangeArrowheads="1"/>
            </p:cNvPicPr>
            <p:nvPr/>
          </p:nvPicPr>
          <p:blipFill>
            <a:blip r:embed="rId5" cstate="print">
              <a:lum/>
            </a:blip>
            <a:stretch>
              <a:fillRect/>
            </a:stretch>
          </p:blipFill>
          <p:spPr bwMode="auto">
            <a:xfrm>
              <a:off x="4382362" y="3991179"/>
              <a:ext cx="4431278" cy="2381726"/>
            </a:xfrm>
            <a:prstGeom prst="rect">
              <a:avLst/>
            </a:prstGeom>
            <a:noFill/>
            <a:effectLst>
              <a:outerShdw blurRad="152400" dist="317500" dir="5400000" sx="90000" sy="-19000" rotWithShape="0">
                <a:prstClr val="black">
                  <a:alpha val="15000"/>
                </a:prstClr>
              </a:outerShdw>
            </a:effectLst>
            <a:scene3d>
              <a:camera prst="perspectiveRelaxed"/>
              <a:lightRig rig="threePt" dir="t"/>
            </a:scene3d>
          </p:spPr>
        </p:pic>
        <p:sp>
          <p:nvSpPr>
            <p:cNvPr id="13" name="Text Box 11"/>
            <p:cNvSpPr txBox="1">
              <a:spLocks noChangeArrowheads="1"/>
            </p:cNvSpPr>
            <p:nvPr/>
          </p:nvSpPr>
          <p:spPr bwMode="auto">
            <a:xfrm>
              <a:off x="6400800" y="4114800"/>
              <a:ext cx="274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b="1">
                  <a:solidFill>
                    <a:srgbClr val="CC3300"/>
                  </a:solidFill>
                </a:rPr>
                <a:t>Matrix Multiplication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TW" dirty="0">
                <a:solidFill>
                  <a:srgbClr val="0000FF"/>
                </a:solidFill>
              </a:rPr>
              <a:t>Algorithm Techniques – Dynamic Programming</a:t>
            </a:r>
          </a:p>
        </p:txBody>
      </p:sp>
      <p:pic>
        <p:nvPicPr>
          <p:cNvPr id="6" name="Picture 2" descr="http://thelemonspank.files.wordpress.com/2008/06/dynamic-tower-skyscraper.jpg?w=470&amp;h=446"/>
          <p:cNvPicPr>
            <a:picLocks noChangeAspect="1" noChangeArrowheads="1"/>
          </p:cNvPicPr>
          <p:nvPr/>
        </p:nvPicPr>
        <p:blipFill>
          <a:blip r:embed="rId2" cstate="print"/>
          <a:stretch>
            <a:fillRect/>
          </a:stretch>
        </p:blipFill>
        <p:spPr bwMode="auto">
          <a:xfrm>
            <a:off x="618455" y="1758206"/>
            <a:ext cx="4476750" cy="4248150"/>
          </a:xfrm>
          <a:prstGeom prst="rect">
            <a:avLst/>
          </a:prstGeom>
          <a:noFill/>
          <a:effectLst>
            <a:softEdge rad="127000"/>
          </a:effectLst>
        </p:spPr>
      </p:pic>
      <p:pic>
        <p:nvPicPr>
          <p:cNvPr id="7" name="Picture 2" descr="http://www.robinkelly.co.nz/site/acupil/images/lfi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2705100"/>
            <a:ext cx="16383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字方塊 6"/>
          <p:cNvSpPr txBox="1">
            <a:spLocks noChangeArrowheads="1"/>
          </p:cNvSpPr>
          <p:nvPr/>
        </p:nvSpPr>
        <p:spPr bwMode="auto">
          <a:xfrm>
            <a:off x="5856288" y="4073525"/>
            <a:ext cx="16113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zh-TW" sz="1400">
                <a:latin typeface="Constantia" panose="02030602050306030303" pitchFamily="18" charset="0"/>
              </a:rPr>
              <a:t>Leonardo Fibonacci</a:t>
            </a:r>
          </a:p>
          <a:p>
            <a:pPr algn="ctr" eaLnBrk="1" hangingPunct="1">
              <a:spcBef>
                <a:spcPct val="0"/>
              </a:spcBef>
              <a:buFontTx/>
              <a:buNone/>
            </a:pPr>
            <a:r>
              <a:rPr lang="en-US" altLang="zh-TW" sz="1400">
                <a:latin typeface="Constantia" panose="02030602050306030303" pitchFamily="18" charset="0"/>
              </a:rPr>
              <a:t>1170-1250</a:t>
            </a:r>
            <a:endParaRPr lang="zh-TW" altLang="en-US" sz="1400">
              <a:latin typeface="Constantia" panose="02030602050306030303" pitchFamily="18" charset="0"/>
            </a:endParaRPr>
          </a:p>
        </p:txBody>
      </p:sp>
      <p:sp>
        <p:nvSpPr>
          <p:cNvPr id="9" name="TextBox 8"/>
          <p:cNvSpPr txBox="1">
            <a:spLocks noChangeArrowheads="1"/>
          </p:cNvSpPr>
          <p:nvPr/>
        </p:nvSpPr>
        <p:spPr bwMode="auto">
          <a:xfrm>
            <a:off x="5238750" y="3009900"/>
            <a:ext cx="25336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zh-TW" sz="2000"/>
              <a:t>Efficient algorithm </a:t>
            </a:r>
          </a:p>
          <a:p>
            <a:pPr eaLnBrk="1" hangingPunct="1">
              <a:spcBef>
                <a:spcPct val="0"/>
              </a:spcBef>
              <a:buFontTx/>
              <a:buNone/>
            </a:pPr>
            <a:r>
              <a:rPr lang="en-US" altLang="zh-TW" sz="2000"/>
              <a:t>to compute </a:t>
            </a:r>
            <a:r>
              <a:rPr lang="en-US" altLang="zh-TW" sz="2000" i="1"/>
              <a:t>F</a:t>
            </a:r>
            <a:r>
              <a:rPr lang="en-US" altLang="zh-TW" sz="2000"/>
              <a:t>(</a:t>
            </a:r>
            <a:r>
              <a:rPr lang="en-US" altLang="zh-TW" sz="2000" i="1"/>
              <a:t>n</a:t>
            </a:r>
            <a:r>
              <a:rPr lang="en-US" altLang="zh-TW" sz="2000"/>
              <a:t>)</a:t>
            </a:r>
            <a:endParaRPr lang="en-US" altLang="zh-TW" sz="2000" i="1"/>
          </a:p>
          <a:p>
            <a:pPr eaLnBrk="1" hangingPunct="1">
              <a:spcBef>
                <a:spcPct val="0"/>
              </a:spcBef>
              <a:buFontTx/>
              <a:buNone/>
            </a:pPr>
            <a:endParaRPr lang="en-US" altLang="en-US" sz="2000">
              <a:ea typeface="標楷體"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TW" dirty="0">
                <a:solidFill>
                  <a:srgbClr val="0000FF"/>
                </a:solidFill>
              </a:rPr>
              <a:t>Algorithm Techniques – Dynamic Programming</a:t>
            </a:r>
          </a:p>
        </p:txBody>
      </p:sp>
      <p:sp>
        <p:nvSpPr>
          <p:cNvPr id="6" name="Rectangle 55"/>
          <p:cNvSpPr>
            <a:spLocks noChangeArrowheads="1"/>
          </p:cNvSpPr>
          <p:nvPr/>
        </p:nvSpPr>
        <p:spPr bwMode="auto">
          <a:xfrm>
            <a:off x="609600" y="1828800"/>
            <a:ext cx="8153400" cy="4648200"/>
          </a:xfrm>
          <a:prstGeom prst="rect">
            <a:avLst/>
          </a:prstGeom>
          <a:solidFill>
            <a:schemeClr val="accent1"/>
          </a:solidFill>
          <a:ln w="9525">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pSp>
        <p:nvGrpSpPr>
          <p:cNvPr id="7" name="Group 4"/>
          <p:cNvGrpSpPr/>
          <p:nvPr/>
        </p:nvGrpSpPr>
        <p:grpSpPr bwMode="auto">
          <a:xfrm>
            <a:off x="1112838" y="2162175"/>
            <a:ext cx="7219950" cy="4076700"/>
            <a:chOff x="653" y="1278"/>
            <a:chExt cx="4676" cy="2652"/>
          </a:xfrm>
        </p:grpSpPr>
        <p:sp>
          <p:nvSpPr>
            <p:cNvPr id="8" name="Rectangle 4"/>
            <p:cNvSpPr>
              <a:spLocks noChangeArrowheads="1"/>
            </p:cNvSpPr>
            <p:nvPr/>
          </p:nvSpPr>
          <p:spPr bwMode="auto">
            <a:xfrm>
              <a:off x="838" y="1466"/>
              <a:ext cx="590" cy="1043"/>
            </a:xfrm>
            <a:prstGeom prst="rect">
              <a:avLst/>
            </a:prstGeom>
            <a:gradFill rotWithShape="1">
              <a:gsLst>
                <a:gs pos="0">
                  <a:srgbClr val="FF0000"/>
                </a:gs>
                <a:gs pos="100000">
                  <a:srgbClr val="7600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sp>
          <p:nvSpPr>
            <p:cNvPr id="9" name="Rectangle 5"/>
            <p:cNvSpPr>
              <a:spLocks noChangeArrowheads="1"/>
            </p:cNvSpPr>
            <p:nvPr/>
          </p:nvSpPr>
          <p:spPr bwMode="auto">
            <a:xfrm rot="-5400000">
              <a:off x="1790" y="1194"/>
              <a:ext cx="590" cy="1134"/>
            </a:xfrm>
            <a:prstGeom prst="rect">
              <a:avLst/>
            </a:prstGeom>
            <a:gradFill rotWithShape="1">
              <a:gsLst>
                <a:gs pos="0">
                  <a:srgbClr val="FF6600"/>
                </a:gs>
                <a:gs pos="100000">
                  <a:srgbClr val="762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sp>
          <p:nvSpPr>
            <p:cNvPr id="10" name="Rectangle 6"/>
            <p:cNvSpPr>
              <a:spLocks noChangeArrowheads="1"/>
            </p:cNvSpPr>
            <p:nvPr/>
          </p:nvSpPr>
          <p:spPr bwMode="auto">
            <a:xfrm>
              <a:off x="2743" y="1466"/>
              <a:ext cx="1043" cy="1134"/>
            </a:xfrm>
            <a:prstGeom prst="rect">
              <a:avLst/>
            </a:prstGeom>
            <a:gradFill rotWithShape="1">
              <a:gsLst>
                <a:gs pos="0">
                  <a:srgbClr val="FFFF00"/>
                </a:gs>
                <a:gs pos="100000">
                  <a:srgbClr val="7676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sp>
          <p:nvSpPr>
            <p:cNvPr id="11" name="Rectangle 7"/>
            <p:cNvSpPr>
              <a:spLocks noChangeArrowheads="1"/>
            </p:cNvSpPr>
            <p:nvPr/>
          </p:nvSpPr>
          <p:spPr bwMode="auto">
            <a:xfrm rot="-5400000">
              <a:off x="3491" y="1852"/>
              <a:ext cx="1043" cy="272"/>
            </a:xfrm>
            <a:prstGeom prst="rect">
              <a:avLst/>
            </a:prstGeom>
            <a:gradFill rotWithShape="1">
              <a:gsLst>
                <a:gs pos="0">
                  <a:srgbClr val="009900"/>
                </a:gs>
                <a:gs pos="100000">
                  <a:srgbClr val="0047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sp>
          <p:nvSpPr>
            <p:cNvPr id="12" name="Rectangle 8"/>
            <p:cNvSpPr>
              <a:spLocks noChangeArrowheads="1"/>
            </p:cNvSpPr>
            <p:nvPr/>
          </p:nvSpPr>
          <p:spPr bwMode="auto">
            <a:xfrm rot="-21600000">
              <a:off x="4240" y="1466"/>
              <a:ext cx="267" cy="272"/>
            </a:xfrm>
            <a:prstGeom prst="rect">
              <a:avLst/>
            </a:prstGeom>
            <a:gradFill rotWithShape="1">
              <a:gsLst>
                <a:gs pos="0">
                  <a:schemeClr val="accent2"/>
                </a:gs>
                <a:gs pos="100000">
                  <a:schemeClr val="accent2">
                    <a:gamma/>
                    <a:shade val="46275"/>
                    <a:invGamma/>
                  </a:schemeClr>
                </a:gs>
              </a:gsLst>
              <a:lin ang="2700000" scaled="1"/>
            </a:gradFill>
            <a:ln w="9525">
              <a:noFill/>
              <a:miter lim="800000"/>
            </a:ln>
            <a:effectLst/>
          </p:spPr>
          <p:txBody>
            <a:bodyPr wrap="none" anchor="ctr"/>
            <a:lstStyle/>
            <a:p>
              <a:pPr eaLnBrk="1" fontAlgn="auto" hangingPunct="1">
                <a:spcBef>
                  <a:spcPts val="0"/>
                </a:spcBef>
                <a:spcAft>
                  <a:spcPts val="0"/>
                </a:spcAft>
                <a:defRPr/>
              </a:pPr>
              <a:endParaRPr lang="zh-TW" altLang="en-US">
                <a:latin typeface="+mn-lt"/>
              </a:endParaRPr>
            </a:p>
          </p:txBody>
        </p:sp>
        <p:sp>
          <p:nvSpPr>
            <p:cNvPr id="13" name="Rectangle 9"/>
            <p:cNvSpPr>
              <a:spLocks noChangeArrowheads="1"/>
            </p:cNvSpPr>
            <p:nvPr/>
          </p:nvSpPr>
          <p:spPr bwMode="auto">
            <a:xfrm rot="-5400000">
              <a:off x="4830" y="1246"/>
              <a:ext cx="272" cy="726"/>
            </a:xfrm>
            <a:prstGeom prst="rect">
              <a:avLst/>
            </a:prstGeom>
            <a:gradFill rotWithShape="1">
              <a:gsLst>
                <a:gs pos="0">
                  <a:srgbClr val="CC00CC"/>
                </a:gs>
                <a:gs pos="100000">
                  <a:srgbClr val="5E005E"/>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sp>
          <p:nvSpPr>
            <p:cNvPr id="14" name="Rectangle 97"/>
            <p:cNvSpPr>
              <a:spLocks noChangeArrowheads="1"/>
            </p:cNvSpPr>
            <p:nvPr/>
          </p:nvSpPr>
          <p:spPr bwMode="auto">
            <a:xfrm>
              <a:off x="1805" y="2887"/>
              <a:ext cx="730" cy="1043"/>
            </a:xfrm>
            <a:prstGeom prst="rect">
              <a:avLst/>
            </a:prstGeom>
            <a:gradFill rotWithShape="1">
              <a:gsLst>
                <a:gs pos="0">
                  <a:schemeClr val="tx1"/>
                </a:gs>
                <a:gs pos="100000">
                  <a:schemeClr val="tx1">
                    <a:gamma/>
                    <a:shade val="46275"/>
                    <a:invGamma/>
                  </a:schemeClr>
                </a:gs>
              </a:gsLst>
              <a:lin ang="2700000" scaled="1"/>
            </a:gradFill>
            <a:ln w="9525">
              <a:noFill/>
              <a:miter lim="800000"/>
            </a:ln>
            <a:effectLst/>
          </p:spPr>
          <p:txBody>
            <a:bodyPr wrap="none" anchor="ctr"/>
            <a:lstStyle/>
            <a:p>
              <a:pPr eaLnBrk="1" fontAlgn="auto" hangingPunct="1">
                <a:spcBef>
                  <a:spcPts val="0"/>
                </a:spcBef>
                <a:spcAft>
                  <a:spcPts val="0"/>
                </a:spcAft>
                <a:defRPr/>
              </a:pPr>
              <a:endParaRPr lang="zh-TW" altLang="en-US">
                <a:latin typeface="+mn-lt"/>
              </a:endParaRPr>
            </a:p>
          </p:txBody>
        </p:sp>
        <p:sp>
          <p:nvSpPr>
            <p:cNvPr id="15" name="AutoShape 106"/>
            <p:cNvSpPr>
              <a:spLocks noChangeArrowheads="1"/>
            </p:cNvSpPr>
            <p:nvPr/>
          </p:nvSpPr>
          <p:spPr bwMode="auto">
            <a:xfrm>
              <a:off x="862" y="3260"/>
              <a:ext cx="615" cy="306"/>
            </a:xfrm>
            <a:prstGeom prst="rightArrow">
              <a:avLst>
                <a:gd name="adj1" fmla="val 49676"/>
                <a:gd name="adj2" fmla="val 137579"/>
              </a:avLst>
            </a:prstGeom>
            <a:gradFill rotWithShape="1">
              <a:gsLst>
                <a:gs pos="0">
                  <a:srgbClr val="000000"/>
                </a:gs>
                <a:gs pos="100000">
                  <a:srgbClr val="4D4D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grpSp>
          <p:nvGrpSpPr>
            <p:cNvPr id="16" name="Group 4"/>
            <p:cNvGrpSpPr>
              <a:grpSpLocks noChangeAspect="1"/>
            </p:cNvGrpSpPr>
            <p:nvPr>
              <p:custDataLst>
                <p:tags r:id="rId1"/>
              </p:custDataLst>
            </p:nvPr>
          </p:nvGrpSpPr>
          <p:grpSpPr bwMode="auto">
            <a:xfrm>
              <a:off x="653" y="1913"/>
              <a:ext cx="99" cy="112"/>
              <a:chOff x="764" y="2013"/>
              <a:chExt cx="1286" cy="1457"/>
            </a:xfrm>
          </p:grpSpPr>
          <p:sp>
            <p:nvSpPr>
              <p:cNvPr id="56" name="Freeform 6"/>
              <p:cNvSpPr>
                <a:spLocks noEditPoints="1"/>
              </p:cNvSpPr>
              <p:nvPr/>
            </p:nvSpPr>
            <p:spPr bwMode="auto">
              <a:xfrm>
                <a:off x="764" y="2013"/>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57" name="Freeform 7"/>
              <p:cNvSpPr>
                <a:spLocks noEditPoints="1"/>
              </p:cNvSpPr>
              <p:nvPr/>
            </p:nvSpPr>
            <p:spPr bwMode="auto">
              <a:xfrm>
                <a:off x="1505" y="2667"/>
                <a:ext cx="545" cy="803"/>
              </a:xfrm>
              <a:custGeom>
                <a:avLst/>
                <a:gdLst>
                  <a:gd name="T0" fmla="*/ 543 w 545"/>
                  <a:gd name="T1" fmla="*/ 324 h 803"/>
                  <a:gd name="T2" fmla="*/ 527 w 545"/>
                  <a:gd name="T3" fmla="*/ 219 h 803"/>
                  <a:gd name="T4" fmla="*/ 492 w 545"/>
                  <a:gd name="T5" fmla="*/ 129 h 803"/>
                  <a:gd name="T6" fmla="*/ 452 w 545"/>
                  <a:gd name="T7" fmla="*/ 73 h 803"/>
                  <a:gd name="T8" fmla="*/ 405 w 545"/>
                  <a:gd name="T9" fmla="*/ 35 h 803"/>
                  <a:gd name="T10" fmla="*/ 344 w 545"/>
                  <a:gd name="T11" fmla="*/ 10 h 803"/>
                  <a:gd name="T12" fmla="*/ 273 w 545"/>
                  <a:gd name="T13" fmla="*/ 0 h 803"/>
                  <a:gd name="T14" fmla="*/ 199 w 545"/>
                  <a:gd name="T15" fmla="*/ 9 h 803"/>
                  <a:gd name="T16" fmla="*/ 139 w 545"/>
                  <a:gd name="T17" fmla="*/ 34 h 803"/>
                  <a:gd name="T18" fmla="*/ 94 w 545"/>
                  <a:gd name="T19" fmla="*/ 71 h 803"/>
                  <a:gd name="T20" fmla="*/ 59 w 545"/>
                  <a:gd name="T21" fmla="*/ 118 h 803"/>
                  <a:gd name="T22" fmla="*/ 34 w 545"/>
                  <a:gd name="T23" fmla="*/ 171 h 803"/>
                  <a:gd name="T24" fmla="*/ 17 w 545"/>
                  <a:gd name="T25" fmla="*/ 226 h 803"/>
                  <a:gd name="T26" fmla="*/ 7 w 545"/>
                  <a:gd name="T27" fmla="*/ 280 h 803"/>
                  <a:gd name="T28" fmla="*/ 2 w 545"/>
                  <a:gd name="T29" fmla="*/ 331 h 803"/>
                  <a:gd name="T30" fmla="*/ 0 w 545"/>
                  <a:gd name="T31" fmla="*/ 373 h 803"/>
                  <a:gd name="T32" fmla="*/ 1 w 545"/>
                  <a:gd name="T33" fmla="*/ 464 h 803"/>
                  <a:gd name="T34" fmla="*/ 5 w 545"/>
                  <a:gd name="T35" fmla="*/ 511 h 803"/>
                  <a:gd name="T36" fmla="*/ 17 w 545"/>
                  <a:gd name="T37" fmla="*/ 581 h 803"/>
                  <a:gd name="T38" fmla="*/ 34 w 545"/>
                  <a:gd name="T39" fmla="*/ 635 h 803"/>
                  <a:gd name="T40" fmla="*/ 59 w 545"/>
                  <a:gd name="T41" fmla="*/ 687 h 803"/>
                  <a:gd name="T42" fmla="*/ 94 w 545"/>
                  <a:gd name="T43" fmla="*/ 733 h 803"/>
                  <a:gd name="T44" fmla="*/ 139 w 545"/>
                  <a:gd name="T45" fmla="*/ 770 h 803"/>
                  <a:gd name="T46" fmla="*/ 199 w 545"/>
                  <a:gd name="T47" fmla="*/ 794 h 803"/>
                  <a:gd name="T48" fmla="*/ 273 w 545"/>
                  <a:gd name="T49" fmla="*/ 803 h 803"/>
                  <a:gd name="T50" fmla="*/ 347 w 545"/>
                  <a:gd name="T51" fmla="*/ 794 h 803"/>
                  <a:gd name="T52" fmla="*/ 405 w 545"/>
                  <a:gd name="T53" fmla="*/ 770 h 803"/>
                  <a:gd name="T54" fmla="*/ 452 w 545"/>
                  <a:gd name="T55" fmla="*/ 733 h 803"/>
                  <a:gd name="T56" fmla="*/ 486 w 545"/>
                  <a:gd name="T57" fmla="*/ 687 h 803"/>
                  <a:gd name="T58" fmla="*/ 511 w 545"/>
                  <a:gd name="T59" fmla="*/ 635 h 803"/>
                  <a:gd name="T60" fmla="*/ 527 w 545"/>
                  <a:gd name="T61" fmla="*/ 581 h 803"/>
                  <a:gd name="T62" fmla="*/ 537 w 545"/>
                  <a:gd name="T63" fmla="*/ 528 h 803"/>
                  <a:gd name="T64" fmla="*/ 543 w 545"/>
                  <a:gd name="T65" fmla="*/ 479 h 803"/>
                  <a:gd name="T66" fmla="*/ 545 w 545"/>
                  <a:gd name="T67" fmla="*/ 437 h 803"/>
                  <a:gd name="T68" fmla="*/ 273 w 545"/>
                  <a:gd name="T69" fmla="*/ 770 h 803"/>
                  <a:gd name="T70" fmla="*/ 233 w 545"/>
                  <a:gd name="T71" fmla="*/ 764 h 803"/>
                  <a:gd name="T72" fmla="*/ 193 w 545"/>
                  <a:gd name="T73" fmla="*/ 747 h 803"/>
                  <a:gd name="T74" fmla="*/ 157 w 545"/>
                  <a:gd name="T75" fmla="*/ 713 h 803"/>
                  <a:gd name="T76" fmla="*/ 130 w 545"/>
                  <a:gd name="T77" fmla="*/ 663 h 803"/>
                  <a:gd name="T78" fmla="*/ 114 w 545"/>
                  <a:gd name="T79" fmla="*/ 585 h 803"/>
                  <a:gd name="T80" fmla="*/ 108 w 545"/>
                  <a:gd name="T81" fmla="*/ 490 h 803"/>
                  <a:gd name="T82" fmla="*/ 107 w 545"/>
                  <a:gd name="T83" fmla="*/ 358 h 803"/>
                  <a:gd name="T84" fmla="*/ 111 w 545"/>
                  <a:gd name="T85" fmla="*/ 232 h 803"/>
                  <a:gd name="T86" fmla="*/ 125 w 545"/>
                  <a:gd name="T87" fmla="*/ 150 h 803"/>
                  <a:gd name="T88" fmla="*/ 147 w 545"/>
                  <a:gd name="T89" fmla="*/ 100 h 803"/>
                  <a:gd name="T90" fmla="*/ 178 w 545"/>
                  <a:gd name="T91" fmla="*/ 65 h 803"/>
                  <a:gd name="T92" fmla="*/ 214 w 545"/>
                  <a:gd name="T93" fmla="*/ 44 h 803"/>
                  <a:gd name="T94" fmla="*/ 250 w 545"/>
                  <a:gd name="T95" fmla="*/ 35 h 803"/>
                  <a:gd name="T96" fmla="*/ 290 w 545"/>
                  <a:gd name="T97" fmla="*/ 34 h 803"/>
                  <a:gd name="T98" fmla="*/ 339 w 545"/>
                  <a:gd name="T99" fmla="*/ 48 h 803"/>
                  <a:gd name="T100" fmla="*/ 381 w 545"/>
                  <a:gd name="T101" fmla="*/ 78 h 803"/>
                  <a:gd name="T102" fmla="*/ 411 w 545"/>
                  <a:gd name="T103" fmla="*/ 122 h 803"/>
                  <a:gd name="T104" fmla="*/ 429 w 545"/>
                  <a:gd name="T105" fmla="*/ 191 h 803"/>
                  <a:gd name="T106" fmla="*/ 436 w 545"/>
                  <a:gd name="T107" fmla="*/ 283 h 803"/>
                  <a:gd name="T108" fmla="*/ 438 w 545"/>
                  <a:gd name="T109" fmla="*/ 427 h 803"/>
                  <a:gd name="T110" fmla="*/ 432 w 545"/>
                  <a:gd name="T111" fmla="*/ 571 h 803"/>
                  <a:gd name="T112" fmla="*/ 417 w 545"/>
                  <a:gd name="T113" fmla="*/ 658 h 803"/>
                  <a:gd name="T114" fmla="*/ 394 w 545"/>
                  <a:gd name="T115" fmla="*/ 706 h 803"/>
                  <a:gd name="T116" fmla="*/ 362 w 545"/>
                  <a:gd name="T117" fmla="*/ 739 h 803"/>
                  <a:gd name="T118" fmla="*/ 327 w 545"/>
                  <a:gd name="T119" fmla="*/ 759 h 803"/>
                  <a:gd name="T120" fmla="*/ 293 w 545"/>
                  <a:gd name="T121" fmla="*/ 769 h 8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5"/>
                  <a:gd name="T184" fmla="*/ 0 h 803"/>
                  <a:gd name="T185" fmla="*/ 545 w 545"/>
                  <a:gd name="T186" fmla="*/ 803 h 80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5" h="803">
                    <a:moveTo>
                      <a:pt x="545" y="405"/>
                    </a:moveTo>
                    <a:lnTo>
                      <a:pt x="545" y="363"/>
                    </a:lnTo>
                    <a:lnTo>
                      <a:pt x="543" y="324"/>
                    </a:lnTo>
                    <a:lnTo>
                      <a:pt x="539" y="287"/>
                    </a:lnTo>
                    <a:lnTo>
                      <a:pt x="534" y="252"/>
                    </a:lnTo>
                    <a:lnTo>
                      <a:pt x="527" y="219"/>
                    </a:lnTo>
                    <a:lnTo>
                      <a:pt x="518" y="188"/>
                    </a:lnTo>
                    <a:lnTo>
                      <a:pt x="506" y="158"/>
                    </a:lnTo>
                    <a:lnTo>
                      <a:pt x="492" y="129"/>
                    </a:lnTo>
                    <a:lnTo>
                      <a:pt x="476" y="101"/>
                    </a:lnTo>
                    <a:lnTo>
                      <a:pt x="465" y="86"/>
                    </a:lnTo>
                    <a:lnTo>
                      <a:pt x="452" y="73"/>
                    </a:lnTo>
                    <a:lnTo>
                      <a:pt x="438" y="59"/>
                    </a:lnTo>
                    <a:lnTo>
                      <a:pt x="422" y="47"/>
                    </a:lnTo>
                    <a:lnTo>
                      <a:pt x="405" y="35"/>
                    </a:lnTo>
                    <a:lnTo>
                      <a:pt x="386" y="26"/>
                    </a:lnTo>
                    <a:lnTo>
                      <a:pt x="366" y="17"/>
                    </a:lnTo>
                    <a:lnTo>
                      <a:pt x="344" y="10"/>
                    </a:lnTo>
                    <a:lnTo>
                      <a:pt x="322" y="5"/>
                    </a:lnTo>
                    <a:lnTo>
                      <a:pt x="298" y="1"/>
                    </a:lnTo>
                    <a:lnTo>
                      <a:pt x="273" y="0"/>
                    </a:lnTo>
                    <a:lnTo>
                      <a:pt x="246" y="1"/>
                    </a:lnTo>
                    <a:lnTo>
                      <a:pt x="222" y="4"/>
                    </a:lnTo>
                    <a:lnTo>
                      <a:pt x="199" y="9"/>
                    </a:lnTo>
                    <a:lnTo>
                      <a:pt x="177" y="16"/>
                    </a:lnTo>
                    <a:lnTo>
                      <a:pt x="158" y="24"/>
                    </a:lnTo>
                    <a:lnTo>
                      <a:pt x="139" y="34"/>
                    </a:lnTo>
                    <a:lnTo>
                      <a:pt x="123" y="45"/>
                    </a:lnTo>
                    <a:lnTo>
                      <a:pt x="107" y="58"/>
                    </a:lnTo>
                    <a:lnTo>
                      <a:pt x="94" y="71"/>
                    </a:lnTo>
                    <a:lnTo>
                      <a:pt x="81" y="86"/>
                    </a:lnTo>
                    <a:lnTo>
                      <a:pt x="69" y="102"/>
                    </a:lnTo>
                    <a:lnTo>
                      <a:pt x="59" y="118"/>
                    </a:lnTo>
                    <a:lnTo>
                      <a:pt x="50" y="135"/>
                    </a:lnTo>
                    <a:lnTo>
                      <a:pt x="41" y="153"/>
                    </a:lnTo>
                    <a:lnTo>
                      <a:pt x="34" y="171"/>
                    </a:lnTo>
                    <a:lnTo>
                      <a:pt x="28" y="189"/>
                    </a:lnTo>
                    <a:lnTo>
                      <a:pt x="22" y="208"/>
                    </a:lnTo>
                    <a:lnTo>
                      <a:pt x="17" y="226"/>
                    </a:lnTo>
                    <a:lnTo>
                      <a:pt x="13" y="244"/>
                    </a:lnTo>
                    <a:lnTo>
                      <a:pt x="10" y="262"/>
                    </a:lnTo>
                    <a:lnTo>
                      <a:pt x="7" y="280"/>
                    </a:lnTo>
                    <a:lnTo>
                      <a:pt x="5" y="297"/>
                    </a:lnTo>
                    <a:lnTo>
                      <a:pt x="3" y="314"/>
                    </a:lnTo>
                    <a:lnTo>
                      <a:pt x="2" y="331"/>
                    </a:lnTo>
                    <a:lnTo>
                      <a:pt x="1" y="346"/>
                    </a:lnTo>
                    <a:lnTo>
                      <a:pt x="1" y="360"/>
                    </a:lnTo>
                    <a:lnTo>
                      <a:pt x="0" y="373"/>
                    </a:lnTo>
                    <a:lnTo>
                      <a:pt x="0" y="437"/>
                    </a:lnTo>
                    <a:lnTo>
                      <a:pt x="1" y="450"/>
                    </a:lnTo>
                    <a:lnTo>
                      <a:pt x="1" y="464"/>
                    </a:lnTo>
                    <a:lnTo>
                      <a:pt x="2" y="479"/>
                    </a:lnTo>
                    <a:lnTo>
                      <a:pt x="4" y="495"/>
                    </a:lnTo>
                    <a:lnTo>
                      <a:pt x="5" y="511"/>
                    </a:lnTo>
                    <a:lnTo>
                      <a:pt x="7" y="528"/>
                    </a:lnTo>
                    <a:lnTo>
                      <a:pt x="13" y="564"/>
                    </a:lnTo>
                    <a:lnTo>
                      <a:pt x="17" y="581"/>
                    </a:lnTo>
                    <a:lnTo>
                      <a:pt x="22" y="600"/>
                    </a:lnTo>
                    <a:lnTo>
                      <a:pt x="28" y="618"/>
                    </a:lnTo>
                    <a:lnTo>
                      <a:pt x="34" y="635"/>
                    </a:lnTo>
                    <a:lnTo>
                      <a:pt x="41" y="653"/>
                    </a:lnTo>
                    <a:lnTo>
                      <a:pt x="50" y="670"/>
                    </a:lnTo>
                    <a:lnTo>
                      <a:pt x="59" y="687"/>
                    </a:lnTo>
                    <a:lnTo>
                      <a:pt x="69" y="703"/>
                    </a:lnTo>
                    <a:lnTo>
                      <a:pt x="81" y="719"/>
                    </a:lnTo>
                    <a:lnTo>
                      <a:pt x="94" y="733"/>
                    </a:lnTo>
                    <a:lnTo>
                      <a:pt x="107" y="746"/>
                    </a:lnTo>
                    <a:lnTo>
                      <a:pt x="123" y="758"/>
                    </a:lnTo>
                    <a:lnTo>
                      <a:pt x="139" y="770"/>
                    </a:lnTo>
                    <a:lnTo>
                      <a:pt x="158" y="779"/>
                    </a:lnTo>
                    <a:lnTo>
                      <a:pt x="177" y="787"/>
                    </a:lnTo>
                    <a:lnTo>
                      <a:pt x="199" y="794"/>
                    </a:lnTo>
                    <a:lnTo>
                      <a:pt x="222" y="799"/>
                    </a:lnTo>
                    <a:lnTo>
                      <a:pt x="246" y="802"/>
                    </a:lnTo>
                    <a:lnTo>
                      <a:pt x="273" y="803"/>
                    </a:lnTo>
                    <a:lnTo>
                      <a:pt x="299" y="802"/>
                    </a:lnTo>
                    <a:lnTo>
                      <a:pt x="324" y="799"/>
                    </a:lnTo>
                    <a:lnTo>
                      <a:pt x="347" y="794"/>
                    </a:lnTo>
                    <a:lnTo>
                      <a:pt x="368" y="787"/>
                    </a:lnTo>
                    <a:lnTo>
                      <a:pt x="387" y="779"/>
                    </a:lnTo>
                    <a:lnTo>
                      <a:pt x="405" y="770"/>
                    </a:lnTo>
                    <a:lnTo>
                      <a:pt x="422" y="758"/>
                    </a:lnTo>
                    <a:lnTo>
                      <a:pt x="437" y="746"/>
                    </a:lnTo>
                    <a:lnTo>
                      <a:pt x="452" y="733"/>
                    </a:lnTo>
                    <a:lnTo>
                      <a:pt x="464" y="719"/>
                    </a:lnTo>
                    <a:lnTo>
                      <a:pt x="476" y="703"/>
                    </a:lnTo>
                    <a:lnTo>
                      <a:pt x="486" y="687"/>
                    </a:lnTo>
                    <a:lnTo>
                      <a:pt x="495" y="670"/>
                    </a:lnTo>
                    <a:lnTo>
                      <a:pt x="504" y="653"/>
                    </a:lnTo>
                    <a:lnTo>
                      <a:pt x="511" y="635"/>
                    </a:lnTo>
                    <a:lnTo>
                      <a:pt x="517" y="618"/>
                    </a:lnTo>
                    <a:lnTo>
                      <a:pt x="523" y="600"/>
                    </a:lnTo>
                    <a:lnTo>
                      <a:pt x="527" y="581"/>
                    </a:lnTo>
                    <a:lnTo>
                      <a:pt x="531" y="564"/>
                    </a:lnTo>
                    <a:lnTo>
                      <a:pt x="535" y="546"/>
                    </a:lnTo>
                    <a:lnTo>
                      <a:pt x="537" y="528"/>
                    </a:lnTo>
                    <a:lnTo>
                      <a:pt x="539" y="511"/>
                    </a:lnTo>
                    <a:lnTo>
                      <a:pt x="542" y="495"/>
                    </a:lnTo>
                    <a:lnTo>
                      <a:pt x="543" y="479"/>
                    </a:lnTo>
                    <a:lnTo>
                      <a:pt x="544" y="464"/>
                    </a:lnTo>
                    <a:lnTo>
                      <a:pt x="544" y="450"/>
                    </a:lnTo>
                    <a:lnTo>
                      <a:pt x="545" y="437"/>
                    </a:lnTo>
                    <a:lnTo>
                      <a:pt x="545" y="414"/>
                    </a:lnTo>
                    <a:lnTo>
                      <a:pt x="545" y="405"/>
                    </a:lnTo>
                    <a:close/>
                    <a:moveTo>
                      <a:pt x="273" y="770"/>
                    </a:moveTo>
                    <a:lnTo>
                      <a:pt x="260" y="770"/>
                    </a:lnTo>
                    <a:lnTo>
                      <a:pt x="247" y="767"/>
                    </a:lnTo>
                    <a:lnTo>
                      <a:pt x="233" y="764"/>
                    </a:lnTo>
                    <a:lnTo>
                      <a:pt x="220" y="760"/>
                    </a:lnTo>
                    <a:lnTo>
                      <a:pt x="206" y="754"/>
                    </a:lnTo>
                    <a:lnTo>
                      <a:pt x="193" y="747"/>
                    </a:lnTo>
                    <a:lnTo>
                      <a:pt x="180" y="737"/>
                    </a:lnTo>
                    <a:lnTo>
                      <a:pt x="168" y="726"/>
                    </a:lnTo>
                    <a:lnTo>
                      <a:pt x="157" y="713"/>
                    </a:lnTo>
                    <a:lnTo>
                      <a:pt x="147" y="699"/>
                    </a:lnTo>
                    <a:lnTo>
                      <a:pt x="137" y="682"/>
                    </a:lnTo>
                    <a:lnTo>
                      <a:pt x="130" y="663"/>
                    </a:lnTo>
                    <a:lnTo>
                      <a:pt x="123" y="642"/>
                    </a:lnTo>
                    <a:lnTo>
                      <a:pt x="117" y="615"/>
                    </a:lnTo>
                    <a:lnTo>
                      <a:pt x="114" y="585"/>
                    </a:lnTo>
                    <a:lnTo>
                      <a:pt x="111" y="554"/>
                    </a:lnTo>
                    <a:lnTo>
                      <a:pt x="109" y="522"/>
                    </a:lnTo>
                    <a:lnTo>
                      <a:pt x="108" y="490"/>
                    </a:lnTo>
                    <a:lnTo>
                      <a:pt x="107" y="456"/>
                    </a:lnTo>
                    <a:lnTo>
                      <a:pt x="107" y="423"/>
                    </a:lnTo>
                    <a:lnTo>
                      <a:pt x="107" y="358"/>
                    </a:lnTo>
                    <a:lnTo>
                      <a:pt x="108" y="293"/>
                    </a:lnTo>
                    <a:lnTo>
                      <a:pt x="109" y="262"/>
                    </a:lnTo>
                    <a:lnTo>
                      <a:pt x="111" y="232"/>
                    </a:lnTo>
                    <a:lnTo>
                      <a:pt x="114" y="203"/>
                    </a:lnTo>
                    <a:lnTo>
                      <a:pt x="119" y="176"/>
                    </a:lnTo>
                    <a:lnTo>
                      <a:pt x="125" y="150"/>
                    </a:lnTo>
                    <a:lnTo>
                      <a:pt x="131" y="131"/>
                    </a:lnTo>
                    <a:lnTo>
                      <a:pt x="138" y="114"/>
                    </a:lnTo>
                    <a:lnTo>
                      <a:pt x="147" y="100"/>
                    </a:lnTo>
                    <a:lnTo>
                      <a:pt x="156" y="86"/>
                    </a:lnTo>
                    <a:lnTo>
                      <a:pt x="166" y="75"/>
                    </a:lnTo>
                    <a:lnTo>
                      <a:pt x="178" y="65"/>
                    </a:lnTo>
                    <a:lnTo>
                      <a:pt x="189" y="57"/>
                    </a:lnTo>
                    <a:lnTo>
                      <a:pt x="202" y="50"/>
                    </a:lnTo>
                    <a:lnTo>
                      <a:pt x="214" y="44"/>
                    </a:lnTo>
                    <a:lnTo>
                      <a:pt x="226" y="40"/>
                    </a:lnTo>
                    <a:lnTo>
                      <a:pt x="238" y="37"/>
                    </a:lnTo>
                    <a:lnTo>
                      <a:pt x="250" y="35"/>
                    </a:lnTo>
                    <a:lnTo>
                      <a:pt x="262" y="33"/>
                    </a:lnTo>
                    <a:lnTo>
                      <a:pt x="273" y="33"/>
                    </a:lnTo>
                    <a:lnTo>
                      <a:pt x="290" y="34"/>
                    </a:lnTo>
                    <a:lnTo>
                      <a:pt x="307" y="37"/>
                    </a:lnTo>
                    <a:lnTo>
                      <a:pt x="323" y="41"/>
                    </a:lnTo>
                    <a:lnTo>
                      <a:pt x="339" y="48"/>
                    </a:lnTo>
                    <a:lnTo>
                      <a:pt x="354" y="56"/>
                    </a:lnTo>
                    <a:lnTo>
                      <a:pt x="368" y="66"/>
                    </a:lnTo>
                    <a:lnTo>
                      <a:pt x="381" y="78"/>
                    </a:lnTo>
                    <a:lnTo>
                      <a:pt x="393" y="91"/>
                    </a:lnTo>
                    <a:lnTo>
                      <a:pt x="403" y="106"/>
                    </a:lnTo>
                    <a:lnTo>
                      <a:pt x="411" y="122"/>
                    </a:lnTo>
                    <a:lnTo>
                      <a:pt x="418" y="140"/>
                    </a:lnTo>
                    <a:lnTo>
                      <a:pt x="424" y="164"/>
                    </a:lnTo>
                    <a:lnTo>
                      <a:pt x="429" y="191"/>
                    </a:lnTo>
                    <a:lnTo>
                      <a:pt x="433" y="220"/>
                    </a:lnTo>
                    <a:lnTo>
                      <a:pt x="435" y="250"/>
                    </a:lnTo>
                    <a:lnTo>
                      <a:pt x="436" y="283"/>
                    </a:lnTo>
                    <a:lnTo>
                      <a:pt x="437" y="316"/>
                    </a:lnTo>
                    <a:lnTo>
                      <a:pt x="438" y="352"/>
                    </a:lnTo>
                    <a:lnTo>
                      <a:pt x="438" y="427"/>
                    </a:lnTo>
                    <a:lnTo>
                      <a:pt x="437" y="500"/>
                    </a:lnTo>
                    <a:lnTo>
                      <a:pt x="435" y="536"/>
                    </a:lnTo>
                    <a:lnTo>
                      <a:pt x="432" y="571"/>
                    </a:lnTo>
                    <a:lnTo>
                      <a:pt x="428" y="605"/>
                    </a:lnTo>
                    <a:lnTo>
                      <a:pt x="423" y="637"/>
                    </a:lnTo>
                    <a:lnTo>
                      <a:pt x="417" y="658"/>
                    </a:lnTo>
                    <a:lnTo>
                      <a:pt x="410" y="676"/>
                    </a:lnTo>
                    <a:lnTo>
                      <a:pt x="403" y="692"/>
                    </a:lnTo>
                    <a:lnTo>
                      <a:pt x="394" y="706"/>
                    </a:lnTo>
                    <a:lnTo>
                      <a:pt x="384" y="719"/>
                    </a:lnTo>
                    <a:lnTo>
                      <a:pt x="373" y="730"/>
                    </a:lnTo>
                    <a:lnTo>
                      <a:pt x="362" y="739"/>
                    </a:lnTo>
                    <a:lnTo>
                      <a:pt x="351" y="748"/>
                    </a:lnTo>
                    <a:lnTo>
                      <a:pt x="339" y="754"/>
                    </a:lnTo>
                    <a:lnTo>
                      <a:pt x="327" y="759"/>
                    </a:lnTo>
                    <a:lnTo>
                      <a:pt x="315" y="763"/>
                    </a:lnTo>
                    <a:lnTo>
                      <a:pt x="304" y="766"/>
                    </a:lnTo>
                    <a:lnTo>
                      <a:pt x="293" y="769"/>
                    </a:lnTo>
                    <a:lnTo>
                      <a:pt x="282" y="770"/>
                    </a:lnTo>
                    <a:lnTo>
                      <a:pt x="273" y="770"/>
                    </a:lnTo>
                    <a:close/>
                  </a:path>
                </a:pathLst>
              </a:custGeom>
              <a:solidFill>
                <a:srgbClr val="FFFFFF"/>
              </a:solidFill>
              <a:ln w="0">
                <a:solidFill>
                  <a:srgbClr val="FFFFFF"/>
                </a:solidFill>
                <a:prstDash val="solid"/>
                <a:round/>
              </a:ln>
            </p:spPr>
            <p:txBody>
              <a:bodyPr/>
              <a:lstStyle/>
              <a:p>
                <a:endParaRPr lang="en-US"/>
              </a:p>
            </p:txBody>
          </p:sp>
        </p:grpSp>
        <p:grpSp>
          <p:nvGrpSpPr>
            <p:cNvPr id="17" name="Group 10"/>
            <p:cNvGrpSpPr>
              <a:grpSpLocks noChangeAspect="1"/>
            </p:cNvGrpSpPr>
            <p:nvPr>
              <p:custDataLst>
                <p:tags r:id="rId2"/>
              </p:custDataLst>
            </p:nvPr>
          </p:nvGrpSpPr>
          <p:grpSpPr bwMode="auto">
            <a:xfrm>
              <a:off x="1107" y="1278"/>
              <a:ext cx="108" cy="125"/>
              <a:chOff x="1218" y="1378"/>
              <a:chExt cx="1236" cy="1433"/>
            </a:xfrm>
          </p:grpSpPr>
          <p:sp>
            <p:nvSpPr>
              <p:cNvPr id="54" name="Freeform 12"/>
              <p:cNvSpPr>
                <a:spLocks noEditPoints="1"/>
              </p:cNvSpPr>
              <p:nvPr/>
            </p:nvSpPr>
            <p:spPr bwMode="auto">
              <a:xfrm>
                <a:off x="1218" y="1378"/>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55" name="Freeform 13"/>
              <p:cNvSpPr/>
              <p:nvPr/>
            </p:nvSpPr>
            <p:spPr bwMode="auto">
              <a:xfrm>
                <a:off x="2026" y="2032"/>
                <a:ext cx="428" cy="779"/>
              </a:xfrm>
              <a:custGeom>
                <a:avLst/>
                <a:gdLst>
                  <a:gd name="T0" fmla="*/ 265 w 428"/>
                  <a:gd name="T1" fmla="*/ 21 h 779"/>
                  <a:gd name="T2" fmla="*/ 262 w 428"/>
                  <a:gd name="T3" fmla="*/ 7 h 779"/>
                  <a:gd name="T4" fmla="*/ 252 w 428"/>
                  <a:gd name="T5" fmla="*/ 1 h 779"/>
                  <a:gd name="T6" fmla="*/ 230 w 428"/>
                  <a:gd name="T7" fmla="*/ 0 h 779"/>
                  <a:gd name="T8" fmla="*/ 193 w 428"/>
                  <a:gd name="T9" fmla="*/ 29 h 779"/>
                  <a:gd name="T10" fmla="*/ 155 w 428"/>
                  <a:gd name="T11" fmla="*/ 50 h 779"/>
                  <a:gd name="T12" fmla="*/ 115 w 428"/>
                  <a:gd name="T13" fmla="*/ 63 h 779"/>
                  <a:gd name="T14" fmla="*/ 77 w 428"/>
                  <a:gd name="T15" fmla="*/ 70 h 779"/>
                  <a:gd name="T16" fmla="*/ 41 w 428"/>
                  <a:gd name="T17" fmla="*/ 74 h 779"/>
                  <a:gd name="T18" fmla="*/ 0 w 428"/>
                  <a:gd name="T19" fmla="*/ 75 h 779"/>
                  <a:gd name="T20" fmla="*/ 11 w 428"/>
                  <a:gd name="T21" fmla="*/ 117 h 779"/>
                  <a:gd name="T22" fmla="*/ 42 w 428"/>
                  <a:gd name="T23" fmla="*/ 116 h 779"/>
                  <a:gd name="T24" fmla="*/ 82 w 428"/>
                  <a:gd name="T25" fmla="*/ 112 h 779"/>
                  <a:gd name="T26" fmla="*/ 126 w 428"/>
                  <a:gd name="T27" fmla="*/ 102 h 779"/>
                  <a:gd name="T28" fmla="*/ 170 w 428"/>
                  <a:gd name="T29" fmla="*/ 85 h 779"/>
                  <a:gd name="T30" fmla="*/ 170 w 428"/>
                  <a:gd name="T31" fmla="*/ 698 h 779"/>
                  <a:gd name="T32" fmla="*/ 167 w 428"/>
                  <a:gd name="T33" fmla="*/ 710 h 779"/>
                  <a:gd name="T34" fmla="*/ 161 w 428"/>
                  <a:gd name="T35" fmla="*/ 721 h 779"/>
                  <a:gd name="T36" fmla="*/ 148 w 428"/>
                  <a:gd name="T37" fmla="*/ 728 h 779"/>
                  <a:gd name="T38" fmla="*/ 128 w 428"/>
                  <a:gd name="T39" fmla="*/ 733 h 779"/>
                  <a:gd name="T40" fmla="*/ 96 w 428"/>
                  <a:gd name="T41" fmla="*/ 736 h 779"/>
                  <a:gd name="T42" fmla="*/ 8 w 428"/>
                  <a:gd name="T43" fmla="*/ 737 h 779"/>
                  <a:gd name="T44" fmla="*/ 14 w 428"/>
                  <a:gd name="T45" fmla="*/ 779 h 779"/>
                  <a:gd name="T46" fmla="*/ 37 w 428"/>
                  <a:gd name="T47" fmla="*/ 778 h 779"/>
                  <a:gd name="T48" fmla="*/ 68 w 428"/>
                  <a:gd name="T49" fmla="*/ 777 h 779"/>
                  <a:gd name="T50" fmla="*/ 104 w 428"/>
                  <a:gd name="T51" fmla="*/ 777 h 779"/>
                  <a:gd name="T52" fmla="*/ 142 w 428"/>
                  <a:gd name="T53" fmla="*/ 776 h 779"/>
                  <a:gd name="T54" fmla="*/ 178 w 428"/>
                  <a:gd name="T55" fmla="*/ 775 h 779"/>
                  <a:gd name="T56" fmla="*/ 239 w 428"/>
                  <a:gd name="T57" fmla="*/ 775 h 779"/>
                  <a:gd name="T58" fmla="*/ 270 w 428"/>
                  <a:gd name="T59" fmla="*/ 775 h 779"/>
                  <a:gd name="T60" fmla="*/ 326 w 428"/>
                  <a:gd name="T61" fmla="*/ 777 h 779"/>
                  <a:gd name="T62" fmla="*/ 364 w 428"/>
                  <a:gd name="T63" fmla="*/ 777 h 779"/>
                  <a:gd name="T64" fmla="*/ 396 w 428"/>
                  <a:gd name="T65" fmla="*/ 778 h 779"/>
                  <a:gd name="T66" fmla="*/ 420 w 428"/>
                  <a:gd name="T67" fmla="*/ 779 h 779"/>
                  <a:gd name="T68" fmla="*/ 428 w 428"/>
                  <a:gd name="T69" fmla="*/ 737 h 779"/>
                  <a:gd name="T70" fmla="*/ 339 w 428"/>
                  <a:gd name="T71" fmla="*/ 736 h 779"/>
                  <a:gd name="T72" fmla="*/ 308 w 428"/>
                  <a:gd name="T73" fmla="*/ 733 h 779"/>
                  <a:gd name="T74" fmla="*/ 287 w 428"/>
                  <a:gd name="T75" fmla="*/ 728 h 779"/>
                  <a:gd name="T76" fmla="*/ 274 w 428"/>
                  <a:gd name="T77" fmla="*/ 721 h 779"/>
                  <a:gd name="T78" fmla="*/ 268 w 428"/>
                  <a:gd name="T79" fmla="*/ 710 h 779"/>
                  <a:gd name="T80" fmla="*/ 266 w 428"/>
                  <a:gd name="T81" fmla="*/ 698 h 779"/>
                  <a:gd name="T82" fmla="*/ 265 w 428"/>
                  <a:gd name="T83" fmla="*/ 683 h 7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8"/>
                  <a:gd name="T127" fmla="*/ 0 h 779"/>
                  <a:gd name="T128" fmla="*/ 428 w 428"/>
                  <a:gd name="T129" fmla="*/ 779 h 7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8" h="779">
                    <a:moveTo>
                      <a:pt x="265" y="33"/>
                    </a:moveTo>
                    <a:lnTo>
                      <a:pt x="265" y="21"/>
                    </a:lnTo>
                    <a:lnTo>
                      <a:pt x="264" y="12"/>
                    </a:lnTo>
                    <a:lnTo>
                      <a:pt x="262" y="7"/>
                    </a:lnTo>
                    <a:lnTo>
                      <a:pt x="258" y="3"/>
                    </a:lnTo>
                    <a:lnTo>
                      <a:pt x="252" y="1"/>
                    </a:lnTo>
                    <a:lnTo>
                      <a:pt x="242" y="0"/>
                    </a:lnTo>
                    <a:lnTo>
                      <a:pt x="230" y="0"/>
                    </a:lnTo>
                    <a:lnTo>
                      <a:pt x="212" y="16"/>
                    </a:lnTo>
                    <a:lnTo>
                      <a:pt x="193" y="29"/>
                    </a:lnTo>
                    <a:lnTo>
                      <a:pt x="174" y="40"/>
                    </a:lnTo>
                    <a:lnTo>
                      <a:pt x="155" y="50"/>
                    </a:lnTo>
                    <a:lnTo>
                      <a:pt x="134" y="57"/>
                    </a:lnTo>
                    <a:lnTo>
                      <a:pt x="115" y="63"/>
                    </a:lnTo>
                    <a:lnTo>
                      <a:pt x="95" y="67"/>
                    </a:lnTo>
                    <a:lnTo>
                      <a:pt x="77" y="70"/>
                    </a:lnTo>
                    <a:lnTo>
                      <a:pt x="58" y="73"/>
                    </a:lnTo>
                    <a:lnTo>
                      <a:pt x="41" y="74"/>
                    </a:lnTo>
                    <a:lnTo>
                      <a:pt x="26" y="75"/>
                    </a:lnTo>
                    <a:lnTo>
                      <a:pt x="0" y="75"/>
                    </a:lnTo>
                    <a:lnTo>
                      <a:pt x="0" y="117"/>
                    </a:lnTo>
                    <a:lnTo>
                      <a:pt x="11" y="117"/>
                    </a:lnTo>
                    <a:lnTo>
                      <a:pt x="25" y="117"/>
                    </a:lnTo>
                    <a:lnTo>
                      <a:pt x="42" y="116"/>
                    </a:lnTo>
                    <a:lnTo>
                      <a:pt x="61" y="114"/>
                    </a:lnTo>
                    <a:lnTo>
                      <a:pt x="82" y="112"/>
                    </a:lnTo>
                    <a:lnTo>
                      <a:pt x="104" y="108"/>
                    </a:lnTo>
                    <a:lnTo>
                      <a:pt x="126" y="102"/>
                    </a:lnTo>
                    <a:lnTo>
                      <a:pt x="148" y="94"/>
                    </a:lnTo>
                    <a:lnTo>
                      <a:pt x="170" y="85"/>
                    </a:lnTo>
                    <a:lnTo>
                      <a:pt x="170" y="691"/>
                    </a:lnTo>
                    <a:lnTo>
                      <a:pt x="170" y="698"/>
                    </a:lnTo>
                    <a:lnTo>
                      <a:pt x="169" y="705"/>
                    </a:lnTo>
                    <a:lnTo>
                      <a:pt x="167" y="710"/>
                    </a:lnTo>
                    <a:lnTo>
                      <a:pt x="165" y="716"/>
                    </a:lnTo>
                    <a:lnTo>
                      <a:pt x="161" y="721"/>
                    </a:lnTo>
                    <a:lnTo>
                      <a:pt x="156" y="725"/>
                    </a:lnTo>
                    <a:lnTo>
                      <a:pt x="148" y="728"/>
                    </a:lnTo>
                    <a:lnTo>
                      <a:pt x="139" y="731"/>
                    </a:lnTo>
                    <a:lnTo>
                      <a:pt x="128" y="733"/>
                    </a:lnTo>
                    <a:lnTo>
                      <a:pt x="113" y="735"/>
                    </a:lnTo>
                    <a:lnTo>
                      <a:pt x="96" y="736"/>
                    </a:lnTo>
                    <a:lnTo>
                      <a:pt x="76" y="737"/>
                    </a:lnTo>
                    <a:lnTo>
                      <a:pt x="8" y="737"/>
                    </a:lnTo>
                    <a:lnTo>
                      <a:pt x="8" y="779"/>
                    </a:lnTo>
                    <a:lnTo>
                      <a:pt x="14" y="779"/>
                    </a:lnTo>
                    <a:lnTo>
                      <a:pt x="24" y="779"/>
                    </a:lnTo>
                    <a:lnTo>
                      <a:pt x="37" y="778"/>
                    </a:lnTo>
                    <a:lnTo>
                      <a:pt x="51" y="778"/>
                    </a:lnTo>
                    <a:lnTo>
                      <a:pt x="68" y="777"/>
                    </a:lnTo>
                    <a:lnTo>
                      <a:pt x="86" y="777"/>
                    </a:lnTo>
                    <a:lnTo>
                      <a:pt x="104" y="777"/>
                    </a:lnTo>
                    <a:lnTo>
                      <a:pt x="123" y="776"/>
                    </a:lnTo>
                    <a:lnTo>
                      <a:pt x="142" y="776"/>
                    </a:lnTo>
                    <a:lnTo>
                      <a:pt x="160" y="775"/>
                    </a:lnTo>
                    <a:lnTo>
                      <a:pt x="178" y="775"/>
                    </a:lnTo>
                    <a:lnTo>
                      <a:pt x="193" y="775"/>
                    </a:lnTo>
                    <a:lnTo>
                      <a:pt x="239" y="775"/>
                    </a:lnTo>
                    <a:lnTo>
                      <a:pt x="254" y="775"/>
                    </a:lnTo>
                    <a:lnTo>
                      <a:pt x="270" y="775"/>
                    </a:lnTo>
                    <a:lnTo>
                      <a:pt x="288" y="776"/>
                    </a:lnTo>
                    <a:lnTo>
                      <a:pt x="326" y="777"/>
                    </a:lnTo>
                    <a:lnTo>
                      <a:pt x="345" y="777"/>
                    </a:lnTo>
                    <a:lnTo>
                      <a:pt x="364" y="777"/>
                    </a:lnTo>
                    <a:lnTo>
                      <a:pt x="381" y="778"/>
                    </a:lnTo>
                    <a:lnTo>
                      <a:pt x="396" y="778"/>
                    </a:lnTo>
                    <a:lnTo>
                      <a:pt x="410" y="779"/>
                    </a:lnTo>
                    <a:lnTo>
                      <a:pt x="420" y="779"/>
                    </a:lnTo>
                    <a:lnTo>
                      <a:pt x="428" y="779"/>
                    </a:lnTo>
                    <a:lnTo>
                      <a:pt x="428" y="737"/>
                    </a:lnTo>
                    <a:lnTo>
                      <a:pt x="359" y="737"/>
                    </a:lnTo>
                    <a:lnTo>
                      <a:pt x="339" y="736"/>
                    </a:lnTo>
                    <a:lnTo>
                      <a:pt x="322" y="735"/>
                    </a:lnTo>
                    <a:lnTo>
                      <a:pt x="308" y="733"/>
                    </a:lnTo>
                    <a:lnTo>
                      <a:pt x="296" y="731"/>
                    </a:lnTo>
                    <a:lnTo>
                      <a:pt x="287" y="728"/>
                    </a:lnTo>
                    <a:lnTo>
                      <a:pt x="280" y="725"/>
                    </a:lnTo>
                    <a:lnTo>
                      <a:pt x="274" y="721"/>
                    </a:lnTo>
                    <a:lnTo>
                      <a:pt x="270" y="716"/>
                    </a:lnTo>
                    <a:lnTo>
                      <a:pt x="268" y="710"/>
                    </a:lnTo>
                    <a:lnTo>
                      <a:pt x="266" y="705"/>
                    </a:lnTo>
                    <a:lnTo>
                      <a:pt x="266" y="698"/>
                    </a:lnTo>
                    <a:lnTo>
                      <a:pt x="265" y="691"/>
                    </a:lnTo>
                    <a:lnTo>
                      <a:pt x="265" y="683"/>
                    </a:lnTo>
                    <a:lnTo>
                      <a:pt x="265" y="33"/>
                    </a:lnTo>
                    <a:close/>
                  </a:path>
                </a:pathLst>
              </a:custGeom>
              <a:solidFill>
                <a:srgbClr val="FFFFFF"/>
              </a:solidFill>
              <a:ln w="0">
                <a:solidFill>
                  <a:srgbClr val="FFFFFF"/>
                </a:solidFill>
                <a:prstDash val="solid"/>
                <a:round/>
              </a:ln>
            </p:spPr>
            <p:txBody>
              <a:bodyPr/>
              <a:lstStyle/>
              <a:p>
                <a:endParaRPr lang="en-US"/>
              </a:p>
            </p:txBody>
          </p:sp>
        </p:grpSp>
        <p:grpSp>
          <p:nvGrpSpPr>
            <p:cNvPr id="18" name="Group 16"/>
            <p:cNvGrpSpPr>
              <a:grpSpLocks noChangeAspect="1"/>
            </p:cNvGrpSpPr>
            <p:nvPr>
              <p:custDataLst>
                <p:tags r:id="rId3"/>
              </p:custDataLst>
            </p:nvPr>
          </p:nvGrpSpPr>
          <p:grpSpPr bwMode="auto">
            <a:xfrm>
              <a:off x="2014" y="1278"/>
              <a:ext cx="104" cy="117"/>
              <a:chOff x="2125" y="1378"/>
              <a:chExt cx="1273" cy="1433"/>
            </a:xfrm>
          </p:grpSpPr>
          <p:sp>
            <p:nvSpPr>
              <p:cNvPr id="52" name="Freeform 18"/>
              <p:cNvSpPr>
                <a:spLocks noEditPoints="1"/>
              </p:cNvSpPr>
              <p:nvPr/>
            </p:nvSpPr>
            <p:spPr bwMode="auto">
              <a:xfrm>
                <a:off x="2125" y="1378"/>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53" name="Freeform 19"/>
              <p:cNvSpPr/>
              <p:nvPr/>
            </p:nvSpPr>
            <p:spPr bwMode="auto">
              <a:xfrm>
                <a:off x="2879" y="2032"/>
                <a:ext cx="519" cy="779"/>
              </a:xfrm>
              <a:custGeom>
                <a:avLst/>
                <a:gdLst>
                  <a:gd name="T0" fmla="*/ 477 w 519"/>
                  <a:gd name="T1" fmla="*/ 575 h 779"/>
                  <a:gd name="T2" fmla="*/ 471 w 519"/>
                  <a:gd name="T3" fmla="*/ 611 h 779"/>
                  <a:gd name="T4" fmla="*/ 461 w 519"/>
                  <a:gd name="T5" fmla="*/ 649 h 779"/>
                  <a:gd name="T6" fmla="*/ 448 w 519"/>
                  <a:gd name="T7" fmla="*/ 673 h 779"/>
                  <a:gd name="T8" fmla="*/ 428 w 519"/>
                  <a:gd name="T9" fmla="*/ 677 h 779"/>
                  <a:gd name="T10" fmla="*/ 393 w 519"/>
                  <a:gd name="T11" fmla="*/ 679 h 779"/>
                  <a:gd name="T12" fmla="*/ 116 w 519"/>
                  <a:gd name="T13" fmla="*/ 679 h 779"/>
                  <a:gd name="T14" fmla="*/ 177 w 519"/>
                  <a:gd name="T15" fmla="*/ 625 h 779"/>
                  <a:gd name="T16" fmla="*/ 226 w 519"/>
                  <a:gd name="T17" fmla="*/ 583 h 779"/>
                  <a:gd name="T18" fmla="*/ 266 w 519"/>
                  <a:gd name="T19" fmla="*/ 550 h 779"/>
                  <a:gd name="T20" fmla="*/ 302 w 519"/>
                  <a:gd name="T21" fmla="*/ 521 h 779"/>
                  <a:gd name="T22" fmla="*/ 338 w 519"/>
                  <a:gd name="T23" fmla="*/ 493 h 779"/>
                  <a:gd name="T24" fmla="*/ 388 w 519"/>
                  <a:gd name="T25" fmla="*/ 452 h 779"/>
                  <a:gd name="T26" fmla="*/ 438 w 519"/>
                  <a:gd name="T27" fmla="*/ 405 h 779"/>
                  <a:gd name="T28" fmla="*/ 480 w 519"/>
                  <a:gd name="T29" fmla="*/ 353 h 779"/>
                  <a:gd name="T30" fmla="*/ 509 w 519"/>
                  <a:gd name="T31" fmla="*/ 295 h 779"/>
                  <a:gd name="T32" fmla="*/ 519 w 519"/>
                  <a:gd name="T33" fmla="*/ 229 h 779"/>
                  <a:gd name="T34" fmla="*/ 508 w 519"/>
                  <a:gd name="T35" fmla="*/ 159 h 779"/>
                  <a:gd name="T36" fmla="*/ 476 w 519"/>
                  <a:gd name="T37" fmla="*/ 101 h 779"/>
                  <a:gd name="T38" fmla="*/ 429 w 519"/>
                  <a:gd name="T39" fmla="*/ 55 h 779"/>
                  <a:gd name="T40" fmla="*/ 368 w 519"/>
                  <a:gd name="T41" fmla="*/ 22 h 779"/>
                  <a:gd name="T42" fmla="*/ 296 w 519"/>
                  <a:gd name="T43" fmla="*/ 4 h 779"/>
                  <a:gd name="T44" fmla="*/ 216 w 519"/>
                  <a:gd name="T45" fmla="*/ 2 h 779"/>
                  <a:gd name="T46" fmla="*/ 139 w 519"/>
                  <a:gd name="T47" fmla="*/ 20 h 779"/>
                  <a:gd name="T48" fmla="*/ 76 w 519"/>
                  <a:gd name="T49" fmla="*/ 57 h 779"/>
                  <a:gd name="T50" fmla="*/ 31 w 519"/>
                  <a:gd name="T51" fmla="*/ 108 h 779"/>
                  <a:gd name="T52" fmla="*/ 5 w 519"/>
                  <a:gd name="T53" fmla="*/ 167 h 779"/>
                  <a:gd name="T54" fmla="*/ 1 w 519"/>
                  <a:gd name="T55" fmla="*/ 223 h 779"/>
                  <a:gd name="T56" fmla="*/ 12 w 519"/>
                  <a:gd name="T57" fmla="*/ 251 h 779"/>
                  <a:gd name="T58" fmla="*/ 30 w 519"/>
                  <a:gd name="T59" fmla="*/ 267 h 779"/>
                  <a:gd name="T60" fmla="*/ 49 w 519"/>
                  <a:gd name="T61" fmla="*/ 274 h 779"/>
                  <a:gd name="T62" fmla="*/ 62 w 519"/>
                  <a:gd name="T63" fmla="*/ 276 h 779"/>
                  <a:gd name="T64" fmla="*/ 88 w 519"/>
                  <a:gd name="T65" fmla="*/ 270 h 779"/>
                  <a:gd name="T66" fmla="*/ 111 w 519"/>
                  <a:gd name="T67" fmla="*/ 254 h 779"/>
                  <a:gd name="T68" fmla="*/ 123 w 519"/>
                  <a:gd name="T69" fmla="*/ 225 h 779"/>
                  <a:gd name="T70" fmla="*/ 122 w 519"/>
                  <a:gd name="T71" fmla="*/ 195 h 779"/>
                  <a:gd name="T72" fmla="*/ 113 w 519"/>
                  <a:gd name="T73" fmla="*/ 174 h 779"/>
                  <a:gd name="T74" fmla="*/ 92 w 519"/>
                  <a:gd name="T75" fmla="*/ 158 h 779"/>
                  <a:gd name="T76" fmla="*/ 55 w 519"/>
                  <a:gd name="T77" fmla="*/ 152 h 779"/>
                  <a:gd name="T78" fmla="*/ 86 w 519"/>
                  <a:gd name="T79" fmla="*/ 103 h 779"/>
                  <a:gd name="T80" fmla="*/ 126 w 519"/>
                  <a:gd name="T81" fmla="*/ 70 h 779"/>
                  <a:gd name="T82" fmla="*/ 170 w 519"/>
                  <a:gd name="T83" fmla="*/ 51 h 779"/>
                  <a:gd name="T84" fmla="*/ 213 w 519"/>
                  <a:gd name="T85" fmla="*/ 43 h 779"/>
                  <a:gd name="T86" fmla="*/ 270 w 519"/>
                  <a:gd name="T87" fmla="*/ 47 h 779"/>
                  <a:gd name="T88" fmla="*/ 325 w 519"/>
                  <a:gd name="T89" fmla="*/ 69 h 779"/>
                  <a:gd name="T90" fmla="*/ 366 w 519"/>
                  <a:gd name="T91" fmla="*/ 107 h 779"/>
                  <a:gd name="T92" fmla="*/ 392 w 519"/>
                  <a:gd name="T93" fmla="*/ 155 h 779"/>
                  <a:gd name="T94" fmla="*/ 404 w 519"/>
                  <a:gd name="T95" fmla="*/ 210 h 779"/>
                  <a:gd name="T96" fmla="*/ 399 w 519"/>
                  <a:gd name="T97" fmla="*/ 278 h 779"/>
                  <a:gd name="T98" fmla="*/ 375 w 519"/>
                  <a:gd name="T99" fmla="*/ 344 h 779"/>
                  <a:gd name="T100" fmla="*/ 340 w 519"/>
                  <a:gd name="T101" fmla="*/ 400 h 779"/>
                  <a:gd name="T102" fmla="*/ 305 w 519"/>
                  <a:gd name="T103" fmla="*/ 443 h 779"/>
                  <a:gd name="T104" fmla="*/ 7 w 519"/>
                  <a:gd name="T105" fmla="*/ 737 h 779"/>
                  <a:gd name="T106" fmla="*/ 1 w 519"/>
                  <a:gd name="T107" fmla="*/ 751 h 779"/>
                  <a:gd name="T108" fmla="*/ 0 w 519"/>
                  <a:gd name="T109" fmla="*/ 779 h 7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19"/>
                  <a:gd name="T166" fmla="*/ 0 h 779"/>
                  <a:gd name="T167" fmla="*/ 519 w 519"/>
                  <a:gd name="T168" fmla="*/ 779 h 7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19" h="779">
                    <a:moveTo>
                      <a:pt x="519" y="566"/>
                    </a:moveTo>
                    <a:lnTo>
                      <a:pt x="479" y="566"/>
                    </a:lnTo>
                    <a:lnTo>
                      <a:pt x="477" y="575"/>
                    </a:lnTo>
                    <a:lnTo>
                      <a:pt x="476" y="585"/>
                    </a:lnTo>
                    <a:lnTo>
                      <a:pt x="474" y="598"/>
                    </a:lnTo>
                    <a:lnTo>
                      <a:pt x="471" y="611"/>
                    </a:lnTo>
                    <a:lnTo>
                      <a:pt x="468" y="624"/>
                    </a:lnTo>
                    <a:lnTo>
                      <a:pt x="465" y="637"/>
                    </a:lnTo>
                    <a:lnTo>
                      <a:pt x="461" y="649"/>
                    </a:lnTo>
                    <a:lnTo>
                      <a:pt x="457" y="659"/>
                    </a:lnTo>
                    <a:lnTo>
                      <a:pt x="453" y="667"/>
                    </a:lnTo>
                    <a:lnTo>
                      <a:pt x="448" y="673"/>
                    </a:lnTo>
                    <a:lnTo>
                      <a:pt x="444" y="674"/>
                    </a:lnTo>
                    <a:lnTo>
                      <a:pt x="438" y="676"/>
                    </a:lnTo>
                    <a:lnTo>
                      <a:pt x="428" y="677"/>
                    </a:lnTo>
                    <a:lnTo>
                      <a:pt x="418" y="677"/>
                    </a:lnTo>
                    <a:lnTo>
                      <a:pt x="406" y="678"/>
                    </a:lnTo>
                    <a:lnTo>
                      <a:pt x="393" y="679"/>
                    </a:lnTo>
                    <a:lnTo>
                      <a:pt x="380" y="679"/>
                    </a:lnTo>
                    <a:lnTo>
                      <a:pt x="368" y="679"/>
                    </a:lnTo>
                    <a:lnTo>
                      <a:pt x="116" y="679"/>
                    </a:lnTo>
                    <a:lnTo>
                      <a:pt x="138" y="660"/>
                    </a:lnTo>
                    <a:lnTo>
                      <a:pt x="159" y="642"/>
                    </a:lnTo>
                    <a:lnTo>
                      <a:pt x="177" y="625"/>
                    </a:lnTo>
                    <a:lnTo>
                      <a:pt x="195" y="610"/>
                    </a:lnTo>
                    <a:lnTo>
                      <a:pt x="211" y="597"/>
                    </a:lnTo>
                    <a:lnTo>
                      <a:pt x="226" y="583"/>
                    </a:lnTo>
                    <a:lnTo>
                      <a:pt x="240" y="572"/>
                    </a:lnTo>
                    <a:lnTo>
                      <a:pt x="253" y="560"/>
                    </a:lnTo>
                    <a:lnTo>
                      <a:pt x="266" y="550"/>
                    </a:lnTo>
                    <a:lnTo>
                      <a:pt x="278" y="540"/>
                    </a:lnTo>
                    <a:lnTo>
                      <a:pt x="290" y="530"/>
                    </a:lnTo>
                    <a:lnTo>
                      <a:pt x="302" y="521"/>
                    </a:lnTo>
                    <a:lnTo>
                      <a:pt x="314" y="512"/>
                    </a:lnTo>
                    <a:lnTo>
                      <a:pt x="326" y="502"/>
                    </a:lnTo>
                    <a:lnTo>
                      <a:pt x="338" y="493"/>
                    </a:lnTo>
                    <a:lnTo>
                      <a:pt x="351" y="482"/>
                    </a:lnTo>
                    <a:lnTo>
                      <a:pt x="369" y="468"/>
                    </a:lnTo>
                    <a:lnTo>
                      <a:pt x="388" y="452"/>
                    </a:lnTo>
                    <a:lnTo>
                      <a:pt x="405" y="437"/>
                    </a:lnTo>
                    <a:lnTo>
                      <a:pt x="422" y="421"/>
                    </a:lnTo>
                    <a:lnTo>
                      <a:pt x="438" y="405"/>
                    </a:lnTo>
                    <a:lnTo>
                      <a:pt x="453" y="389"/>
                    </a:lnTo>
                    <a:lnTo>
                      <a:pt x="467" y="371"/>
                    </a:lnTo>
                    <a:lnTo>
                      <a:pt x="480" y="353"/>
                    </a:lnTo>
                    <a:lnTo>
                      <a:pt x="491" y="335"/>
                    </a:lnTo>
                    <a:lnTo>
                      <a:pt x="501" y="316"/>
                    </a:lnTo>
                    <a:lnTo>
                      <a:pt x="509" y="295"/>
                    </a:lnTo>
                    <a:lnTo>
                      <a:pt x="514" y="274"/>
                    </a:lnTo>
                    <a:lnTo>
                      <a:pt x="518" y="252"/>
                    </a:lnTo>
                    <a:lnTo>
                      <a:pt x="519" y="229"/>
                    </a:lnTo>
                    <a:lnTo>
                      <a:pt x="518" y="205"/>
                    </a:lnTo>
                    <a:lnTo>
                      <a:pt x="514" y="181"/>
                    </a:lnTo>
                    <a:lnTo>
                      <a:pt x="508" y="159"/>
                    </a:lnTo>
                    <a:lnTo>
                      <a:pt x="499" y="138"/>
                    </a:lnTo>
                    <a:lnTo>
                      <a:pt x="489" y="119"/>
                    </a:lnTo>
                    <a:lnTo>
                      <a:pt x="476" y="101"/>
                    </a:lnTo>
                    <a:lnTo>
                      <a:pt x="463" y="84"/>
                    </a:lnTo>
                    <a:lnTo>
                      <a:pt x="446" y="68"/>
                    </a:lnTo>
                    <a:lnTo>
                      <a:pt x="429" y="55"/>
                    </a:lnTo>
                    <a:lnTo>
                      <a:pt x="410" y="42"/>
                    </a:lnTo>
                    <a:lnTo>
                      <a:pt x="389" y="31"/>
                    </a:lnTo>
                    <a:lnTo>
                      <a:pt x="368" y="22"/>
                    </a:lnTo>
                    <a:lnTo>
                      <a:pt x="345" y="14"/>
                    </a:lnTo>
                    <a:lnTo>
                      <a:pt x="321" y="8"/>
                    </a:lnTo>
                    <a:lnTo>
                      <a:pt x="296" y="4"/>
                    </a:lnTo>
                    <a:lnTo>
                      <a:pt x="270" y="1"/>
                    </a:lnTo>
                    <a:lnTo>
                      <a:pt x="244" y="0"/>
                    </a:lnTo>
                    <a:lnTo>
                      <a:pt x="216" y="2"/>
                    </a:lnTo>
                    <a:lnTo>
                      <a:pt x="189" y="5"/>
                    </a:lnTo>
                    <a:lnTo>
                      <a:pt x="163" y="11"/>
                    </a:lnTo>
                    <a:lnTo>
                      <a:pt x="139" y="20"/>
                    </a:lnTo>
                    <a:lnTo>
                      <a:pt x="116" y="31"/>
                    </a:lnTo>
                    <a:lnTo>
                      <a:pt x="95" y="43"/>
                    </a:lnTo>
                    <a:lnTo>
                      <a:pt x="76" y="57"/>
                    </a:lnTo>
                    <a:lnTo>
                      <a:pt x="59" y="73"/>
                    </a:lnTo>
                    <a:lnTo>
                      <a:pt x="44" y="89"/>
                    </a:lnTo>
                    <a:lnTo>
                      <a:pt x="31" y="108"/>
                    </a:lnTo>
                    <a:lnTo>
                      <a:pt x="20" y="127"/>
                    </a:lnTo>
                    <a:lnTo>
                      <a:pt x="11" y="147"/>
                    </a:lnTo>
                    <a:lnTo>
                      <a:pt x="5" y="167"/>
                    </a:lnTo>
                    <a:lnTo>
                      <a:pt x="1" y="189"/>
                    </a:lnTo>
                    <a:lnTo>
                      <a:pt x="0" y="210"/>
                    </a:lnTo>
                    <a:lnTo>
                      <a:pt x="1" y="223"/>
                    </a:lnTo>
                    <a:lnTo>
                      <a:pt x="3" y="234"/>
                    </a:lnTo>
                    <a:lnTo>
                      <a:pt x="7" y="243"/>
                    </a:lnTo>
                    <a:lnTo>
                      <a:pt x="12" y="251"/>
                    </a:lnTo>
                    <a:lnTo>
                      <a:pt x="17" y="258"/>
                    </a:lnTo>
                    <a:lnTo>
                      <a:pt x="23" y="263"/>
                    </a:lnTo>
                    <a:lnTo>
                      <a:pt x="30" y="267"/>
                    </a:lnTo>
                    <a:lnTo>
                      <a:pt x="37" y="270"/>
                    </a:lnTo>
                    <a:lnTo>
                      <a:pt x="43" y="273"/>
                    </a:lnTo>
                    <a:lnTo>
                      <a:pt x="49" y="274"/>
                    </a:lnTo>
                    <a:lnTo>
                      <a:pt x="54" y="275"/>
                    </a:lnTo>
                    <a:lnTo>
                      <a:pt x="59" y="275"/>
                    </a:lnTo>
                    <a:lnTo>
                      <a:pt x="62" y="276"/>
                    </a:lnTo>
                    <a:lnTo>
                      <a:pt x="71" y="275"/>
                    </a:lnTo>
                    <a:lnTo>
                      <a:pt x="79" y="273"/>
                    </a:lnTo>
                    <a:lnTo>
                      <a:pt x="88" y="270"/>
                    </a:lnTo>
                    <a:lnTo>
                      <a:pt x="96" y="266"/>
                    </a:lnTo>
                    <a:lnTo>
                      <a:pt x="104" y="261"/>
                    </a:lnTo>
                    <a:lnTo>
                      <a:pt x="111" y="254"/>
                    </a:lnTo>
                    <a:lnTo>
                      <a:pt x="116" y="246"/>
                    </a:lnTo>
                    <a:lnTo>
                      <a:pt x="121" y="236"/>
                    </a:lnTo>
                    <a:lnTo>
                      <a:pt x="123" y="225"/>
                    </a:lnTo>
                    <a:lnTo>
                      <a:pt x="124" y="214"/>
                    </a:lnTo>
                    <a:lnTo>
                      <a:pt x="124" y="208"/>
                    </a:lnTo>
                    <a:lnTo>
                      <a:pt x="122" y="195"/>
                    </a:lnTo>
                    <a:lnTo>
                      <a:pt x="120" y="188"/>
                    </a:lnTo>
                    <a:lnTo>
                      <a:pt x="117" y="181"/>
                    </a:lnTo>
                    <a:lnTo>
                      <a:pt x="113" y="174"/>
                    </a:lnTo>
                    <a:lnTo>
                      <a:pt x="107" y="168"/>
                    </a:lnTo>
                    <a:lnTo>
                      <a:pt x="100" y="163"/>
                    </a:lnTo>
                    <a:lnTo>
                      <a:pt x="92" y="158"/>
                    </a:lnTo>
                    <a:lnTo>
                      <a:pt x="82" y="155"/>
                    </a:lnTo>
                    <a:lnTo>
                      <a:pt x="69" y="152"/>
                    </a:lnTo>
                    <a:lnTo>
                      <a:pt x="55" y="152"/>
                    </a:lnTo>
                    <a:lnTo>
                      <a:pt x="64" y="133"/>
                    </a:lnTo>
                    <a:lnTo>
                      <a:pt x="75" y="117"/>
                    </a:lnTo>
                    <a:lnTo>
                      <a:pt x="86" y="103"/>
                    </a:lnTo>
                    <a:lnTo>
                      <a:pt x="99" y="90"/>
                    </a:lnTo>
                    <a:lnTo>
                      <a:pt x="113" y="79"/>
                    </a:lnTo>
                    <a:lnTo>
                      <a:pt x="126" y="70"/>
                    </a:lnTo>
                    <a:lnTo>
                      <a:pt x="141" y="62"/>
                    </a:lnTo>
                    <a:lnTo>
                      <a:pt x="156" y="56"/>
                    </a:lnTo>
                    <a:lnTo>
                      <a:pt x="170" y="51"/>
                    </a:lnTo>
                    <a:lnTo>
                      <a:pt x="185" y="47"/>
                    </a:lnTo>
                    <a:lnTo>
                      <a:pt x="199" y="44"/>
                    </a:lnTo>
                    <a:lnTo>
                      <a:pt x="213" y="43"/>
                    </a:lnTo>
                    <a:lnTo>
                      <a:pt x="226" y="42"/>
                    </a:lnTo>
                    <a:lnTo>
                      <a:pt x="249" y="43"/>
                    </a:lnTo>
                    <a:lnTo>
                      <a:pt x="270" y="47"/>
                    </a:lnTo>
                    <a:lnTo>
                      <a:pt x="290" y="53"/>
                    </a:lnTo>
                    <a:lnTo>
                      <a:pt x="308" y="60"/>
                    </a:lnTo>
                    <a:lnTo>
                      <a:pt x="325" y="69"/>
                    </a:lnTo>
                    <a:lnTo>
                      <a:pt x="340" y="81"/>
                    </a:lnTo>
                    <a:lnTo>
                      <a:pt x="353" y="93"/>
                    </a:lnTo>
                    <a:lnTo>
                      <a:pt x="366" y="107"/>
                    </a:lnTo>
                    <a:lnTo>
                      <a:pt x="376" y="122"/>
                    </a:lnTo>
                    <a:lnTo>
                      <a:pt x="385" y="138"/>
                    </a:lnTo>
                    <a:lnTo>
                      <a:pt x="392" y="155"/>
                    </a:lnTo>
                    <a:lnTo>
                      <a:pt x="398" y="173"/>
                    </a:lnTo>
                    <a:lnTo>
                      <a:pt x="402" y="191"/>
                    </a:lnTo>
                    <a:lnTo>
                      <a:pt x="404" y="210"/>
                    </a:lnTo>
                    <a:lnTo>
                      <a:pt x="405" y="229"/>
                    </a:lnTo>
                    <a:lnTo>
                      <a:pt x="403" y="254"/>
                    </a:lnTo>
                    <a:lnTo>
                      <a:pt x="399" y="278"/>
                    </a:lnTo>
                    <a:lnTo>
                      <a:pt x="393" y="301"/>
                    </a:lnTo>
                    <a:lnTo>
                      <a:pt x="385" y="323"/>
                    </a:lnTo>
                    <a:lnTo>
                      <a:pt x="375" y="344"/>
                    </a:lnTo>
                    <a:lnTo>
                      <a:pt x="364" y="364"/>
                    </a:lnTo>
                    <a:lnTo>
                      <a:pt x="352" y="383"/>
                    </a:lnTo>
                    <a:lnTo>
                      <a:pt x="340" y="400"/>
                    </a:lnTo>
                    <a:lnTo>
                      <a:pt x="328" y="416"/>
                    </a:lnTo>
                    <a:lnTo>
                      <a:pt x="316" y="430"/>
                    </a:lnTo>
                    <a:lnTo>
                      <a:pt x="305" y="443"/>
                    </a:lnTo>
                    <a:lnTo>
                      <a:pt x="295" y="454"/>
                    </a:lnTo>
                    <a:lnTo>
                      <a:pt x="12" y="733"/>
                    </a:lnTo>
                    <a:lnTo>
                      <a:pt x="7" y="737"/>
                    </a:lnTo>
                    <a:lnTo>
                      <a:pt x="4" y="741"/>
                    </a:lnTo>
                    <a:lnTo>
                      <a:pt x="2" y="746"/>
                    </a:lnTo>
                    <a:lnTo>
                      <a:pt x="1" y="751"/>
                    </a:lnTo>
                    <a:lnTo>
                      <a:pt x="0" y="758"/>
                    </a:lnTo>
                    <a:lnTo>
                      <a:pt x="0" y="767"/>
                    </a:lnTo>
                    <a:lnTo>
                      <a:pt x="0" y="779"/>
                    </a:lnTo>
                    <a:lnTo>
                      <a:pt x="484" y="779"/>
                    </a:lnTo>
                    <a:lnTo>
                      <a:pt x="519" y="566"/>
                    </a:lnTo>
                    <a:close/>
                  </a:path>
                </a:pathLst>
              </a:custGeom>
              <a:solidFill>
                <a:srgbClr val="FFFFFF"/>
              </a:solidFill>
              <a:ln w="0">
                <a:solidFill>
                  <a:srgbClr val="FFFFFF"/>
                </a:solidFill>
                <a:prstDash val="solid"/>
                <a:round/>
              </a:ln>
            </p:spPr>
            <p:txBody>
              <a:bodyPr/>
              <a:lstStyle/>
              <a:p>
                <a:endParaRPr lang="en-US"/>
              </a:p>
            </p:txBody>
          </p:sp>
        </p:grpSp>
        <p:grpSp>
          <p:nvGrpSpPr>
            <p:cNvPr id="19" name="Group 22"/>
            <p:cNvGrpSpPr>
              <a:grpSpLocks noChangeAspect="1"/>
            </p:cNvGrpSpPr>
            <p:nvPr>
              <p:custDataLst>
                <p:tags r:id="rId4"/>
              </p:custDataLst>
            </p:nvPr>
          </p:nvGrpSpPr>
          <p:grpSpPr bwMode="auto">
            <a:xfrm>
              <a:off x="3193" y="1278"/>
              <a:ext cx="103" cy="117"/>
              <a:chOff x="3304" y="1378"/>
              <a:chExt cx="1284" cy="1457"/>
            </a:xfrm>
          </p:grpSpPr>
          <p:sp>
            <p:nvSpPr>
              <p:cNvPr id="50" name="Freeform 24"/>
              <p:cNvSpPr>
                <a:spLocks noEditPoints="1"/>
              </p:cNvSpPr>
              <p:nvPr/>
            </p:nvSpPr>
            <p:spPr bwMode="auto">
              <a:xfrm>
                <a:off x="3304" y="1378"/>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51" name="Freeform 25"/>
              <p:cNvSpPr/>
              <p:nvPr/>
            </p:nvSpPr>
            <p:spPr bwMode="auto">
              <a:xfrm>
                <a:off x="4047" y="2032"/>
                <a:ext cx="541" cy="803"/>
              </a:xfrm>
              <a:custGeom>
                <a:avLst/>
                <a:gdLst>
                  <a:gd name="T0" fmla="*/ 312 w 541"/>
                  <a:gd name="T1" fmla="*/ 396 h 803"/>
                  <a:gd name="T2" fmla="*/ 371 w 541"/>
                  <a:gd name="T3" fmla="*/ 435 h 803"/>
                  <a:gd name="T4" fmla="*/ 406 w 541"/>
                  <a:gd name="T5" fmla="*/ 504 h 803"/>
                  <a:gd name="T6" fmla="*/ 414 w 541"/>
                  <a:gd name="T7" fmla="*/ 601 h 803"/>
                  <a:gd name="T8" fmla="*/ 396 w 541"/>
                  <a:gd name="T9" fmla="*/ 680 h 803"/>
                  <a:gd name="T10" fmla="*/ 359 w 541"/>
                  <a:gd name="T11" fmla="*/ 730 h 803"/>
                  <a:gd name="T12" fmla="*/ 311 w 541"/>
                  <a:gd name="T13" fmla="*/ 757 h 803"/>
                  <a:gd name="T14" fmla="*/ 262 w 541"/>
                  <a:gd name="T15" fmla="*/ 765 h 803"/>
                  <a:gd name="T16" fmla="*/ 206 w 541"/>
                  <a:gd name="T17" fmla="*/ 760 h 803"/>
                  <a:gd name="T18" fmla="*/ 137 w 541"/>
                  <a:gd name="T19" fmla="*/ 740 h 803"/>
                  <a:gd name="T20" fmla="*/ 75 w 541"/>
                  <a:gd name="T21" fmla="*/ 698 h 803"/>
                  <a:gd name="T22" fmla="*/ 99 w 541"/>
                  <a:gd name="T23" fmla="*/ 674 h 803"/>
                  <a:gd name="T24" fmla="*/ 124 w 541"/>
                  <a:gd name="T25" fmla="*/ 647 h 803"/>
                  <a:gd name="T26" fmla="*/ 131 w 541"/>
                  <a:gd name="T27" fmla="*/ 617 h 803"/>
                  <a:gd name="T28" fmla="*/ 112 w 541"/>
                  <a:gd name="T29" fmla="*/ 571 h 803"/>
                  <a:gd name="T30" fmla="*/ 66 w 541"/>
                  <a:gd name="T31" fmla="*/ 553 h 803"/>
                  <a:gd name="T32" fmla="*/ 29 w 541"/>
                  <a:gd name="T33" fmla="*/ 563 h 803"/>
                  <a:gd name="T34" fmla="*/ 4 w 541"/>
                  <a:gd name="T35" fmla="*/ 595 h 803"/>
                  <a:gd name="T36" fmla="*/ 6 w 541"/>
                  <a:gd name="T37" fmla="*/ 660 h 803"/>
                  <a:gd name="T38" fmla="*/ 47 w 541"/>
                  <a:gd name="T39" fmla="*/ 727 h 803"/>
                  <a:gd name="T40" fmla="*/ 119 w 541"/>
                  <a:gd name="T41" fmla="*/ 774 h 803"/>
                  <a:gd name="T42" fmla="*/ 212 w 541"/>
                  <a:gd name="T43" fmla="*/ 800 h 803"/>
                  <a:gd name="T44" fmla="*/ 323 w 541"/>
                  <a:gd name="T45" fmla="*/ 798 h 803"/>
                  <a:gd name="T46" fmla="*/ 424 w 541"/>
                  <a:gd name="T47" fmla="*/ 762 h 803"/>
                  <a:gd name="T48" fmla="*/ 496 w 541"/>
                  <a:gd name="T49" fmla="*/ 700 h 803"/>
                  <a:gd name="T50" fmla="*/ 535 w 541"/>
                  <a:gd name="T51" fmla="*/ 620 h 803"/>
                  <a:gd name="T52" fmla="*/ 536 w 541"/>
                  <a:gd name="T53" fmla="*/ 537 h 803"/>
                  <a:gd name="T54" fmla="*/ 501 w 541"/>
                  <a:gd name="T55" fmla="*/ 464 h 803"/>
                  <a:gd name="T56" fmla="*/ 433 w 541"/>
                  <a:gd name="T57" fmla="*/ 403 h 803"/>
                  <a:gd name="T58" fmla="*/ 336 w 541"/>
                  <a:gd name="T59" fmla="*/ 366 h 803"/>
                  <a:gd name="T60" fmla="*/ 423 w 541"/>
                  <a:gd name="T61" fmla="*/ 319 h 803"/>
                  <a:gd name="T62" fmla="*/ 477 w 541"/>
                  <a:gd name="T63" fmla="*/ 258 h 803"/>
                  <a:gd name="T64" fmla="*/ 501 w 541"/>
                  <a:gd name="T65" fmla="*/ 193 h 803"/>
                  <a:gd name="T66" fmla="*/ 498 w 541"/>
                  <a:gd name="T67" fmla="*/ 123 h 803"/>
                  <a:gd name="T68" fmla="*/ 452 w 541"/>
                  <a:gd name="T69" fmla="*/ 59 h 803"/>
                  <a:gd name="T70" fmla="*/ 371 w 541"/>
                  <a:gd name="T71" fmla="*/ 16 h 803"/>
                  <a:gd name="T72" fmla="*/ 267 w 541"/>
                  <a:gd name="T73" fmla="*/ 0 h 803"/>
                  <a:gd name="T74" fmla="*/ 164 w 541"/>
                  <a:gd name="T75" fmla="*/ 15 h 803"/>
                  <a:gd name="T76" fmla="*/ 86 w 541"/>
                  <a:gd name="T77" fmla="*/ 56 h 803"/>
                  <a:gd name="T78" fmla="*/ 43 w 541"/>
                  <a:gd name="T79" fmla="*/ 119 h 803"/>
                  <a:gd name="T80" fmla="*/ 40 w 541"/>
                  <a:gd name="T81" fmla="*/ 181 h 803"/>
                  <a:gd name="T82" fmla="*/ 67 w 541"/>
                  <a:gd name="T83" fmla="*/ 212 h 803"/>
                  <a:gd name="T84" fmla="*/ 111 w 541"/>
                  <a:gd name="T85" fmla="*/ 218 h 803"/>
                  <a:gd name="T86" fmla="*/ 148 w 541"/>
                  <a:gd name="T87" fmla="*/ 193 h 803"/>
                  <a:gd name="T88" fmla="*/ 157 w 541"/>
                  <a:gd name="T89" fmla="*/ 147 h 803"/>
                  <a:gd name="T90" fmla="*/ 133 w 541"/>
                  <a:gd name="T91" fmla="*/ 110 h 803"/>
                  <a:gd name="T92" fmla="*/ 110 w 541"/>
                  <a:gd name="T93" fmla="*/ 85 h 803"/>
                  <a:gd name="T94" fmla="*/ 171 w 541"/>
                  <a:gd name="T95" fmla="*/ 50 h 803"/>
                  <a:gd name="T96" fmla="*/ 236 w 541"/>
                  <a:gd name="T97" fmla="*/ 35 h 803"/>
                  <a:gd name="T98" fmla="*/ 285 w 541"/>
                  <a:gd name="T99" fmla="*/ 36 h 803"/>
                  <a:gd name="T100" fmla="*/ 331 w 541"/>
                  <a:gd name="T101" fmla="*/ 50 h 803"/>
                  <a:gd name="T102" fmla="*/ 369 w 541"/>
                  <a:gd name="T103" fmla="*/ 83 h 803"/>
                  <a:gd name="T104" fmla="*/ 389 w 541"/>
                  <a:gd name="T105" fmla="*/ 142 h 803"/>
                  <a:gd name="T106" fmla="*/ 381 w 541"/>
                  <a:gd name="T107" fmla="*/ 226 h 803"/>
                  <a:gd name="T108" fmla="*/ 343 w 541"/>
                  <a:gd name="T109" fmla="*/ 301 h 803"/>
                  <a:gd name="T110" fmla="*/ 292 w 541"/>
                  <a:gd name="T111" fmla="*/ 340 h 803"/>
                  <a:gd name="T112" fmla="*/ 231 w 541"/>
                  <a:gd name="T113" fmla="*/ 351 h 803"/>
                  <a:gd name="T114" fmla="*/ 187 w 541"/>
                  <a:gd name="T115" fmla="*/ 354 h 803"/>
                  <a:gd name="T116" fmla="*/ 175 w 541"/>
                  <a:gd name="T117" fmla="*/ 356 h 803"/>
                  <a:gd name="T118" fmla="*/ 166 w 541"/>
                  <a:gd name="T119" fmla="*/ 361 h 803"/>
                  <a:gd name="T120" fmla="*/ 166 w 541"/>
                  <a:gd name="T121" fmla="*/ 382 h 803"/>
                  <a:gd name="T122" fmla="*/ 194 w 541"/>
                  <a:gd name="T123" fmla="*/ 387 h 80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41"/>
                  <a:gd name="T187" fmla="*/ 0 h 803"/>
                  <a:gd name="T188" fmla="*/ 541 w 541"/>
                  <a:gd name="T189" fmla="*/ 803 h 80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41" h="803">
                    <a:moveTo>
                      <a:pt x="257" y="387"/>
                    </a:moveTo>
                    <a:lnTo>
                      <a:pt x="277" y="388"/>
                    </a:lnTo>
                    <a:lnTo>
                      <a:pt x="295" y="391"/>
                    </a:lnTo>
                    <a:lnTo>
                      <a:pt x="312" y="396"/>
                    </a:lnTo>
                    <a:lnTo>
                      <a:pt x="329" y="403"/>
                    </a:lnTo>
                    <a:lnTo>
                      <a:pt x="344" y="412"/>
                    </a:lnTo>
                    <a:lnTo>
                      <a:pt x="358" y="422"/>
                    </a:lnTo>
                    <a:lnTo>
                      <a:pt x="371" y="435"/>
                    </a:lnTo>
                    <a:lnTo>
                      <a:pt x="382" y="449"/>
                    </a:lnTo>
                    <a:lnTo>
                      <a:pt x="392" y="466"/>
                    </a:lnTo>
                    <a:lnTo>
                      <a:pt x="400" y="484"/>
                    </a:lnTo>
                    <a:lnTo>
                      <a:pt x="406" y="504"/>
                    </a:lnTo>
                    <a:lnTo>
                      <a:pt x="411" y="526"/>
                    </a:lnTo>
                    <a:lnTo>
                      <a:pt x="414" y="550"/>
                    </a:lnTo>
                    <a:lnTo>
                      <a:pt x="415" y="576"/>
                    </a:lnTo>
                    <a:lnTo>
                      <a:pt x="414" y="601"/>
                    </a:lnTo>
                    <a:lnTo>
                      <a:pt x="411" y="624"/>
                    </a:lnTo>
                    <a:lnTo>
                      <a:pt x="407" y="644"/>
                    </a:lnTo>
                    <a:lnTo>
                      <a:pt x="402" y="663"/>
                    </a:lnTo>
                    <a:lnTo>
                      <a:pt x="396" y="680"/>
                    </a:lnTo>
                    <a:lnTo>
                      <a:pt x="388" y="695"/>
                    </a:lnTo>
                    <a:lnTo>
                      <a:pt x="379" y="708"/>
                    </a:lnTo>
                    <a:lnTo>
                      <a:pt x="369" y="720"/>
                    </a:lnTo>
                    <a:lnTo>
                      <a:pt x="359" y="730"/>
                    </a:lnTo>
                    <a:lnTo>
                      <a:pt x="348" y="739"/>
                    </a:lnTo>
                    <a:lnTo>
                      <a:pt x="336" y="747"/>
                    </a:lnTo>
                    <a:lnTo>
                      <a:pt x="324" y="752"/>
                    </a:lnTo>
                    <a:lnTo>
                      <a:pt x="311" y="757"/>
                    </a:lnTo>
                    <a:lnTo>
                      <a:pt x="299" y="761"/>
                    </a:lnTo>
                    <a:lnTo>
                      <a:pt x="287" y="763"/>
                    </a:lnTo>
                    <a:lnTo>
                      <a:pt x="274" y="764"/>
                    </a:lnTo>
                    <a:lnTo>
                      <a:pt x="262" y="765"/>
                    </a:lnTo>
                    <a:lnTo>
                      <a:pt x="250" y="765"/>
                    </a:lnTo>
                    <a:lnTo>
                      <a:pt x="237" y="764"/>
                    </a:lnTo>
                    <a:lnTo>
                      <a:pt x="222" y="762"/>
                    </a:lnTo>
                    <a:lnTo>
                      <a:pt x="206" y="760"/>
                    </a:lnTo>
                    <a:lnTo>
                      <a:pt x="189" y="757"/>
                    </a:lnTo>
                    <a:lnTo>
                      <a:pt x="172" y="753"/>
                    </a:lnTo>
                    <a:lnTo>
                      <a:pt x="154" y="747"/>
                    </a:lnTo>
                    <a:lnTo>
                      <a:pt x="137" y="740"/>
                    </a:lnTo>
                    <a:lnTo>
                      <a:pt x="120" y="732"/>
                    </a:lnTo>
                    <a:lnTo>
                      <a:pt x="104" y="723"/>
                    </a:lnTo>
                    <a:lnTo>
                      <a:pt x="89" y="711"/>
                    </a:lnTo>
                    <a:lnTo>
                      <a:pt x="75" y="698"/>
                    </a:lnTo>
                    <a:lnTo>
                      <a:pt x="62" y="683"/>
                    </a:lnTo>
                    <a:lnTo>
                      <a:pt x="77" y="681"/>
                    </a:lnTo>
                    <a:lnTo>
                      <a:pt x="88" y="678"/>
                    </a:lnTo>
                    <a:lnTo>
                      <a:pt x="99" y="674"/>
                    </a:lnTo>
                    <a:lnTo>
                      <a:pt x="107" y="669"/>
                    </a:lnTo>
                    <a:lnTo>
                      <a:pt x="114" y="662"/>
                    </a:lnTo>
                    <a:lnTo>
                      <a:pt x="120" y="655"/>
                    </a:lnTo>
                    <a:lnTo>
                      <a:pt x="124" y="647"/>
                    </a:lnTo>
                    <a:lnTo>
                      <a:pt x="127" y="640"/>
                    </a:lnTo>
                    <a:lnTo>
                      <a:pt x="129" y="632"/>
                    </a:lnTo>
                    <a:lnTo>
                      <a:pt x="130" y="624"/>
                    </a:lnTo>
                    <a:lnTo>
                      <a:pt x="131" y="617"/>
                    </a:lnTo>
                    <a:lnTo>
                      <a:pt x="129" y="604"/>
                    </a:lnTo>
                    <a:lnTo>
                      <a:pt x="126" y="591"/>
                    </a:lnTo>
                    <a:lnTo>
                      <a:pt x="120" y="580"/>
                    </a:lnTo>
                    <a:lnTo>
                      <a:pt x="112" y="571"/>
                    </a:lnTo>
                    <a:lnTo>
                      <a:pt x="103" y="563"/>
                    </a:lnTo>
                    <a:lnTo>
                      <a:pt x="92" y="557"/>
                    </a:lnTo>
                    <a:lnTo>
                      <a:pt x="79" y="554"/>
                    </a:lnTo>
                    <a:lnTo>
                      <a:pt x="66" y="553"/>
                    </a:lnTo>
                    <a:lnTo>
                      <a:pt x="56" y="553"/>
                    </a:lnTo>
                    <a:lnTo>
                      <a:pt x="47" y="555"/>
                    </a:lnTo>
                    <a:lnTo>
                      <a:pt x="37" y="558"/>
                    </a:lnTo>
                    <a:lnTo>
                      <a:pt x="29" y="563"/>
                    </a:lnTo>
                    <a:lnTo>
                      <a:pt x="21" y="569"/>
                    </a:lnTo>
                    <a:lnTo>
                      <a:pt x="14" y="576"/>
                    </a:lnTo>
                    <a:lnTo>
                      <a:pt x="8" y="585"/>
                    </a:lnTo>
                    <a:lnTo>
                      <a:pt x="4" y="595"/>
                    </a:lnTo>
                    <a:lnTo>
                      <a:pt x="1" y="607"/>
                    </a:lnTo>
                    <a:lnTo>
                      <a:pt x="0" y="621"/>
                    </a:lnTo>
                    <a:lnTo>
                      <a:pt x="2" y="641"/>
                    </a:lnTo>
                    <a:lnTo>
                      <a:pt x="6" y="660"/>
                    </a:lnTo>
                    <a:lnTo>
                      <a:pt x="12" y="678"/>
                    </a:lnTo>
                    <a:lnTo>
                      <a:pt x="22" y="696"/>
                    </a:lnTo>
                    <a:lnTo>
                      <a:pt x="33" y="712"/>
                    </a:lnTo>
                    <a:lnTo>
                      <a:pt x="47" y="727"/>
                    </a:lnTo>
                    <a:lnTo>
                      <a:pt x="62" y="740"/>
                    </a:lnTo>
                    <a:lnTo>
                      <a:pt x="79" y="753"/>
                    </a:lnTo>
                    <a:lnTo>
                      <a:pt x="98" y="764"/>
                    </a:lnTo>
                    <a:lnTo>
                      <a:pt x="119" y="774"/>
                    </a:lnTo>
                    <a:lnTo>
                      <a:pt x="140" y="783"/>
                    </a:lnTo>
                    <a:lnTo>
                      <a:pt x="163" y="790"/>
                    </a:lnTo>
                    <a:lnTo>
                      <a:pt x="187" y="796"/>
                    </a:lnTo>
                    <a:lnTo>
                      <a:pt x="212" y="800"/>
                    </a:lnTo>
                    <a:lnTo>
                      <a:pt x="238" y="802"/>
                    </a:lnTo>
                    <a:lnTo>
                      <a:pt x="264" y="803"/>
                    </a:lnTo>
                    <a:lnTo>
                      <a:pt x="295" y="802"/>
                    </a:lnTo>
                    <a:lnTo>
                      <a:pt x="323" y="798"/>
                    </a:lnTo>
                    <a:lnTo>
                      <a:pt x="351" y="792"/>
                    </a:lnTo>
                    <a:lnTo>
                      <a:pt x="377" y="784"/>
                    </a:lnTo>
                    <a:lnTo>
                      <a:pt x="401" y="774"/>
                    </a:lnTo>
                    <a:lnTo>
                      <a:pt x="424" y="762"/>
                    </a:lnTo>
                    <a:lnTo>
                      <a:pt x="445" y="749"/>
                    </a:lnTo>
                    <a:lnTo>
                      <a:pt x="463" y="733"/>
                    </a:lnTo>
                    <a:lnTo>
                      <a:pt x="481" y="717"/>
                    </a:lnTo>
                    <a:lnTo>
                      <a:pt x="496" y="700"/>
                    </a:lnTo>
                    <a:lnTo>
                      <a:pt x="509" y="681"/>
                    </a:lnTo>
                    <a:lnTo>
                      <a:pt x="520" y="661"/>
                    </a:lnTo>
                    <a:lnTo>
                      <a:pt x="529" y="641"/>
                    </a:lnTo>
                    <a:lnTo>
                      <a:pt x="535" y="620"/>
                    </a:lnTo>
                    <a:lnTo>
                      <a:pt x="539" y="598"/>
                    </a:lnTo>
                    <a:lnTo>
                      <a:pt x="541" y="576"/>
                    </a:lnTo>
                    <a:lnTo>
                      <a:pt x="540" y="557"/>
                    </a:lnTo>
                    <a:lnTo>
                      <a:pt x="536" y="537"/>
                    </a:lnTo>
                    <a:lnTo>
                      <a:pt x="530" y="518"/>
                    </a:lnTo>
                    <a:lnTo>
                      <a:pt x="523" y="499"/>
                    </a:lnTo>
                    <a:lnTo>
                      <a:pt x="512" y="481"/>
                    </a:lnTo>
                    <a:lnTo>
                      <a:pt x="501" y="464"/>
                    </a:lnTo>
                    <a:lnTo>
                      <a:pt x="487" y="447"/>
                    </a:lnTo>
                    <a:lnTo>
                      <a:pt x="471" y="431"/>
                    </a:lnTo>
                    <a:lnTo>
                      <a:pt x="453" y="417"/>
                    </a:lnTo>
                    <a:lnTo>
                      <a:pt x="433" y="403"/>
                    </a:lnTo>
                    <a:lnTo>
                      <a:pt x="411" y="392"/>
                    </a:lnTo>
                    <a:lnTo>
                      <a:pt x="388" y="382"/>
                    </a:lnTo>
                    <a:lnTo>
                      <a:pt x="363" y="373"/>
                    </a:lnTo>
                    <a:lnTo>
                      <a:pt x="336" y="366"/>
                    </a:lnTo>
                    <a:lnTo>
                      <a:pt x="361" y="356"/>
                    </a:lnTo>
                    <a:lnTo>
                      <a:pt x="384" y="345"/>
                    </a:lnTo>
                    <a:lnTo>
                      <a:pt x="405" y="332"/>
                    </a:lnTo>
                    <a:lnTo>
                      <a:pt x="423" y="319"/>
                    </a:lnTo>
                    <a:lnTo>
                      <a:pt x="439" y="305"/>
                    </a:lnTo>
                    <a:lnTo>
                      <a:pt x="454" y="290"/>
                    </a:lnTo>
                    <a:lnTo>
                      <a:pt x="467" y="274"/>
                    </a:lnTo>
                    <a:lnTo>
                      <a:pt x="477" y="258"/>
                    </a:lnTo>
                    <a:lnTo>
                      <a:pt x="485" y="242"/>
                    </a:lnTo>
                    <a:lnTo>
                      <a:pt x="493" y="226"/>
                    </a:lnTo>
                    <a:lnTo>
                      <a:pt x="498" y="210"/>
                    </a:lnTo>
                    <a:lnTo>
                      <a:pt x="501" y="193"/>
                    </a:lnTo>
                    <a:lnTo>
                      <a:pt x="503" y="178"/>
                    </a:lnTo>
                    <a:lnTo>
                      <a:pt x="504" y="162"/>
                    </a:lnTo>
                    <a:lnTo>
                      <a:pt x="503" y="142"/>
                    </a:lnTo>
                    <a:lnTo>
                      <a:pt x="498" y="123"/>
                    </a:lnTo>
                    <a:lnTo>
                      <a:pt x="491" y="106"/>
                    </a:lnTo>
                    <a:lnTo>
                      <a:pt x="480" y="89"/>
                    </a:lnTo>
                    <a:lnTo>
                      <a:pt x="467" y="74"/>
                    </a:lnTo>
                    <a:lnTo>
                      <a:pt x="452" y="59"/>
                    </a:lnTo>
                    <a:lnTo>
                      <a:pt x="434" y="46"/>
                    </a:lnTo>
                    <a:lnTo>
                      <a:pt x="415" y="35"/>
                    </a:lnTo>
                    <a:lnTo>
                      <a:pt x="394" y="25"/>
                    </a:lnTo>
                    <a:lnTo>
                      <a:pt x="371" y="16"/>
                    </a:lnTo>
                    <a:lnTo>
                      <a:pt x="347" y="9"/>
                    </a:lnTo>
                    <a:lnTo>
                      <a:pt x="321" y="4"/>
                    </a:lnTo>
                    <a:lnTo>
                      <a:pt x="295" y="1"/>
                    </a:lnTo>
                    <a:lnTo>
                      <a:pt x="267" y="0"/>
                    </a:lnTo>
                    <a:lnTo>
                      <a:pt x="239" y="1"/>
                    </a:lnTo>
                    <a:lnTo>
                      <a:pt x="213" y="4"/>
                    </a:lnTo>
                    <a:lnTo>
                      <a:pt x="188" y="8"/>
                    </a:lnTo>
                    <a:lnTo>
                      <a:pt x="164" y="15"/>
                    </a:lnTo>
                    <a:lnTo>
                      <a:pt x="142" y="23"/>
                    </a:lnTo>
                    <a:lnTo>
                      <a:pt x="122" y="32"/>
                    </a:lnTo>
                    <a:lnTo>
                      <a:pt x="103" y="43"/>
                    </a:lnTo>
                    <a:lnTo>
                      <a:pt x="86" y="56"/>
                    </a:lnTo>
                    <a:lnTo>
                      <a:pt x="72" y="70"/>
                    </a:lnTo>
                    <a:lnTo>
                      <a:pt x="59" y="85"/>
                    </a:lnTo>
                    <a:lnTo>
                      <a:pt x="50" y="102"/>
                    </a:lnTo>
                    <a:lnTo>
                      <a:pt x="43" y="119"/>
                    </a:lnTo>
                    <a:lnTo>
                      <a:pt x="38" y="138"/>
                    </a:lnTo>
                    <a:lnTo>
                      <a:pt x="37" y="157"/>
                    </a:lnTo>
                    <a:lnTo>
                      <a:pt x="38" y="170"/>
                    </a:lnTo>
                    <a:lnTo>
                      <a:pt x="40" y="181"/>
                    </a:lnTo>
                    <a:lnTo>
                      <a:pt x="45" y="191"/>
                    </a:lnTo>
                    <a:lnTo>
                      <a:pt x="51" y="199"/>
                    </a:lnTo>
                    <a:lnTo>
                      <a:pt x="58" y="207"/>
                    </a:lnTo>
                    <a:lnTo>
                      <a:pt x="67" y="212"/>
                    </a:lnTo>
                    <a:lnTo>
                      <a:pt x="76" y="216"/>
                    </a:lnTo>
                    <a:lnTo>
                      <a:pt x="86" y="219"/>
                    </a:lnTo>
                    <a:lnTo>
                      <a:pt x="98" y="219"/>
                    </a:lnTo>
                    <a:lnTo>
                      <a:pt x="111" y="218"/>
                    </a:lnTo>
                    <a:lnTo>
                      <a:pt x="123" y="215"/>
                    </a:lnTo>
                    <a:lnTo>
                      <a:pt x="133" y="209"/>
                    </a:lnTo>
                    <a:lnTo>
                      <a:pt x="142" y="202"/>
                    </a:lnTo>
                    <a:lnTo>
                      <a:pt x="148" y="193"/>
                    </a:lnTo>
                    <a:lnTo>
                      <a:pt x="153" y="183"/>
                    </a:lnTo>
                    <a:lnTo>
                      <a:pt x="157" y="171"/>
                    </a:lnTo>
                    <a:lnTo>
                      <a:pt x="158" y="160"/>
                    </a:lnTo>
                    <a:lnTo>
                      <a:pt x="157" y="147"/>
                    </a:lnTo>
                    <a:lnTo>
                      <a:pt x="153" y="136"/>
                    </a:lnTo>
                    <a:lnTo>
                      <a:pt x="148" y="126"/>
                    </a:lnTo>
                    <a:lnTo>
                      <a:pt x="142" y="117"/>
                    </a:lnTo>
                    <a:lnTo>
                      <a:pt x="133" y="110"/>
                    </a:lnTo>
                    <a:lnTo>
                      <a:pt x="123" y="104"/>
                    </a:lnTo>
                    <a:lnTo>
                      <a:pt x="111" y="101"/>
                    </a:lnTo>
                    <a:lnTo>
                      <a:pt x="98" y="99"/>
                    </a:lnTo>
                    <a:lnTo>
                      <a:pt x="110" y="85"/>
                    </a:lnTo>
                    <a:lnTo>
                      <a:pt x="124" y="74"/>
                    </a:lnTo>
                    <a:lnTo>
                      <a:pt x="138" y="64"/>
                    </a:lnTo>
                    <a:lnTo>
                      <a:pt x="155" y="56"/>
                    </a:lnTo>
                    <a:lnTo>
                      <a:pt x="171" y="50"/>
                    </a:lnTo>
                    <a:lnTo>
                      <a:pt x="188" y="44"/>
                    </a:lnTo>
                    <a:lnTo>
                      <a:pt x="205" y="40"/>
                    </a:lnTo>
                    <a:lnTo>
                      <a:pt x="221" y="37"/>
                    </a:lnTo>
                    <a:lnTo>
                      <a:pt x="236" y="35"/>
                    </a:lnTo>
                    <a:lnTo>
                      <a:pt x="251" y="34"/>
                    </a:lnTo>
                    <a:lnTo>
                      <a:pt x="263" y="34"/>
                    </a:lnTo>
                    <a:lnTo>
                      <a:pt x="274" y="35"/>
                    </a:lnTo>
                    <a:lnTo>
                      <a:pt x="285" y="36"/>
                    </a:lnTo>
                    <a:lnTo>
                      <a:pt x="297" y="38"/>
                    </a:lnTo>
                    <a:lnTo>
                      <a:pt x="308" y="40"/>
                    </a:lnTo>
                    <a:lnTo>
                      <a:pt x="320" y="44"/>
                    </a:lnTo>
                    <a:lnTo>
                      <a:pt x="331" y="50"/>
                    </a:lnTo>
                    <a:lnTo>
                      <a:pt x="342" y="56"/>
                    </a:lnTo>
                    <a:lnTo>
                      <a:pt x="352" y="64"/>
                    </a:lnTo>
                    <a:lnTo>
                      <a:pt x="361" y="73"/>
                    </a:lnTo>
                    <a:lnTo>
                      <a:pt x="369" y="83"/>
                    </a:lnTo>
                    <a:lnTo>
                      <a:pt x="376" y="95"/>
                    </a:lnTo>
                    <a:lnTo>
                      <a:pt x="382" y="110"/>
                    </a:lnTo>
                    <a:lnTo>
                      <a:pt x="386" y="125"/>
                    </a:lnTo>
                    <a:lnTo>
                      <a:pt x="389" y="142"/>
                    </a:lnTo>
                    <a:lnTo>
                      <a:pt x="390" y="162"/>
                    </a:lnTo>
                    <a:lnTo>
                      <a:pt x="389" y="183"/>
                    </a:lnTo>
                    <a:lnTo>
                      <a:pt x="386" y="205"/>
                    </a:lnTo>
                    <a:lnTo>
                      <a:pt x="381" y="226"/>
                    </a:lnTo>
                    <a:lnTo>
                      <a:pt x="375" y="247"/>
                    </a:lnTo>
                    <a:lnTo>
                      <a:pt x="366" y="267"/>
                    </a:lnTo>
                    <a:lnTo>
                      <a:pt x="355" y="285"/>
                    </a:lnTo>
                    <a:lnTo>
                      <a:pt x="343" y="301"/>
                    </a:lnTo>
                    <a:lnTo>
                      <a:pt x="330" y="315"/>
                    </a:lnTo>
                    <a:lnTo>
                      <a:pt x="318" y="325"/>
                    </a:lnTo>
                    <a:lnTo>
                      <a:pt x="305" y="334"/>
                    </a:lnTo>
                    <a:lnTo>
                      <a:pt x="292" y="340"/>
                    </a:lnTo>
                    <a:lnTo>
                      <a:pt x="279" y="344"/>
                    </a:lnTo>
                    <a:lnTo>
                      <a:pt x="264" y="347"/>
                    </a:lnTo>
                    <a:lnTo>
                      <a:pt x="249" y="349"/>
                    </a:lnTo>
                    <a:lnTo>
                      <a:pt x="231" y="351"/>
                    </a:lnTo>
                    <a:lnTo>
                      <a:pt x="213" y="352"/>
                    </a:lnTo>
                    <a:lnTo>
                      <a:pt x="202" y="353"/>
                    </a:lnTo>
                    <a:lnTo>
                      <a:pt x="194" y="353"/>
                    </a:lnTo>
                    <a:lnTo>
                      <a:pt x="187" y="354"/>
                    </a:lnTo>
                    <a:lnTo>
                      <a:pt x="183" y="354"/>
                    </a:lnTo>
                    <a:lnTo>
                      <a:pt x="180" y="355"/>
                    </a:lnTo>
                    <a:lnTo>
                      <a:pt x="178" y="355"/>
                    </a:lnTo>
                    <a:lnTo>
                      <a:pt x="175" y="356"/>
                    </a:lnTo>
                    <a:lnTo>
                      <a:pt x="174" y="356"/>
                    </a:lnTo>
                    <a:lnTo>
                      <a:pt x="171" y="357"/>
                    </a:lnTo>
                    <a:lnTo>
                      <a:pt x="169" y="359"/>
                    </a:lnTo>
                    <a:lnTo>
                      <a:pt x="166" y="361"/>
                    </a:lnTo>
                    <a:lnTo>
                      <a:pt x="164" y="365"/>
                    </a:lnTo>
                    <a:lnTo>
                      <a:pt x="163" y="371"/>
                    </a:lnTo>
                    <a:lnTo>
                      <a:pt x="164" y="377"/>
                    </a:lnTo>
                    <a:lnTo>
                      <a:pt x="166" y="382"/>
                    </a:lnTo>
                    <a:lnTo>
                      <a:pt x="169" y="384"/>
                    </a:lnTo>
                    <a:lnTo>
                      <a:pt x="174" y="386"/>
                    </a:lnTo>
                    <a:lnTo>
                      <a:pt x="179" y="387"/>
                    </a:lnTo>
                    <a:lnTo>
                      <a:pt x="194" y="387"/>
                    </a:lnTo>
                    <a:lnTo>
                      <a:pt x="257" y="387"/>
                    </a:lnTo>
                    <a:close/>
                  </a:path>
                </a:pathLst>
              </a:custGeom>
              <a:solidFill>
                <a:srgbClr val="FFFFFF"/>
              </a:solidFill>
              <a:ln w="0">
                <a:solidFill>
                  <a:srgbClr val="FFFFFF"/>
                </a:solidFill>
                <a:prstDash val="solid"/>
                <a:round/>
              </a:ln>
            </p:spPr>
            <p:txBody>
              <a:bodyPr/>
              <a:lstStyle/>
              <a:p>
                <a:endParaRPr lang="en-US"/>
              </a:p>
            </p:txBody>
          </p:sp>
        </p:grpSp>
        <p:grpSp>
          <p:nvGrpSpPr>
            <p:cNvPr id="20" name="Group 28"/>
            <p:cNvGrpSpPr>
              <a:grpSpLocks noChangeAspect="1"/>
            </p:cNvGrpSpPr>
            <p:nvPr>
              <p:custDataLst>
                <p:tags r:id="rId5"/>
              </p:custDataLst>
            </p:nvPr>
          </p:nvGrpSpPr>
          <p:grpSpPr bwMode="auto">
            <a:xfrm>
              <a:off x="3964" y="1278"/>
              <a:ext cx="106" cy="117"/>
              <a:chOff x="4075" y="1378"/>
              <a:chExt cx="1301" cy="1433"/>
            </a:xfrm>
          </p:grpSpPr>
          <p:sp>
            <p:nvSpPr>
              <p:cNvPr id="48" name="Freeform 30"/>
              <p:cNvSpPr>
                <a:spLocks noEditPoints="1"/>
              </p:cNvSpPr>
              <p:nvPr/>
            </p:nvSpPr>
            <p:spPr bwMode="auto">
              <a:xfrm>
                <a:off x="4075" y="1378"/>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49" name="Freeform 31"/>
              <p:cNvSpPr>
                <a:spLocks noEditPoints="1"/>
              </p:cNvSpPr>
              <p:nvPr/>
            </p:nvSpPr>
            <p:spPr bwMode="auto">
              <a:xfrm>
                <a:off x="4801" y="2020"/>
                <a:ext cx="575" cy="791"/>
              </a:xfrm>
              <a:custGeom>
                <a:avLst/>
                <a:gdLst>
                  <a:gd name="T0" fmla="*/ 575 w 575"/>
                  <a:gd name="T1" fmla="*/ 557 h 791"/>
                  <a:gd name="T2" fmla="*/ 445 w 575"/>
                  <a:gd name="T3" fmla="*/ 24 h 791"/>
                  <a:gd name="T4" fmla="*/ 443 w 575"/>
                  <a:gd name="T5" fmla="*/ 12 h 791"/>
                  <a:gd name="T6" fmla="*/ 439 w 575"/>
                  <a:gd name="T7" fmla="*/ 4 h 791"/>
                  <a:gd name="T8" fmla="*/ 427 w 575"/>
                  <a:gd name="T9" fmla="*/ 1 h 791"/>
                  <a:gd name="T10" fmla="*/ 413 w 575"/>
                  <a:gd name="T11" fmla="*/ 0 h 791"/>
                  <a:gd name="T12" fmla="*/ 403 w 575"/>
                  <a:gd name="T13" fmla="*/ 2 h 791"/>
                  <a:gd name="T14" fmla="*/ 394 w 575"/>
                  <a:gd name="T15" fmla="*/ 10 h 791"/>
                  <a:gd name="T16" fmla="*/ 0 w 575"/>
                  <a:gd name="T17" fmla="*/ 557 h 791"/>
                  <a:gd name="T18" fmla="*/ 345 w 575"/>
                  <a:gd name="T19" fmla="*/ 599 h 791"/>
                  <a:gd name="T20" fmla="*/ 344 w 575"/>
                  <a:gd name="T21" fmla="*/ 712 h 791"/>
                  <a:gd name="T22" fmla="*/ 342 w 575"/>
                  <a:gd name="T23" fmla="*/ 725 h 791"/>
                  <a:gd name="T24" fmla="*/ 336 w 575"/>
                  <a:gd name="T25" fmla="*/ 735 h 791"/>
                  <a:gd name="T26" fmla="*/ 323 w 575"/>
                  <a:gd name="T27" fmla="*/ 742 h 791"/>
                  <a:gd name="T28" fmla="*/ 302 w 575"/>
                  <a:gd name="T29" fmla="*/ 746 h 791"/>
                  <a:gd name="T30" fmla="*/ 270 w 575"/>
                  <a:gd name="T31" fmla="*/ 749 h 791"/>
                  <a:gd name="T32" fmla="*/ 218 w 575"/>
                  <a:gd name="T33" fmla="*/ 791 h 791"/>
                  <a:gd name="T34" fmla="*/ 265 w 575"/>
                  <a:gd name="T35" fmla="*/ 790 h 791"/>
                  <a:gd name="T36" fmla="*/ 313 w 575"/>
                  <a:gd name="T37" fmla="*/ 788 h 791"/>
                  <a:gd name="T38" fmla="*/ 357 w 575"/>
                  <a:gd name="T39" fmla="*/ 787 h 791"/>
                  <a:gd name="T40" fmla="*/ 412 w 575"/>
                  <a:gd name="T41" fmla="*/ 787 h 791"/>
                  <a:gd name="T42" fmla="*/ 454 w 575"/>
                  <a:gd name="T43" fmla="*/ 788 h 791"/>
                  <a:gd name="T44" fmla="*/ 525 w 575"/>
                  <a:gd name="T45" fmla="*/ 790 h 791"/>
                  <a:gd name="T46" fmla="*/ 572 w 575"/>
                  <a:gd name="T47" fmla="*/ 791 h 791"/>
                  <a:gd name="T48" fmla="*/ 519 w 575"/>
                  <a:gd name="T49" fmla="*/ 749 h 791"/>
                  <a:gd name="T50" fmla="*/ 488 w 575"/>
                  <a:gd name="T51" fmla="*/ 746 h 791"/>
                  <a:gd name="T52" fmla="*/ 467 w 575"/>
                  <a:gd name="T53" fmla="*/ 742 h 791"/>
                  <a:gd name="T54" fmla="*/ 454 w 575"/>
                  <a:gd name="T55" fmla="*/ 735 h 791"/>
                  <a:gd name="T56" fmla="*/ 447 w 575"/>
                  <a:gd name="T57" fmla="*/ 725 h 791"/>
                  <a:gd name="T58" fmla="*/ 445 w 575"/>
                  <a:gd name="T59" fmla="*/ 712 h 791"/>
                  <a:gd name="T60" fmla="*/ 445 w 575"/>
                  <a:gd name="T61" fmla="*/ 599 h 791"/>
                  <a:gd name="T62" fmla="*/ 353 w 575"/>
                  <a:gd name="T63" fmla="*/ 127 h 791"/>
                  <a:gd name="T64" fmla="*/ 43 w 575"/>
                  <a:gd name="T65" fmla="*/ 557 h 7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75"/>
                  <a:gd name="T100" fmla="*/ 0 h 791"/>
                  <a:gd name="T101" fmla="*/ 575 w 575"/>
                  <a:gd name="T102" fmla="*/ 791 h 7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75" h="791">
                    <a:moveTo>
                      <a:pt x="575" y="599"/>
                    </a:moveTo>
                    <a:lnTo>
                      <a:pt x="575" y="557"/>
                    </a:lnTo>
                    <a:lnTo>
                      <a:pt x="445" y="557"/>
                    </a:lnTo>
                    <a:lnTo>
                      <a:pt x="445" y="24"/>
                    </a:lnTo>
                    <a:lnTo>
                      <a:pt x="444" y="18"/>
                    </a:lnTo>
                    <a:lnTo>
                      <a:pt x="443" y="12"/>
                    </a:lnTo>
                    <a:lnTo>
                      <a:pt x="442" y="8"/>
                    </a:lnTo>
                    <a:lnTo>
                      <a:pt x="439" y="4"/>
                    </a:lnTo>
                    <a:lnTo>
                      <a:pt x="434" y="2"/>
                    </a:lnTo>
                    <a:lnTo>
                      <a:pt x="427" y="1"/>
                    </a:lnTo>
                    <a:lnTo>
                      <a:pt x="419" y="0"/>
                    </a:lnTo>
                    <a:lnTo>
                      <a:pt x="413" y="0"/>
                    </a:lnTo>
                    <a:lnTo>
                      <a:pt x="408" y="1"/>
                    </a:lnTo>
                    <a:lnTo>
                      <a:pt x="403" y="2"/>
                    </a:lnTo>
                    <a:lnTo>
                      <a:pt x="398" y="5"/>
                    </a:lnTo>
                    <a:lnTo>
                      <a:pt x="394" y="10"/>
                    </a:lnTo>
                    <a:lnTo>
                      <a:pt x="389" y="17"/>
                    </a:lnTo>
                    <a:lnTo>
                      <a:pt x="0" y="557"/>
                    </a:lnTo>
                    <a:lnTo>
                      <a:pt x="0" y="599"/>
                    </a:lnTo>
                    <a:lnTo>
                      <a:pt x="345" y="599"/>
                    </a:lnTo>
                    <a:lnTo>
                      <a:pt x="345" y="704"/>
                    </a:lnTo>
                    <a:lnTo>
                      <a:pt x="344" y="712"/>
                    </a:lnTo>
                    <a:lnTo>
                      <a:pt x="344" y="719"/>
                    </a:lnTo>
                    <a:lnTo>
                      <a:pt x="342" y="725"/>
                    </a:lnTo>
                    <a:lnTo>
                      <a:pt x="340" y="730"/>
                    </a:lnTo>
                    <a:lnTo>
                      <a:pt x="336" y="735"/>
                    </a:lnTo>
                    <a:lnTo>
                      <a:pt x="330" y="739"/>
                    </a:lnTo>
                    <a:lnTo>
                      <a:pt x="323" y="742"/>
                    </a:lnTo>
                    <a:lnTo>
                      <a:pt x="313" y="745"/>
                    </a:lnTo>
                    <a:lnTo>
                      <a:pt x="302" y="746"/>
                    </a:lnTo>
                    <a:lnTo>
                      <a:pt x="287" y="748"/>
                    </a:lnTo>
                    <a:lnTo>
                      <a:pt x="270" y="749"/>
                    </a:lnTo>
                    <a:lnTo>
                      <a:pt x="218" y="749"/>
                    </a:lnTo>
                    <a:lnTo>
                      <a:pt x="218" y="791"/>
                    </a:lnTo>
                    <a:lnTo>
                      <a:pt x="241" y="790"/>
                    </a:lnTo>
                    <a:lnTo>
                      <a:pt x="265" y="790"/>
                    </a:lnTo>
                    <a:lnTo>
                      <a:pt x="289" y="789"/>
                    </a:lnTo>
                    <a:lnTo>
                      <a:pt x="313" y="788"/>
                    </a:lnTo>
                    <a:lnTo>
                      <a:pt x="336" y="787"/>
                    </a:lnTo>
                    <a:lnTo>
                      <a:pt x="357" y="787"/>
                    </a:lnTo>
                    <a:lnTo>
                      <a:pt x="377" y="787"/>
                    </a:lnTo>
                    <a:lnTo>
                      <a:pt x="412" y="787"/>
                    </a:lnTo>
                    <a:lnTo>
                      <a:pt x="432" y="787"/>
                    </a:lnTo>
                    <a:lnTo>
                      <a:pt x="454" y="788"/>
                    </a:lnTo>
                    <a:lnTo>
                      <a:pt x="501" y="789"/>
                    </a:lnTo>
                    <a:lnTo>
                      <a:pt x="525" y="790"/>
                    </a:lnTo>
                    <a:lnTo>
                      <a:pt x="549" y="790"/>
                    </a:lnTo>
                    <a:lnTo>
                      <a:pt x="572" y="791"/>
                    </a:lnTo>
                    <a:lnTo>
                      <a:pt x="572" y="749"/>
                    </a:lnTo>
                    <a:lnTo>
                      <a:pt x="519" y="749"/>
                    </a:lnTo>
                    <a:lnTo>
                      <a:pt x="502" y="748"/>
                    </a:lnTo>
                    <a:lnTo>
                      <a:pt x="488" y="746"/>
                    </a:lnTo>
                    <a:lnTo>
                      <a:pt x="476" y="745"/>
                    </a:lnTo>
                    <a:lnTo>
                      <a:pt x="467" y="742"/>
                    </a:lnTo>
                    <a:lnTo>
                      <a:pt x="460" y="739"/>
                    </a:lnTo>
                    <a:lnTo>
                      <a:pt x="454" y="735"/>
                    </a:lnTo>
                    <a:lnTo>
                      <a:pt x="450" y="730"/>
                    </a:lnTo>
                    <a:lnTo>
                      <a:pt x="447" y="725"/>
                    </a:lnTo>
                    <a:lnTo>
                      <a:pt x="446" y="719"/>
                    </a:lnTo>
                    <a:lnTo>
                      <a:pt x="445" y="712"/>
                    </a:lnTo>
                    <a:lnTo>
                      <a:pt x="445" y="704"/>
                    </a:lnTo>
                    <a:lnTo>
                      <a:pt x="445" y="599"/>
                    </a:lnTo>
                    <a:lnTo>
                      <a:pt x="575" y="599"/>
                    </a:lnTo>
                    <a:close/>
                    <a:moveTo>
                      <a:pt x="353" y="127"/>
                    </a:moveTo>
                    <a:lnTo>
                      <a:pt x="353" y="557"/>
                    </a:lnTo>
                    <a:lnTo>
                      <a:pt x="43" y="557"/>
                    </a:lnTo>
                    <a:lnTo>
                      <a:pt x="353" y="127"/>
                    </a:lnTo>
                    <a:close/>
                  </a:path>
                </a:pathLst>
              </a:custGeom>
              <a:solidFill>
                <a:srgbClr val="FFFFFF"/>
              </a:solidFill>
              <a:ln w="0">
                <a:solidFill>
                  <a:srgbClr val="FFFFFF"/>
                </a:solidFill>
                <a:prstDash val="solid"/>
                <a:round/>
              </a:ln>
            </p:spPr>
            <p:txBody>
              <a:bodyPr/>
              <a:lstStyle/>
              <a:p>
                <a:endParaRPr lang="en-US"/>
              </a:p>
            </p:txBody>
          </p:sp>
        </p:grpSp>
        <p:grpSp>
          <p:nvGrpSpPr>
            <p:cNvPr id="21" name="Group 34"/>
            <p:cNvGrpSpPr>
              <a:grpSpLocks noChangeAspect="1"/>
            </p:cNvGrpSpPr>
            <p:nvPr>
              <p:custDataLst>
                <p:tags r:id="rId6"/>
              </p:custDataLst>
            </p:nvPr>
          </p:nvGrpSpPr>
          <p:grpSpPr bwMode="auto">
            <a:xfrm>
              <a:off x="1606" y="1732"/>
              <a:ext cx="104" cy="121"/>
              <a:chOff x="1717" y="1832"/>
              <a:chExt cx="1236" cy="1433"/>
            </a:xfrm>
          </p:grpSpPr>
          <p:sp>
            <p:nvSpPr>
              <p:cNvPr id="46" name="Freeform 36"/>
              <p:cNvSpPr>
                <a:spLocks noEditPoints="1"/>
              </p:cNvSpPr>
              <p:nvPr/>
            </p:nvSpPr>
            <p:spPr bwMode="auto">
              <a:xfrm>
                <a:off x="1717" y="1832"/>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47" name="Freeform 37"/>
              <p:cNvSpPr/>
              <p:nvPr/>
            </p:nvSpPr>
            <p:spPr bwMode="auto">
              <a:xfrm>
                <a:off x="2525" y="2486"/>
                <a:ext cx="428" cy="779"/>
              </a:xfrm>
              <a:custGeom>
                <a:avLst/>
                <a:gdLst>
                  <a:gd name="T0" fmla="*/ 265 w 428"/>
                  <a:gd name="T1" fmla="*/ 21 h 779"/>
                  <a:gd name="T2" fmla="*/ 262 w 428"/>
                  <a:gd name="T3" fmla="*/ 7 h 779"/>
                  <a:gd name="T4" fmla="*/ 252 w 428"/>
                  <a:gd name="T5" fmla="*/ 1 h 779"/>
                  <a:gd name="T6" fmla="*/ 230 w 428"/>
                  <a:gd name="T7" fmla="*/ 0 h 779"/>
                  <a:gd name="T8" fmla="*/ 193 w 428"/>
                  <a:gd name="T9" fmla="*/ 29 h 779"/>
                  <a:gd name="T10" fmla="*/ 155 w 428"/>
                  <a:gd name="T11" fmla="*/ 50 h 779"/>
                  <a:gd name="T12" fmla="*/ 115 w 428"/>
                  <a:gd name="T13" fmla="*/ 63 h 779"/>
                  <a:gd name="T14" fmla="*/ 77 w 428"/>
                  <a:gd name="T15" fmla="*/ 70 h 779"/>
                  <a:gd name="T16" fmla="*/ 41 w 428"/>
                  <a:gd name="T17" fmla="*/ 74 h 779"/>
                  <a:gd name="T18" fmla="*/ 0 w 428"/>
                  <a:gd name="T19" fmla="*/ 75 h 779"/>
                  <a:gd name="T20" fmla="*/ 11 w 428"/>
                  <a:gd name="T21" fmla="*/ 117 h 779"/>
                  <a:gd name="T22" fmla="*/ 42 w 428"/>
                  <a:gd name="T23" fmla="*/ 116 h 779"/>
                  <a:gd name="T24" fmla="*/ 82 w 428"/>
                  <a:gd name="T25" fmla="*/ 112 h 779"/>
                  <a:gd name="T26" fmla="*/ 126 w 428"/>
                  <a:gd name="T27" fmla="*/ 102 h 779"/>
                  <a:gd name="T28" fmla="*/ 170 w 428"/>
                  <a:gd name="T29" fmla="*/ 85 h 779"/>
                  <a:gd name="T30" fmla="*/ 170 w 428"/>
                  <a:gd name="T31" fmla="*/ 698 h 779"/>
                  <a:gd name="T32" fmla="*/ 167 w 428"/>
                  <a:gd name="T33" fmla="*/ 710 h 779"/>
                  <a:gd name="T34" fmla="*/ 161 w 428"/>
                  <a:gd name="T35" fmla="*/ 721 h 779"/>
                  <a:gd name="T36" fmla="*/ 148 w 428"/>
                  <a:gd name="T37" fmla="*/ 728 h 779"/>
                  <a:gd name="T38" fmla="*/ 128 w 428"/>
                  <a:gd name="T39" fmla="*/ 733 h 779"/>
                  <a:gd name="T40" fmla="*/ 96 w 428"/>
                  <a:gd name="T41" fmla="*/ 736 h 779"/>
                  <a:gd name="T42" fmla="*/ 8 w 428"/>
                  <a:gd name="T43" fmla="*/ 737 h 779"/>
                  <a:gd name="T44" fmla="*/ 14 w 428"/>
                  <a:gd name="T45" fmla="*/ 779 h 779"/>
                  <a:gd name="T46" fmla="*/ 37 w 428"/>
                  <a:gd name="T47" fmla="*/ 778 h 779"/>
                  <a:gd name="T48" fmla="*/ 68 w 428"/>
                  <a:gd name="T49" fmla="*/ 777 h 779"/>
                  <a:gd name="T50" fmla="*/ 104 w 428"/>
                  <a:gd name="T51" fmla="*/ 777 h 779"/>
                  <a:gd name="T52" fmla="*/ 142 w 428"/>
                  <a:gd name="T53" fmla="*/ 776 h 779"/>
                  <a:gd name="T54" fmla="*/ 178 w 428"/>
                  <a:gd name="T55" fmla="*/ 775 h 779"/>
                  <a:gd name="T56" fmla="*/ 239 w 428"/>
                  <a:gd name="T57" fmla="*/ 775 h 779"/>
                  <a:gd name="T58" fmla="*/ 270 w 428"/>
                  <a:gd name="T59" fmla="*/ 775 h 779"/>
                  <a:gd name="T60" fmla="*/ 326 w 428"/>
                  <a:gd name="T61" fmla="*/ 777 h 779"/>
                  <a:gd name="T62" fmla="*/ 364 w 428"/>
                  <a:gd name="T63" fmla="*/ 777 h 779"/>
                  <a:gd name="T64" fmla="*/ 396 w 428"/>
                  <a:gd name="T65" fmla="*/ 778 h 779"/>
                  <a:gd name="T66" fmla="*/ 420 w 428"/>
                  <a:gd name="T67" fmla="*/ 779 h 779"/>
                  <a:gd name="T68" fmla="*/ 428 w 428"/>
                  <a:gd name="T69" fmla="*/ 737 h 779"/>
                  <a:gd name="T70" fmla="*/ 339 w 428"/>
                  <a:gd name="T71" fmla="*/ 736 h 779"/>
                  <a:gd name="T72" fmla="*/ 308 w 428"/>
                  <a:gd name="T73" fmla="*/ 733 h 779"/>
                  <a:gd name="T74" fmla="*/ 287 w 428"/>
                  <a:gd name="T75" fmla="*/ 728 h 779"/>
                  <a:gd name="T76" fmla="*/ 274 w 428"/>
                  <a:gd name="T77" fmla="*/ 721 h 779"/>
                  <a:gd name="T78" fmla="*/ 268 w 428"/>
                  <a:gd name="T79" fmla="*/ 710 h 779"/>
                  <a:gd name="T80" fmla="*/ 266 w 428"/>
                  <a:gd name="T81" fmla="*/ 698 h 779"/>
                  <a:gd name="T82" fmla="*/ 265 w 428"/>
                  <a:gd name="T83" fmla="*/ 683 h 7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8"/>
                  <a:gd name="T127" fmla="*/ 0 h 779"/>
                  <a:gd name="T128" fmla="*/ 428 w 428"/>
                  <a:gd name="T129" fmla="*/ 779 h 7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8" h="779">
                    <a:moveTo>
                      <a:pt x="265" y="33"/>
                    </a:moveTo>
                    <a:lnTo>
                      <a:pt x="265" y="21"/>
                    </a:lnTo>
                    <a:lnTo>
                      <a:pt x="264" y="12"/>
                    </a:lnTo>
                    <a:lnTo>
                      <a:pt x="262" y="7"/>
                    </a:lnTo>
                    <a:lnTo>
                      <a:pt x="258" y="3"/>
                    </a:lnTo>
                    <a:lnTo>
                      <a:pt x="252" y="1"/>
                    </a:lnTo>
                    <a:lnTo>
                      <a:pt x="242" y="0"/>
                    </a:lnTo>
                    <a:lnTo>
                      <a:pt x="230" y="0"/>
                    </a:lnTo>
                    <a:lnTo>
                      <a:pt x="212" y="16"/>
                    </a:lnTo>
                    <a:lnTo>
                      <a:pt x="193" y="29"/>
                    </a:lnTo>
                    <a:lnTo>
                      <a:pt x="174" y="40"/>
                    </a:lnTo>
                    <a:lnTo>
                      <a:pt x="155" y="50"/>
                    </a:lnTo>
                    <a:lnTo>
                      <a:pt x="134" y="57"/>
                    </a:lnTo>
                    <a:lnTo>
                      <a:pt x="115" y="63"/>
                    </a:lnTo>
                    <a:lnTo>
                      <a:pt x="95" y="67"/>
                    </a:lnTo>
                    <a:lnTo>
                      <a:pt x="77" y="70"/>
                    </a:lnTo>
                    <a:lnTo>
                      <a:pt x="58" y="73"/>
                    </a:lnTo>
                    <a:lnTo>
                      <a:pt x="41" y="74"/>
                    </a:lnTo>
                    <a:lnTo>
                      <a:pt x="26" y="75"/>
                    </a:lnTo>
                    <a:lnTo>
                      <a:pt x="0" y="75"/>
                    </a:lnTo>
                    <a:lnTo>
                      <a:pt x="0" y="117"/>
                    </a:lnTo>
                    <a:lnTo>
                      <a:pt x="11" y="117"/>
                    </a:lnTo>
                    <a:lnTo>
                      <a:pt x="25" y="117"/>
                    </a:lnTo>
                    <a:lnTo>
                      <a:pt x="42" y="116"/>
                    </a:lnTo>
                    <a:lnTo>
                      <a:pt x="61" y="114"/>
                    </a:lnTo>
                    <a:lnTo>
                      <a:pt x="82" y="112"/>
                    </a:lnTo>
                    <a:lnTo>
                      <a:pt x="104" y="108"/>
                    </a:lnTo>
                    <a:lnTo>
                      <a:pt x="126" y="102"/>
                    </a:lnTo>
                    <a:lnTo>
                      <a:pt x="148" y="94"/>
                    </a:lnTo>
                    <a:lnTo>
                      <a:pt x="170" y="85"/>
                    </a:lnTo>
                    <a:lnTo>
                      <a:pt x="170" y="691"/>
                    </a:lnTo>
                    <a:lnTo>
                      <a:pt x="170" y="698"/>
                    </a:lnTo>
                    <a:lnTo>
                      <a:pt x="169" y="705"/>
                    </a:lnTo>
                    <a:lnTo>
                      <a:pt x="167" y="710"/>
                    </a:lnTo>
                    <a:lnTo>
                      <a:pt x="165" y="716"/>
                    </a:lnTo>
                    <a:lnTo>
                      <a:pt x="161" y="721"/>
                    </a:lnTo>
                    <a:lnTo>
                      <a:pt x="156" y="725"/>
                    </a:lnTo>
                    <a:lnTo>
                      <a:pt x="148" y="728"/>
                    </a:lnTo>
                    <a:lnTo>
                      <a:pt x="139" y="731"/>
                    </a:lnTo>
                    <a:lnTo>
                      <a:pt x="128" y="733"/>
                    </a:lnTo>
                    <a:lnTo>
                      <a:pt x="113" y="735"/>
                    </a:lnTo>
                    <a:lnTo>
                      <a:pt x="96" y="736"/>
                    </a:lnTo>
                    <a:lnTo>
                      <a:pt x="76" y="737"/>
                    </a:lnTo>
                    <a:lnTo>
                      <a:pt x="8" y="737"/>
                    </a:lnTo>
                    <a:lnTo>
                      <a:pt x="8" y="779"/>
                    </a:lnTo>
                    <a:lnTo>
                      <a:pt x="14" y="779"/>
                    </a:lnTo>
                    <a:lnTo>
                      <a:pt x="24" y="779"/>
                    </a:lnTo>
                    <a:lnTo>
                      <a:pt x="37" y="778"/>
                    </a:lnTo>
                    <a:lnTo>
                      <a:pt x="51" y="778"/>
                    </a:lnTo>
                    <a:lnTo>
                      <a:pt x="68" y="777"/>
                    </a:lnTo>
                    <a:lnTo>
                      <a:pt x="86" y="777"/>
                    </a:lnTo>
                    <a:lnTo>
                      <a:pt x="104" y="777"/>
                    </a:lnTo>
                    <a:lnTo>
                      <a:pt x="123" y="776"/>
                    </a:lnTo>
                    <a:lnTo>
                      <a:pt x="142" y="776"/>
                    </a:lnTo>
                    <a:lnTo>
                      <a:pt x="160" y="775"/>
                    </a:lnTo>
                    <a:lnTo>
                      <a:pt x="178" y="775"/>
                    </a:lnTo>
                    <a:lnTo>
                      <a:pt x="193" y="775"/>
                    </a:lnTo>
                    <a:lnTo>
                      <a:pt x="239" y="775"/>
                    </a:lnTo>
                    <a:lnTo>
                      <a:pt x="254" y="775"/>
                    </a:lnTo>
                    <a:lnTo>
                      <a:pt x="270" y="775"/>
                    </a:lnTo>
                    <a:lnTo>
                      <a:pt x="288" y="776"/>
                    </a:lnTo>
                    <a:lnTo>
                      <a:pt x="326" y="777"/>
                    </a:lnTo>
                    <a:lnTo>
                      <a:pt x="345" y="777"/>
                    </a:lnTo>
                    <a:lnTo>
                      <a:pt x="364" y="777"/>
                    </a:lnTo>
                    <a:lnTo>
                      <a:pt x="381" y="778"/>
                    </a:lnTo>
                    <a:lnTo>
                      <a:pt x="396" y="778"/>
                    </a:lnTo>
                    <a:lnTo>
                      <a:pt x="410" y="779"/>
                    </a:lnTo>
                    <a:lnTo>
                      <a:pt x="420" y="779"/>
                    </a:lnTo>
                    <a:lnTo>
                      <a:pt x="428" y="779"/>
                    </a:lnTo>
                    <a:lnTo>
                      <a:pt x="428" y="737"/>
                    </a:lnTo>
                    <a:lnTo>
                      <a:pt x="359" y="737"/>
                    </a:lnTo>
                    <a:lnTo>
                      <a:pt x="339" y="736"/>
                    </a:lnTo>
                    <a:lnTo>
                      <a:pt x="322" y="735"/>
                    </a:lnTo>
                    <a:lnTo>
                      <a:pt x="308" y="733"/>
                    </a:lnTo>
                    <a:lnTo>
                      <a:pt x="296" y="731"/>
                    </a:lnTo>
                    <a:lnTo>
                      <a:pt x="287" y="728"/>
                    </a:lnTo>
                    <a:lnTo>
                      <a:pt x="280" y="725"/>
                    </a:lnTo>
                    <a:lnTo>
                      <a:pt x="274" y="721"/>
                    </a:lnTo>
                    <a:lnTo>
                      <a:pt x="270" y="716"/>
                    </a:lnTo>
                    <a:lnTo>
                      <a:pt x="268" y="710"/>
                    </a:lnTo>
                    <a:lnTo>
                      <a:pt x="266" y="705"/>
                    </a:lnTo>
                    <a:lnTo>
                      <a:pt x="266" y="698"/>
                    </a:lnTo>
                    <a:lnTo>
                      <a:pt x="265" y="691"/>
                    </a:lnTo>
                    <a:lnTo>
                      <a:pt x="265" y="683"/>
                    </a:lnTo>
                    <a:lnTo>
                      <a:pt x="265" y="33"/>
                    </a:lnTo>
                    <a:close/>
                  </a:path>
                </a:pathLst>
              </a:custGeom>
              <a:solidFill>
                <a:srgbClr val="FFFFFF"/>
              </a:solidFill>
              <a:ln w="0">
                <a:solidFill>
                  <a:srgbClr val="FFFFFF"/>
                </a:solidFill>
                <a:prstDash val="solid"/>
                <a:round/>
              </a:ln>
            </p:spPr>
            <p:txBody>
              <a:bodyPr/>
              <a:lstStyle/>
              <a:p>
                <a:endParaRPr lang="en-US"/>
              </a:p>
            </p:txBody>
          </p:sp>
        </p:grpSp>
        <p:grpSp>
          <p:nvGrpSpPr>
            <p:cNvPr id="22" name="Group 40"/>
            <p:cNvGrpSpPr>
              <a:grpSpLocks noChangeAspect="1"/>
            </p:cNvGrpSpPr>
            <p:nvPr>
              <p:custDataLst>
                <p:tags r:id="rId7"/>
              </p:custDataLst>
            </p:nvPr>
          </p:nvGrpSpPr>
          <p:grpSpPr bwMode="auto">
            <a:xfrm>
              <a:off x="2835" y="1969"/>
              <a:ext cx="129" cy="146"/>
              <a:chOff x="2946" y="2069"/>
              <a:chExt cx="1273" cy="1433"/>
            </a:xfrm>
          </p:grpSpPr>
          <p:sp>
            <p:nvSpPr>
              <p:cNvPr id="44" name="Freeform 42"/>
              <p:cNvSpPr>
                <a:spLocks noEditPoints="1"/>
              </p:cNvSpPr>
              <p:nvPr/>
            </p:nvSpPr>
            <p:spPr bwMode="auto">
              <a:xfrm>
                <a:off x="2946" y="2069"/>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0000"/>
              </a:solidFill>
              <a:ln w="0">
                <a:solidFill>
                  <a:srgbClr val="FF0000"/>
                </a:solidFill>
                <a:prstDash val="solid"/>
                <a:round/>
              </a:ln>
            </p:spPr>
            <p:txBody>
              <a:bodyPr/>
              <a:lstStyle/>
              <a:p>
                <a:endParaRPr lang="en-US"/>
              </a:p>
            </p:txBody>
          </p:sp>
          <p:sp>
            <p:nvSpPr>
              <p:cNvPr id="45" name="Freeform 43"/>
              <p:cNvSpPr/>
              <p:nvPr/>
            </p:nvSpPr>
            <p:spPr bwMode="auto">
              <a:xfrm>
                <a:off x="3700" y="2723"/>
                <a:ext cx="519" cy="779"/>
              </a:xfrm>
              <a:custGeom>
                <a:avLst/>
                <a:gdLst>
                  <a:gd name="T0" fmla="*/ 477 w 519"/>
                  <a:gd name="T1" fmla="*/ 575 h 779"/>
                  <a:gd name="T2" fmla="*/ 471 w 519"/>
                  <a:gd name="T3" fmla="*/ 611 h 779"/>
                  <a:gd name="T4" fmla="*/ 461 w 519"/>
                  <a:gd name="T5" fmla="*/ 649 h 779"/>
                  <a:gd name="T6" fmla="*/ 448 w 519"/>
                  <a:gd name="T7" fmla="*/ 673 h 779"/>
                  <a:gd name="T8" fmla="*/ 428 w 519"/>
                  <a:gd name="T9" fmla="*/ 677 h 779"/>
                  <a:gd name="T10" fmla="*/ 393 w 519"/>
                  <a:gd name="T11" fmla="*/ 679 h 779"/>
                  <a:gd name="T12" fmla="*/ 116 w 519"/>
                  <a:gd name="T13" fmla="*/ 679 h 779"/>
                  <a:gd name="T14" fmla="*/ 177 w 519"/>
                  <a:gd name="T15" fmla="*/ 625 h 779"/>
                  <a:gd name="T16" fmla="*/ 226 w 519"/>
                  <a:gd name="T17" fmla="*/ 583 h 779"/>
                  <a:gd name="T18" fmla="*/ 266 w 519"/>
                  <a:gd name="T19" fmla="*/ 550 h 779"/>
                  <a:gd name="T20" fmla="*/ 302 w 519"/>
                  <a:gd name="T21" fmla="*/ 521 h 779"/>
                  <a:gd name="T22" fmla="*/ 338 w 519"/>
                  <a:gd name="T23" fmla="*/ 493 h 779"/>
                  <a:gd name="T24" fmla="*/ 388 w 519"/>
                  <a:gd name="T25" fmla="*/ 452 h 779"/>
                  <a:gd name="T26" fmla="*/ 438 w 519"/>
                  <a:gd name="T27" fmla="*/ 405 h 779"/>
                  <a:gd name="T28" fmla="*/ 480 w 519"/>
                  <a:gd name="T29" fmla="*/ 353 h 779"/>
                  <a:gd name="T30" fmla="*/ 509 w 519"/>
                  <a:gd name="T31" fmla="*/ 295 h 779"/>
                  <a:gd name="T32" fmla="*/ 519 w 519"/>
                  <a:gd name="T33" fmla="*/ 229 h 779"/>
                  <a:gd name="T34" fmla="*/ 508 w 519"/>
                  <a:gd name="T35" fmla="*/ 159 h 779"/>
                  <a:gd name="T36" fmla="*/ 476 w 519"/>
                  <a:gd name="T37" fmla="*/ 101 h 779"/>
                  <a:gd name="T38" fmla="*/ 429 w 519"/>
                  <a:gd name="T39" fmla="*/ 55 h 779"/>
                  <a:gd name="T40" fmla="*/ 368 w 519"/>
                  <a:gd name="T41" fmla="*/ 22 h 779"/>
                  <a:gd name="T42" fmla="*/ 296 w 519"/>
                  <a:gd name="T43" fmla="*/ 4 h 779"/>
                  <a:gd name="T44" fmla="*/ 216 w 519"/>
                  <a:gd name="T45" fmla="*/ 2 h 779"/>
                  <a:gd name="T46" fmla="*/ 139 w 519"/>
                  <a:gd name="T47" fmla="*/ 20 h 779"/>
                  <a:gd name="T48" fmla="*/ 76 w 519"/>
                  <a:gd name="T49" fmla="*/ 57 h 779"/>
                  <a:gd name="T50" fmla="*/ 31 w 519"/>
                  <a:gd name="T51" fmla="*/ 108 h 779"/>
                  <a:gd name="T52" fmla="*/ 5 w 519"/>
                  <a:gd name="T53" fmla="*/ 167 h 779"/>
                  <a:gd name="T54" fmla="*/ 1 w 519"/>
                  <a:gd name="T55" fmla="*/ 223 h 779"/>
                  <a:gd name="T56" fmla="*/ 12 w 519"/>
                  <a:gd name="T57" fmla="*/ 251 h 779"/>
                  <a:gd name="T58" fmla="*/ 30 w 519"/>
                  <a:gd name="T59" fmla="*/ 267 h 779"/>
                  <a:gd name="T60" fmla="*/ 49 w 519"/>
                  <a:gd name="T61" fmla="*/ 274 h 779"/>
                  <a:gd name="T62" fmla="*/ 62 w 519"/>
                  <a:gd name="T63" fmla="*/ 276 h 779"/>
                  <a:gd name="T64" fmla="*/ 88 w 519"/>
                  <a:gd name="T65" fmla="*/ 270 h 779"/>
                  <a:gd name="T66" fmla="*/ 111 w 519"/>
                  <a:gd name="T67" fmla="*/ 254 h 779"/>
                  <a:gd name="T68" fmla="*/ 123 w 519"/>
                  <a:gd name="T69" fmla="*/ 225 h 779"/>
                  <a:gd name="T70" fmla="*/ 122 w 519"/>
                  <a:gd name="T71" fmla="*/ 195 h 779"/>
                  <a:gd name="T72" fmla="*/ 113 w 519"/>
                  <a:gd name="T73" fmla="*/ 174 h 779"/>
                  <a:gd name="T74" fmla="*/ 92 w 519"/>
                  <a:gd name="T75" fmla="*/ 158 h 779"/>
                  <a:gd name="T76" fmla="*/ 55 w 519"/>
                  <a:gd name="T77" fmla="*/ 152 h 779"/>
                  <a:gd name="T78" fmla="*/ 86 w 519"/>
                  <a:gd name="T79" fmla="*/ 103 h 779"/>
                  <a:gd name="T80" fmla="*/ 126 w 519"/>
                  <a:gd name="T81" fmla="*/ 70 h 779"/>
                  <a:gd name="T82" fmla="*/ 170 w 519"/>
                  <a:gd name="T83" fmla="*/ 51 h 779"/>
                  <a:gd name="T84" fmla="*/ 213 w 519"/>
                  <a:gd name="T85" fmla="*/ 43 h 779"/>
                  <a:gd name="T86" fmla="*/ 270 w 519"/>
                  <a:gd name="T87" fmla="*/ 47 h 779"/>
                  <a:gd name="T88" fmla="*/ 325 w 519"/>
                  <a:gd name="T89" fmla="*/ 69 h 779"/>
                  <a:gd name="T90" fmla="*/ 366 w 519"/>
                  <a:gd name="T91" fmla="*/ 107 h 779"/>
                  <a:gd name="T92" fmla="*/ 392 w 519"/>
                  <a:gd name="T93" fmla="*/ 155 h 779"/>
                  <a:gd name="T94" fmla="*/ 404 w 519"/>
                  <a:gd name="T95" fmla="*/ 210 h 779"/>
                  <a:gd name="T96" fmla="*/ 399 w 519"/>
                  <a:gd name="T97" fmla="*/ 278 h 779"/>
                  <a:gd name="T98" fmla="*/ 375 w 519"/>
                  <a:gd name="T99" fmla="*/ 344 h 779"/>
                  <a:gd name="T100" fmla="*/ 340 w 519"/>
                  <a:gd name="T101" fmla="*/ 400 h 779"/>
                  <a:gd name="T102" fmla="*/ 305 w 519"/>
                  <a:gd name="T103" fmla="*/ 443 h 779"/>
                  <a:gd name="T104" fmla="*/ 7 w 519"/>
                  <a:gd name="T105" fmla="*/ 737 h 779"/>
                  <a:gd name="T106" fmla="*/ 1 w 519"/>
                  <a:gd name="T107" fmla="*/ 751 h 779"/>
                  <a:gd name="T108" fmla="*/ 0 w 519"/>
                  <a:gd name="T109" fmla="*/ 779 h 7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19"/>
                  <a:gd name="T166" fmla="*/ 0 h 779"/>
                  <a:gd name="T167" fmla="*/ 519 w 519"/>
                  <a:gd name="T168" fmla="*/ 779 h 7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19" h="779">
                    <a:moveTo>
                      <a:pt x="519" y="566"/>
                    </a:moveTo>
                    <a:lnTo>
                      <a:pt x="479" y="566"/>
                    </a:lnTo>
                    <a:lnTo>
                      <a:pt x="477" y="575"/>
                    </a:lnTo>
                    <a:lnTo>
                      <a:pt x="476" y="585"/>
                    </a:lnTo>
                    <a:lnTo>
                      <a:pt x="474" y="598"/>
                    </a:lnTo>
                    <a:lnTo>
                      <a:pt x="471" y="611"/>
                    </a:lnTo>
                    <a:lnTo>
                      <a:pt x="468" y="624"/>
                    </a:lnTo>
                    <a:lnTo>
                      <a:pt x="465" y="637"/>
                    </a:lnTo>
                    <a:lnTo>
                      <a:pt x="461" y="649"/>
                    </a:lnTo>
                    <a:lnTo>
                      <a:pt x="457" y="659"/>
                    </a:lnTo>
                    <a:lnTo>
                      <a:pt x="453" y="667"/>
                    </a:lnTo>
                    <a:lnTo>
                      <a:pt x="448" y="673"/>
                    </a:lnTo>
                    <a:lnTo>
                      <a:pt x="444" y="674"/>
                    </a:lnTo>
                    <a:lnTo>
                      <a:pt x="438" y="676"/>
                    </a:lnTo>
                    <a:lnTo>
                      <a:pt x="428" y="677"/>
                    </a:lnTo>
                    <a:lnTo>
                      <a:pt x="418" y="677"/>
                    </a:lnTo>
                    <a:lnTo>
                      <a:pt x="406" y="678"/>
                    </a:lnTo>
                    <a:lnTo>
                      <a:pt x="393" y="679"/>
                    </a:lnTo>
                    <a:lnTo>
                      <a:pt x="380" y="679"/>
                    </a:lnTo>
                    <a:lnTo>
                      <a:pt x="368" y="679"/>
                    </a:lnTo>
                    <a:lnTo>
                      <a:pt x="116" y="679"/>
                    </a:lnTo>
                    <a:lnTo>
                      <a:pt x="138" y="660"/>
                    </a:lnTo>
                    <a:lnTo>
                      <a:pt x="159" y="642"/>
                    </a:lnTo>
                    <a:lnTo>
                      <a:pt x="177" y="625"/>
                    </a:lnTo>
                    <a:lnTo>
                      <a:pt x="195" y="610"/>
                    </a:lnTo>
                    <a:lnTo>
                      <a:pt x="211" y="597"/>
                    </a:lnTo>
                    <a:lnTo>
                      <a:pt x="226" y="583"/>
                    </a:lnTo>
                    <a:lnTo>
                      <a:pt x="240" y="572"/>
                    </a:lnTo>
                    <a:lnTo>
                      <a:pt x="253" y="560"/>
                    </a:lnTo>
                    <a:lnTo>
                      <a:pt x="266" y="550"/>
                    </a:lnTo>
                    <a:lnTo>
                      <a:pt x="278" y="540"/>
                    </a:lnTo>
                    <a:lnTo>
                      <a:pt x="290" y="530"/>
                    </a:lnTo>
                    <a:lnTo>
                      <a:pt x="302" y="521"/>
                    </a:lnTo>
                    <a:lnTo>
                      <a:pt x="314" y="512"/>
                    </a:lnTo>
                    <a:lnTo>
                      <a:pt x="326" y="502"/>
                    </a:lnTo>
                    <a:lnTo>
                      <a:pt x="338" y="493"/>
                    </a:lnTo>
                    <a:lnTo>
                      <a:pt x="351" y="482"/>
                    </a:lnTo>
                    <a:lnTo>
                      <a:pt x="369" y="468"/>
                    </a:lnTo>
                    <a:lnTo>
                      <a:pt x="388" y="452"/>
                    </a:lnTo>
                    <a:lnTo>
                      <a:pt x="405" y="437"/>
                    </a:lnTo>
                    <a:lnTo>
                      <a:pt x="422" y="421"/>
                    </a:lnTo>
                    <a:lnTo>
                      <a:pt x="438" y="405"/>
                    </a:lnTo>
                    <a:lnTo>
                      <a:pt x="453" y="389"/>
                    </a:lnTo>
                    <a:lnTo>
                      <a:pt x="467" y="371"/>
                    </a:lnTo>
                    <a:lnTo>
                      <a:pt x="480" y="353"/>
                    </a:lnTo>
                    <a:lnTo>
                      <a:pt x="491" y="335"/>
                    </a:lnTo>
                    <a:lnTo>
                      <a:pt x="501" y="316"/>
                    </a:lnTo>
                    <a:lnTo>
                      <a:pt x="509" y="295"/>
                    </a:lnTo>
                    <a:lnTo>
                      <a:pt x="514" y="274"/>
                    </a:lnTo>
                    <a:lnTo>
                      <a:pt x="518" y="252"/>
                    </a:lnTo>
                    <a:lnTo>
                      <a:pt x="519" y="229"/>
                    </a:lnTo>
                    <a:lnTo>
                      <a:pt x="518" y="205"/>
                    </a:lnTo>
                    <a:lnTo>
                      <a:pt x="514" y="181"/>
                    </a:lnTo>
                    <a:lnTo>
                      <a:pt x="508" y="159"/>
                    </a:lnTo>
                    <a:lnTo>
                      <a:pt x="499" y="138"/>
                    </a:lnTo>
                    <a:lnTo>
                      <a:pt x="489" y="119"/>
                    </a:lnTo>
                    <a:lnTo>
                      <a:pt x="476" y="101"/>
                    </a:lnTo>
                    <a:lnTo>
                      <a:pt x="463" y="84"/>
                    </a:lnTo>
                    <a:lnTo>
                      <a:pt x="446" y="68"/>
                    </a:lnTo>
                    <a:lnTo>
                      <a:pt x="429" y="55"/>
                    </a:lnTo>
                    <a:lnTo>
                      <a:pt x="410" y="42"/>
                    </a:lnTo>
                    <a:lnTo>
                      <a:pt x="389" y="31"/>
                    </a:lnTo>
                    <a:lnTo>
                      <a:pt x="368" y="22"/>
                    </a:lnTo>
                    <a:lnTo>
                      <a:pt x="345" y="14"/>
                    </a:lnTo>
                    <a:lnTo>
                      <a:pt x="321" y="8"/>
                    </a:lnTo>
                    <a:lnTo>
                      <a:pt x="296" y="4"/>
                    </a:lnTo>
                    <a:lnTo>
                      <a:pt x="270" y="1"/>
                    </a:lnTo>
                    <a:lnTo>
                      <a:pt x="244" y="0"/>
                    </a:lnTo>
                    <a:lnTo>
                      <a:pt x="216" y="2"/>
                    </a:lnTo>
                    <a:lnTo>
                      <a:pt x="189" y="5"/>
                    </a:lnTo>
                    <a:lnTo>
                      <a:pt x="163" y="11"/>
                    </a:lnTo>
                    <a:lnTo>
                      <a:pt x="139" y="20"/>
                    </a:lnTo>
                    <a:lnTo>
                      <a:pt x="116" y="31"/>
                    </a:lnTo>
                    <a:lnTo>
                      <a:pt x="95" y="43"/>
                    </a:lnTo>
                    <a:lnTo>
                      <a:pt x="76" y="57"/>
                    </a:lnTo>
                    <a:lnTo>
                      <a:pt x="59" y="73"/>
                    </a:lnTo>
                    <a:lnTo>
                      <a:pt x="44" y="89"/>
                    </a:lnTo>
                    <a:lnTo>
                      <a:pt x="31" y="108"/>
                    </a:lnTo>
                    <a:lnTo>
                      <a:pt x="20" y="127"/>
                    </a:lnTo>
                    <a:lnTo>
                      <a:pt x="11" y="147"/>
                    </a:lnTo>
                    <a:lnTo>
                      <a:pt x="5" y="167"/>
                    </a:lnTo>
                    <a:lnTo>
                      <a:pt x="1" y="189"/>
                    </a:lnTo>
                    <a:lnTo>
                      <a:pt x="0" y="210"/>
                    </a:lnTo>
                    <a:lnTo>
                      <a:pt x="1" y="223"/>
                    </a:lnTo>
                    <a:lnTo>
                      <a:pt x="3" y="234"/>
                    </a:lnTo>
                    <a:lnTo>
                      <a:pt x="7" y="243"/>
                    </a:lnTo>
                    <a:lnTo>
                      <a:pt x="12" y="251"/>
                    </a:lnTo>
                    <a:lnTo>
                      <a:pt x="17" y="258"/>
                    </a:lnTo>
                    <a:lnTo>
                      <a:pt x="23" y="263"/>
                    </a:lnTo>
                    <a:lnTo>
                      <a:pt x="30" y="267"/>
                    </a:lnTo>
                    <a:lnTo>
                      <a:pt x="37" y="270"/>
                    </a:lnTo>
                    <a:lnTo>
                      <a:pt x="43" y="273"/>
                    </a:lnTo>
                    <a:lnTo>
                      <a:pt x="49" y="274"/>
                    </a:lnTo>
                    <a:lnTo>
                      <a:pt x="54" y="275"/>
                    </a:lnTo>
                    <a:lnTo>
                      <a:pt x="59" y="275"/>
                    </a:lnTo>
                    <a:lnTo>
                      <a:pt x="62" y="276"/>
                    </a:lnTo>
                    <a:lnTo>
                      <a:pt x="71" y="275"/>
                    </a:lnTo>
                    <a:lnTo>
                      <a:pt x="79" y="273"/>
                    </a:lnTo>
                    <a:lnTo>
                      <a:pt x="88" y="270"/>
                    </a:lnTo>
                    <a:lnTo>
                      <a:pt x="96" y="266"/>
                    </a:lnTo>
                    <a:lnTo>
                      <a:pt x="104" y="261"/>
                    </a:lnTo>
                    <a:lnTo>
                      <a:pt x="111" y="254"/>
                    </a:lnTo>
                    <a:lnTo>
                      <a:pt x="116" y="246"/>
                    </a:lnTo>
                    <a:lnTo>
                      <a:pt x="121" y="236"/>
                    </a:lnTo>
                    <a:lnTo>
                      <a:pt x="123" y="225"/>
                    </a:lnTo>
                    <a:lnTo>
                      <a:pt x="124" y="214"/>
                    </a:lnTo>
                    <a:lnTo>
                      <a:pt x="124" y="208"/>
                    </a:lnTo>
                    <a:lnTo>
                      <a:pt x="122" y="195"/>
                    </a:lnTo>
                    <a:lnTo>
                      <a:pt x="120" y="188"/>
                    </a:lnTo>
                    <a:lnTo>
                      <a:pt x="117" y="181"/>
                    </a:lnTo>
                    <a:lnTo>
                      <a:pt x="113" y="174"/>
                    </a:lnTo>
                    <a:lnTo>
                      <a:pt x="107" y="168"/>
                    </a:lnTo>
                    <a:lnTo>
                      <a:pt x="100" y="163"/>
                    </a:lnTo>
                    <a:lnTo>
                      <a:pt x="92" y="158"/>
                    </a:lnTo>
                    <a:lnTo>
                      <a:pt x="82" y="155"/>
                    </a:lnTo>
                    <a:lnTo>
                      <a:pt x="69" y="152"/>
                    </a:lnTo>
                    <a:lnTo>
                      <a:pt x="55" y="152"/>
                    </a:lnTo>
                    <a:lnTo>
                      <a:pt x="64" y="133"/>
                    </a:lnTo>
                    <a:lnTo>
                      <a:pt x="75" y="117"/>
                    </a:lnTo>
                    <a:lnTo>
                      <a:pt x="86" y="103"/>
                    </a:lnTo>
                    <a:lnTo>
                      <a:pt x="99" y="90"/>
                    </a:lnTo>
                    <a:lnTo>
                      <a:pt x="113" y="79"/>
                    </a:lnTo>
                    <a:lnTo>
                      <a:pt x="126" y="70"/>
                    </a:lnTo>
                    <a:lnTo>
                      <a:pt x="141" y="62"/>
                    </a:lnTo>
                    <a:lnTo>
                      <a:pt x="156" y="56"/>
                    </a:lnTo>
                    <a:lnTo>
                      <a:pt x="170" y="51"/>
                    </a:lnTo>
                    <a:lnTo>
                      <a:pt x="185" y="47"/>
                    </a:lnTo>
                    <a:lnTo>
                      <a:pt x="199" y="44"/>
                    </a:lnTo>
                    <a:lnTo>
                      <a:pt x="213" y="43"/>
                    </a:lnTo>
                    <a:lnTo>
                      <a:pt x="226" y="42"/>
                    </a:lnTo>
                    <a:lnTo>
                      <a:pt x="249" y="43"/>
                    </a:lnTo>
                    <a:lnTo>
                      <a:pt x="270" y="47"/>
                    </a:lnTo>
                    <a:lnTo>
                      <a:pt x="290" y="53"/>
                    </a:lnTo>
                    <a:lnTo>
                      <a:pt x="308" y="60"/>
                    </a:lnTo>
                    <a:lnTo>
                      <a:pt x="325" y="69"/>
                    </a:lnTo>
                    <a:lnTo>
                      <a:pt x="340" y="81"/>
                    </a:lnTo>
                    <a:lnTo>
                      <a:pt x="353" y="93"/>
                    </a:lnTo>
                    <a:lnTo>
                      <a:pt x="366" y="107"/>
                    </a:lnTo>
                    <a:lnTo>
                      <a:pt x="376" y="122"/>
                    </a:lnTo>
                    <a:lnTo>
                      <a:pt x="385" y="138"/>
                    </a:lnTo>
                    <a:lnTo>
                      <a:pt x="392" y="155"/>
                    </a:lnTo>
                    <a:lnTo>
                      <a:pt x="398" y="173"/>
                    </a:lnTo>
                    <a:lnTo>
                      <a:pt x="402" y="191"/>
                    </a:lnTo>
                    <a:lnTo>
                      <a:pt x="404" y="210"/>
                    </a:lnTo>
                    <a:lnTo>
                      <a:pt x="405" y="229"/>
                    </a:lnTo>
                    <a:lnTo>
                      <a:pt x="403" y="254"/>
                    </a:lnTo>
                    <a:lnTo>
                      <a:pt x="399" y="278"/>
                    </a:lnTo>
                    <a:lnTo>
                      <a:pt x="393" y="301"/>
                    </a:lnTo>
                    <a:lnTo>
                      <a:pt x="385" y="323"/>
                    </a:lnTo>
                    <a:lnTo>
                      <a:pt x="375" y="344"/>
                    </a:lnTo>
                    <a:lnTo>
                      <a:pt x="364" y="364"/>
                    </a:lnTo>
                    <a:lnTo>
                      <a:pt x="352" y="383"/>
                    </a:lnTo>
                    <a:lnTo>
                      <a:pt x="340" y="400"/>
                    </a:lnTo>
                    <a:lnTo>
                      <a:pt x="328" y="416"/>
                    </a:lnTo>
                    <a:lnTo>
                      <a:pt x="316" y="430"/>
                    </a:lnTo>
                    <a:lnTo>
                      <a:pt x="305" y="443"/>
                    </a:lnTo>
                    <a:lnTo>
                      <a:pt x="295" y="454"/>
                    </a:lnTo>
                    <a:lnTo>
                      <a:pt x="12" y="733"/>
                    </a:lnTo>
                    <a:lnTo>
                      <a:pt x="7" y="737"/>
                    </a:lnTo>
                    <a:lnTo>
                      <a:pt x="4" y="741"/>
                    </a:lnTo>
                    <a:lnTo>
                      <a:pt x="2" y="746"/>
                    </a:lnTo>
                    <a:lnTo>
                      <a:pt x="1" y="751"/>
                    </a:lnTo>
                    <a:lnTo>
                      <a:pt x="0" y="758"/>
                    </a:lnTo>
                    <a:lnTo>
                      <a:pt x="0" y="767"/>
                    </a:lnTo>
                    <a:lnTo>
                      <a:pt x="0" y="779"/>
                    </a:lnTo>
                    <a:lnTo>
                      <a:pt x="484" y="779"/>
                    </a:lnTo>
                    <a:lnTo>
                      <a:pt x="519" y="566"/>
                    </a:lnTo>
                    <a:close/>
                  </a:path>
                </a:pathLst>
              </a:custGeom>
              <a:solidFill>
                <a:srgbClr val="FF0000"/>
              </a:solidFill>
              <a:ln w="0">
                <a:solidFill>
                  <a:srgbClr val="FF0000"/>
                </a:solidFill>
                <a:prstDash val="solid"/>
                <a:round/>
              </a:ln>
            </p:spPr>
            <p:txBody>
              <a:bodyPr/>
              <a:lstStyle/>
              <a:p>
                <a:endParaRPr lang="en-US"/>
              </a:p>
            </p:txBody>
          </p:sp>
        </p:grpSp>
        <p:grpSp>
          <p:nvGrpSpPr>
            <p:cNvPr id="23" name="Group 46"/>
            <p:cNvGrpSpPr>
              <a:grpSpLocks noChangeAspect="1"/>
            </p:cNvGrpSpPr>
            <p:nvPr>
              <p:custDataLst>
                <p:tags r:id="rId8"/>
              </p:custDataLst>
            </p:nvPr>
          </p:nvGrpSpPr>
          <p:grpSpPr bwMode="auto">
            <a:xfrm>
              <a:off x="3919" y="1959"/>
              <a:ext cx="98" cy="111"/>
              <a:chOff x="4030" y="2059"/>
              <a:chExt cx="1284" cy="1457"/>
            </a:xfrm>
          </p:grpSpPr>
          <p:sp>
            <p:nvSpPr>
              <p:cNvPr id="42" name="Freeform 48"/>
              <p:cNvSpPr>
                <a:spLocks noEditPoints="1"/>
              </p:cNvSpPr>
              <p:nvPr/>
            </p:nvSpPr>
            <p:spPr bwMode="auto">
              <a:xfrm>
                <a:off x="4030" y="2059"/>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43" name="Freeform 49"/>
              <p:cNvSpPr/>
              <p:nvPr/>
            </p:nvSpPr>
            <p:spPr bwMode="auto">
              <a:xfrm>
                <a:off x="4773" y="2713"/>
                <a:ext cx="541" cy="803"/>
              </a:xfrm>
              <a:custGeom>
                <a:avLst/>
                <a:gdLst>
                  <a:gd name="T0" fmla="*/ 312 w 541"/>
                  <a:gd name="T1" fmla="*/ 396 h 803"/>
                  <a:gd name="T2" fmla="*/ 371 w 541"/>
                  <a:gd name="T3" fmla="*/ 435 h 803"/>
                  <a:gd name="T4" fmla="*/ 406 w 541"/>
                  <a:gd name="T5" fmla="*/ 504 h 803"/>
                  <a:gd name="T6" fmla="*/ 414 w 541"/>
                  <a:gd name="T7" fmla="*/ 601 h 803"/>
                  <a:gd name="T8" fmla="*/ 396 w 541"/>
                  <a:gd name="T9" fmla="*/ 680 h 803"/>
                  <a:gd name="T10" fmla="*/ 359 w 541"/>
                  <a:gd name="T11" fmla="*/ 730 h 803"/>
                  <a:gd name="T12" fmla="*/ 311 w 541"/>
                  <a:gd name="T13" fmla="*/ 757 h 803"/>
                  <a:gd name="T14" fmla="*/ 262 w 541"/>
                  <a:gd name="T15" fmla="*/ 765 h 803"/>
                  <a:gd name="T16" fmla="*/ 206 w 541"/>
                  <a:gd name="T17" fmla="*/ 760 h 803"/>
                  <a:gd name="T18" fmla="*/ 137 w 541"/>
                  <a:gd name="T19" fmla="*/ 740 h 803"/>
                  <a:gd name="T20" fmla="*/ 75 w 541"/>
                  <a:gd name="T21" fmla="*/ 698 h 803"/>
                  <a:gd name="T22" fmla="*/ 99 w 541"/>
                  <a:gd name="T23" fmla="*/ 674 h 803"/>
                  <a:gd name="T24" fmla="*/ 124 w 541"/>
                  <a:gd name="T25" fmla="*/ 647 h 803"/>
                  <a:gd name="T26" fmla="*/ 131 w 541"/>
                  <a:gd name="T27" fmla="*/ 617 h 803"/>
                  <a:gd name="T28" fmla="*/ 112 w 541"/>
                  <a:gd name="T29" fmla="*/ 571 h 803"/>
                  <a:gd name="T30" fmla="*/ 66 w 541"/>
                  <a:gd name="T31" fmla="*/ 553 h 803"/>
                  <a:gd name="T32" fmla="*/ 29 w 541"/>
                  <a:gd name="T33" fmla="*/ 563 h 803"/>
                  <a:gd name="T34" fmla="*/ 4 w 541"/>
                  <a:gd name="T35" fmla="*/ 595 h 803"/>
                  <a:gd name="T36" fmla="*/ 6 w 541"/>
                  <a:gd name="T37" fmla="*/ 660 h 803"/>
                  <a:gd name="T38" fmla="*/ 47 w 541"/>
                  <a:gd name="T39" fmla="*/ 727 h 803"/>
                  <a:gd name="T40" fmla="*/ 119 w 541"/>
                  <a:gd name="T41" fmla="*/ 774 h 803"/>
                  <a:gd name="T42" fmla="*/ 212 w 541"/>
                  <a:gd name="T43" fmla="*/ 800 h 803"/>
                  <a:gd name="T44" fmla="*/ 323 w 541"/>
                  <a:gd name="T45" fmla="*/ 798 h 803"/>
                  <a:gd name="T46" fmla="*/ 424 w 541"/>
                  <a:gd name="T47" fmla="*/ 762 h 803"/>
                  <a:gd name="T48" fmla="*/ 496 w 541"/>
                  <a:gd name="T49" fmla="*/ 700 h 803"/>
                  <a:gd name="T50" fmla="*/ 535 w 541"/>
                  <a:gd name="T51" fmla="*/ 620 h 803"/>
                  <a:gd name="T52" fmla="*/ 536 w 541"/>
                  <a:gd name="T53" fmla="*/ 537 h 803"/>
                  <a:gd name="T54" fmla="*/ 501 w 541"/>
                  <a:gd name="T55" fmla="*/ 464 h 803"/>
                  <a:gd name="T56" fmla="*/ 433 w 541"/>
                  <a:gd name="T57" fmla="*/ 403 h 803"/>
                  <a:gd name="T58" fmla="*/ 336 w 541"/>
                  <a:gd name="T59" fmla="*/ 366 h 803"/>
                  <a:gd name="T60" fmla="*/ 423 w 541"/>
                  <a:gd name="T61" fmla="*/ 319 h 803"/>
                  <a:gd name="T62" fmla="*/ 477 w 541"/>
                  <a:gd name="T63" fmla="*/ 258 h 803"/>
                  <a:gd name="T64" fmla="*/ 501 w 541"/>
                  <a:gd name="T65" fmla="*/ 193 h 803"/>
                  <a:gd name="T66" fmla="*/ 498 w 541"/>
                  <a:gd name="T67" fmla="*/ 123 h 803"/>
                  <a:gd name="T68" fmla="*/ 452 w 541"/>
                  <a:gd name="T69" fmla="*/ 59 h 803"/>
                  <a:gd name="T70" fmla="*/ 371 w 541"/>
                  <a:gd name="T71" fmla="*/ 16 h 803"/>
                  <a:gd name="T72" fmla="*/ 267 w 541"/>
                  <a:gd name="T73" fmla="*/ 0 h 803"/>
                  <a:gd name="T74" fmla="*/ 164 w 541"/>
                  <a:gd name="T75" fmla="*/ 15 h 803"/>
                  <a:gd name="T76" fmla="*/ 86 w 541"/>
                  <a:gd name="T77" fmla="*/ 56 h 803"/>
                  <a:gd name="T78" fmla="*/ 43 w 541"/>
                  <a:gd name="T79" fmla="*/ 119 h 803"/>
                  <a:gd name="T80" fmla="*/ 40 w 541"/>
                  <a:gd name="T81" fmla="*/ 181 h 803"/>
                  <a:gd name="T82" fmla="*/ 67 w 541"/>
                  <a:gd name="T83" fmla="*/ 212 h 803"/>
                  <a:gd name="T84" fmla="*/ 111 w 541"/>
                  <a:gd name="T85" fmla="*/ 218 h 803"/>
                  <a:gd name="T86" fmla="*/ 148 w 541"/>
                  <a:gd name="T87" fmla="*/ 193 h 803"/>
                  <a:gd name="T88" fmla="*/ 157 w 541"/>
                  <a:gd name="T89" fmla="*/ 147 h 803"/>
                  <a:gd name="T90" fmla="*/ 133 w 541"/>
                  <a:gd name="T91" fmla="*/ 110 h 803"/>
                  <a:gd name="T92" fmla="*/ 110 w 541"/>
                  <a:gd name="T93" fmla="*/ 85 h 803"/>
                  <a:gd name="T94" fmla="*/ 171 w 541"/>
                  <a:gd name="T95" fmla="*/ 50 h 803"/>
                  <a:gd name="T96" fmla="*/ 236 w 541"/>
                  <a:gd name="T97" fmla="*/ 35 h 803"/>
                  <a:gd name="T98" fmla="*/ 285 w 541"/>
                  <a:gd name="T99" fmla="*/ 36 h 803"/>
                  <a:gd name="T100" fmla="*/ 331 w 541"/>
                  <a:gd name="T101" fmla="*/ 50 h 803"/>
                  <a:gd name="T102" fmla="*/ 369 w 541"/>
                  <a:gd name="T103" fmla="*/ 83 h 803"/>
                  <a:gd name="T104" fmla="*/ 389 w 541"/>
                  <a:gd name="T105" fmla="*/ 142 h 803"/>
                  <a:gd name="T106" fmla="*/ 381 w 541"/>
                  <a:gd name="T107" fmla="*/ 226 h 803"/>
                  <a:gd name="T108" fmla="*/ 343 w 541"/>
                  <a:gd name="T109" fmla="*/ 301 h 803"/>
                  <a:gd name="T110" fmla="*/ 292 w 541"/>
                  <a:gd name="T111" fmla="*/ 340 h 803"/>
                  <a:gd name="T112" fmla="*/ 231 w 541"/>
                  <a:gd name="T113" fmla="*/ 351 h 803"/>
                  <a:gd name="T114" fmla="*/ 187 w 541"/>
                  <a:gd name="T115" fmla="*/ 354 h 803"/>
                  <a:gd name="T116" fmla="*/ 175 w 541"/>
                  <a:gd name="T117" fmla="*/ 356 h 803"/>
                  <a:gd name="T118" fmla="*/ 166 w 541"/>
                  <a:gd name="T119" fmla="*/ 361 h 803"/>
                  <a:gd name="T120" fmla="*/ 166 w 541"/>
                  <a:gd name="T121" fmla="*/ 382 h 803"/>
                  <a:gd name="T122" fmla="*/ 194 w 541"/>
                  <a:gd name="T123" fmla="*/ 387 h 80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41"/>
                  <a:gd name="T187" fmla="*/ 0 h 803"/>
                  <a:gd name="T188" fmla="*/ 541 w 541"/>
                  <a:gd name="T189" fmla="*/ 803 h 80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41" h="803">
                    <a:moveTo>
                      <a:pt x="257" y="387"/>
                    </a:moveTo>
                    <a:lnTo>
                      <a:pt x="277" y="388"/>
                    </a:lnTo>
                    <a:lnTo>
                      <a:pt x="295" y="391"/>
                    </a:lnTo>
                    <a:lnTo>
                      <a:pt x="312" y="396"/>
                    </a:lnTo>
                    <a:lnTo>
                      <a:pt x="329" y="403"/>
                    </a:lnTo>
                    <a:lnTo>
                      <a:pt x="344" y="412"/>
                    </a:lnTo>
                    <a:lnTo>
                      <a:pt x="358" y="422"/>
                    </a:lnTo>
                    <a:lnTo>
                      <a:pt x="371" y="435"/>
                    </a:lnTo>
                    <a:lnTo>
                      <a:pt x="382" y="449"/>
                    </a:lnTo>
                    <a:lnTo>
                      <a:pt x="392" y="466"/>
                    </a:lnTo>
                    <a:lnTo>
                      <a:pt x="400" y="484"/>
                    </a:lnTo>
                    <a:lnTo>
                      <a:pt x="406" y="504"/>
                    </a:lnTo>
                    <a:lnTo>
                      <a:pt x="411" y="526"/>
                    </a:lnTo>
                    <a:lnTo>
                      <a:pt x="414" y="550"/>
                    </a:lnTo>
                    <a:lnTo>
                      <a:pt x="415" y="576"/>
                    </a:lnTo>
                    <a:lnTo>
                      <a:pt x="414" y="601"/>
                    </a:lnTo>
                    <a:lnTo>
                      <a:pt x="411" y="624"/>
                    </a:lnTo>
                    <a:lnTo>
                      <a:pt x="407" y="644"/>
                    </a:lnTo>
                    <a:lnTo>
                      <a:pt x="402" y="663"/>
                    </a:lnTo>
                    <a:lnTo>
                      <a:pt x="396" y="680"/>
                    </a:lnTo>
                    <a:lnTo>
                      <a:pt x="388" y="695"/>
                    </a:lnTo>
                    <a:lnTo>
                      <a:pt x="379" y="708"/>
                    </a:lnTo>
                    <a:lnTo>
                      <a:pt x="369" y="720"/>
                    </a:lnTo>
                    <a:lnTo>
                      <a:pt x="359" y="730"/>
                    </a:lnTo>
                    <a:lnTo>
                      <a:pt x="348" y="739"/>
                    </a:lnTo>
                    <a:lnTo>
                      <a:pt x="336" y="747"/>
                    </a:lnTo>
                    <a:lnTo>
                      <a:pt x="324" y="752"/>
                    </a:lnTo>
                    <a:lnTo>
                      <a:pt x="311" y="757"/>
                    </a:lnTo>
                    <a:lnTo>
                      <a:pt x="299" y="761"/>
                    </a:lnTo>
                    <a:lnTo>
                      <a:pt x="287" y="763"/>
                    </a:lnTo>
                    <a:lnTo>
                      <a:pt x="274" y="764"/>
                    </a:lnTo>
                    <a:lnTo>
                      <a:pt x="262" y="765"/>
                    </a:lnTo>
                    <a:lnTo>
                      <a:pt x="250" y="765"/>
                    </a:lnTo>
                    <a:lnTo>
                      <a:pt x="237" y="764"/>
                    </a:lnTo>
                    <a:lnTo>
                      <a:pt x="222" y="762"/>
                    </a:lnTo>
                    <a:lnTo>
                      <a:pt x="206" y="760"/>
                    </a:lnTo>
                    <a:lnTo>
                      <a:pt x="189" y="757"/>
                    </a:lnTo>
                    <a:lnTo>
                      <a:pt x="172" y="753"/>
                    </a:lnTo>
                    <a:lnTo>
                      <a:pt x="154" y="747"/>
                    </a:lnTo>
                    <a:lnTo>
                      <a:pt x="137" y="740"/>
                    </a:lnTo>
                    <a:lnTo>
                      <a:pt x="120" y="732"/>
                    </a:lnTo>
                    <a:lnTo>
                      <a:pt x="104" y="723"/>
                    </a:lnTo>
                    <a:lnTo>
                      <a:pt x="89" y="711"/>
                    </a:lnTo>
                    <a:lnTo>
                      <a:pt x="75" y="698"/>
                    </a:lnTo>
                    <a:lnTo>
                      <a:pt x="62" y="683"/>
                    </a:lnTo>
                    <a:lnTo>
                      <a:pt x="77" y="681"/>
                    </a:lnTo>
                    <a:lnTo>
                      <a:pt x="88" y="678"/>
                    </a:lnTo>
                    <a:lnTo>
                      <a:pt x="99" y="674"/>
                    </a:lnTo>
                    <a:lnTo>
                      <a:pt x="107" y="669"/>
                    </a:lnTo>
                    <a:lnTo>
                      <a:pt x="114" y="662"/>
                    </a:lnTo>
                    <a:lnTo>
                      <a:pt x="120" y="655"/>
                    </a:lnTo>
                    <a:lnTo>
                      <a:pt x="124" y="647"/>
                    </a:lnTo>
                    <a:lnTo>
                      <a:pt x="127" y="640"/>
                    </a:lnTo>
                    <a:lnTo>
                      <a:pt x="129" y="632"/>
                    </a:lnTo>
                    <a:lnTo>
                      <a:pt x="130" y="624"/>
                    </a:lnTo>
                    <a:lnTo>
                      <a:pt x="131" y="617"/>
                    </a:lnTo>
                    <a:lnTo>
                      <a:pt x="129" y="604"/>
                    </a:lnTo>
                    <a:lnTo>
                      <a:pt x="126" y="591"/>
                    </a:lnTo>
                    <a:lnTo>
                      <a:pt x="120" y="580"/>
                    </a:lnTo>
                    <a:lnTo>
                      <a:pt x="112" y="571"/>
                    </a:lnTo>
                    <a:lnTo>
                      <a:pt x="103" y="563"/>
                    </a:lnTo>
                    <a:lnTo>
                      <a:pt x="92" y="557"/>
                    </a:lnTo>
                    <a:lnTo>
                      <a:pt x="79" y="554"/>
                    </a:lnTo>
                    <a:lnTo>
                      <a:pt x="66" y="553"/>
                    </a:lnTo>
                    <a:lnTo>
                      <a:pt x="56" y="553"/>
                    </a:lnTo>
                    <a:lnTo>
                      <a:pt x="47" y="555"/>
                    </a:lnTo>
                    <a:lnTo>
                      <a:pt x="37" y="558"/>
                    </a:lnTo>
                    <a:lnTo>
                      <a:pt x="29" y="563"/>
                    </a:lnTo>
                    <a:lnTo>
                      <a:pt x="21" y="569"/>
                    </a:lnTo>
                    <a:lnTo>
                      <a:pt x="14" y="576"/>
                    </a:lnTo>
                    <a:lnTo>
                      <a:pt x="8" y="585"/>
                    </a:lnTo>
                    <a:lnTo>
                      <a:pt x="4" y="595"/>
                    </a:lnTo>
                    <a:lnTo>
                      <a:pt x="1" y="607"/>
                    </a:lnTo>
                    <a:lnTo>
                      <a:pt x="0" y="621"/>
                    </a:lnTo>
                    <a:lnTo>
                      <a:pt x="2" y="641"/>
                    </a:lnTo>
                    <a:lnTo>
                      <a:pt x="6" y="660"/>
                    </a:lnTo>
                    <a:lnTo>
                      <a:pt x="12" y="678"/>
                    </a:lnTo>
                    <a:lnTo>
                      <a:pt x="22" y="696"/>
                    </a:lnTo>
                    <a:lnTo>
                      <a:pt x="33" y="712"/>
                    </a:lnTo>
                    <a:lnTo>
                      <a:pt x="47" y="727"/>
                    </a:lnTo>
                    <a:lnTo>
                      <a:pt x="62" y="740"/>
                    </a:lnTo>
                    <a:lnTo>
                      <a:pt x="79" y="753"/>
                    </a:lnTo>
                    <a:lnTo>
                      <a:pt x="98" y="764"/>
                    </a:lnTo>
                    <a:lnTo>
                      <a:pt x="119" y="774"/>
                    </a:lnTo>
                    <a:lnTo>
                      <a:pt x="140" y="783"/>
                    </a:lnTo>
                    <a:lnTo>
                      <a:pt x="163" y="790"/>
                    </a:lnTo>
                    <a:lnTo>
                      <a:pt x="187" y="796"/>
                    </a:lnTo>
                    <a:lnTo>
                      <a:pt x="212" y="800"/>
                    </a:lnTo>
                    <a:lnTo>
                      <a:pt x="238" y="802"/>
                    </a:lnTo>
                    <a:lnTo>
                      <a:pt x="264" y="803"/>
                    </a:lnTo>
                    <a:lnTo>
                      <a:pt x="295" y="802"/>
                    </a:lnTo>
                    <a:lnTo>
                      <a:pt x="323" y="798"/>
                    </a:lnTo>
                    <a:lnTo>
                      <a:pt x="351" y="792"/>
                    </a:lnTo>
                    <a:lnTo>
                      <a:pt x="377" y="784"/>
                    </a:lnTo>
                    <a:lnTo>
                      <a:pt x="401" y="774"/>
                    </a:lnTo>
                    <a:lnTo>
                      <a:pt x="424" y="762"/>
                    </a:lnTo>
                    <a:lnTo>
                      <a:pt x="445" y="749"/>
                    </a:lnTo>
                    <a:lnTo>
                      <a:pt x="463" y="733"/>
                    </a:lnTo>
                    <a:lnTo>
                      <a:pt x="481" y="717"/>
                    </a:lnTo>
                    <a:lnTo>
                      <a:pt x="496" y="700"/>
                    </a:lnTo>
                    <a:lnTo>
                      <a:pt x="509" y="681"/>
                    </a:lnTo>
                    <a:lnTo>
                      <a:pt x="520" y="661"/>
                    </a:lnTo>
                    <a:lnTo>
                      <a:pt x="529" y="641"/>
                    </a:lnTo>
                    <a:lnTo>
                      <a:pt x="535" y="620"/>
                    </a:lnTo>
                    <a:lnTo>
                      <a:pt x="539" y="598"/>
                    </a:lnTo>
                    <a:lnTo>
                      <a:pt x="541" y="576"/>
                    </a:lnTo>
                    <a:lnTo>
                      <a:pt x="540" y="557"/>
                    </a:lnTo>
                    <a:lnTo>
                      <a:pt x="536" y="537"/>
                    </a:lnTo>
                    <a:lnTo>
                      <a:pt x="530" y="518"/>
                    </a:lnTo>
                    <a:lnTo>
                      <a:pt x="523" y="499"/>
                    </a:lnTo>
                    <a:lnTo>
                      <a:pt x="512" y="481"/>
                    </a:lnTo>
                    <a:lnTo>
                      <a:pt x="501" y="464"/>
                    </a:lnTo>
                    <a:lnTo>
                      <a:pt x="487" y="447"/>
                    </a:lnTo>
                    <a:lnTo>
                      <a:pt x="471" y="431"/>
                    </a:lnTo>
                    <a:lnTo>
                      <a:pt x="453" y="417"/>
                    </a:lnTo>
                    <a:lnTo>
                      <a:pt x="433" y="403"/>
                    </a:lnTo>
                    <a:lnTo>
                      <a:pt x="411" y="392"/>
                    </a:lnTo>
                    <a:lnTo>
                      <a:pt x="388" y="382"/>
                    </a:lnTo>
                    <a:lnTo>
                      <a:pt x="363" y="373"/>
                    </a:lnTo>
                    <a:lnTo>
                      <a:pt x="336" y="366"/>
                    </a:lnTo>
                    <a:lnTo>
                      <a:pt x="361" y="356"/>
                    </a:lnTo>
                    <a:lnTo>
                      <a:pt x="384" y="345"/>
                    </a:lnTo>
                    <a:lnTo>
                      <a:pt x="405" y="332"/>
                    </a:lnTo>
                    <a:lnTo>
                      <a:pt x="423" y="319"/>
                    </a:lnTo>
                    <a:lnTo>
                      <a:pt x="439" y="305"/>
                    </a:lnTo>
                    <a:lnTo>
                      <a:pt x="454" y="290"/>
                    </a:lnTo>
                    <a:lnTo>
                      <a:pt x="467" y="274"/>
                    </a:lnTo>
                    <a:lnTo>
                      <a:pt x="477" y="258"/>
                    </a:lnTo>
                    <a:lnTo>
                      <a:pt x="485" y="242"/>
                    </a:lnTo>
                    <a:lnTo>
                      <a:pt x="493" y="226"/>
                    </a:lnTo>
                    <a:lnTo>
                      <a:pt x="498" y="210"/>
                    </a:lnTo>
                    <a:lnTo>
                      <a:pt x="501" y="193"/>
                    </a:lnTo>
                    <a:lnTo>
                      <a:pt x="503" y="178"/>
                    </a:lnTo>
                    <a:lnTo>
                      <a:pt x="504" y="162"/>
                    </a:lnTo>
                    <a:lnTo>
                      <a:pt x="503" y="142"/>
                    </a:lnTo>
                    <a:lnTo>
                      <a:pt x="498" y="123"/>
                    </a:lnTo>
                    <a:lnTo>
                      <a:pt x="491" y="106"/>
                    </a:lnTo>
                    <a:lnTo>
                      <a:pt x="480" y="89"/>
                    </a:lnTo>
                    <a:lnTo>
                      <a:pt x="467" y="74"/>
                    </a:lnTo>
                    <a:lnTo>
                      <a:pt x="452" y="59"/>
                    </a:lnTo>
                    <a:lnTo>
                      <a:pt x="434" y="46"/>
                    </a:lnTo>
                    <a:lnTo>
                      <a:pt x="415" y="35"/>
                    </a:lnTo>
                    <a:lnTo>
                      <a:pt x="394" y="25"/>
                    </a:lnTo>
                    <a:lnTo>
                      <a:pt x="371" y="16"/>
                    </a:lnTo>
                    <a:lnTo>
                      <a:pt x="347" y="9"/>
                    </a:lnTo>
                    <a:lnTo>
                      <a:pt x="321" y="4"/>
                    </a:lnTo>
                    <a:lnTo>
                      <a:pt x="295" y="1"/>
                    </a:lnTo>
                    <a:lnTo>
                      <a:pt x="267" y="0"/>
                    </a:lnTo>
                    <a:lnTo>
                      <a:pt x="239" y="1"/>
                    </a:lnTo>
                    <a:lnTo>
                      <a:pt x="213" y="4"/>
                    </a:lnTo>
                    <a:lnTo>
                      <a:pt x="188" y="8"/>
                    </a:lnTo>
                    <a:lnTo>
                      <a:pt x="164" y="15"/>
                    </a:lnTo>
                    <a:lnTo>
                      <a:pt x="142" y="23"/>
                    </a:lnTo>
                    <a:lnTo>
                      <a:pt x="122" y="32"/>
                    </a:lnTo>
                    <a:lnTo>
                      <a:pt x="103" y="43"/>
                    </a:lnTo>
                    <a:lnTo>
                      <a:pt x="86" y="56"/>
                    </a:lnTo>
                    <a:lnTo>
                      <a:pt x="72" y="70"/>
                    </a:lnTo>
                    <a:lnTo>
                      <a:pt x="59" y="85"/>
                    </a:lnTo>
                    <a:lnTo>
                      <a:pt x="50" y="102"/>
                    </a:lnTo>
                    <a:lnTo>
                      <a:pt x="43" y="119"/>
                    </a:lnTo>
                    <a:lnTo>
                      <a:pt x="38" y="138"/>
                    </a:lnTo>
                    <a:lnTo>
                      <a:pt x="37" y="157"/>
                    </a:lnTo>
                    <a:lnTo>
                      <a:pt x="38" y="170"/>
                    </a:lnTo>
                    <a:lnTo>
                      <a:pt x="40" y="181"/>
                    </a:lnTo>
                    <a:lnTo>
                      <a:pt x="45" y="191"/>
                    </a:lnTo>
                    <a:lnTo>
                      <a:pt x="51" y="199"/>
                    </a:lnTo>
                    <a:lnTo>
                      <a:pt x="58" y="207"/>
                    </a:lnTo>
                    <a:lnTo>
                      <a:pt x="67" y="212"/>
                    </a:lnTo>
                    <a:lnTo>
                      <a:pt x="76" y="216"/>
                    </a:lnTo>
                    <a:lnTo>
                      <a:pt x="86" y="219"/>
                    </a:lnTo>
                    <a:lnTo>
                      <a:pt x="98" y="219"/>
                    </a:lnTo>
                    <a:lnTo>
                      <a:pt x="111" y="218"/>
                    </a:lnTo>
                    <a:lnTo>
                      <a:pt x="123" y="215"/>
                    </a:lnTo>
                    <a:lnTo>
                      <a:pt x="133" y="209"/>
                    </a:lnTo>
                    <a:lnTo>
                      <a:pt x="142" y="202"/>
                    </a:lnTo>
                    <a:lnTo>
                      <a:pt x="148" y="193"/>
                    </a:lnTo>
                    <a:lnTo>
                      <a:pt x="153" y="183"/>
                    </a:lnTo>
                    <a:lnTo>
                      <a:pt x="157" y="171"/>
                    </a:lnTo>
                    <a:lnTo>
                      <a:pt x="158" y="160"/>
                    </a:lnTo>
                    <a:lnTo>
                      <a:pt x="157" y="147"/>
                    </a:lnTo>
                    <a:lnTo>
                      <a:pt x="153" y="136"/>
                    </a:lnTo>
                    <a:lnTo>
                      <a:pt x="148" y="126"/>
                    </a:lnTo>
                    <a:lnTo>
                      <a:pt x="142" y="117"/>
                    </a:lnTo>
                    <a:lnTo>
                      <a:pt x="133" y="110"/>
                    </a:lnTo>
                    <a:lnTo>
                      <a:pt x="123" y="104"/>
                    </a:lnTo>
                    <a:lnTo>
                      <a:pt x="111" y="101"/>
                    </a:lnTo>
                    <a:lnTo>
                      <a:pt x="98" y="99"/>
                    </a:lnTo>
                    <a:lnTo>
                      <a:pt x="110" y="85"/>
                    </a:lnTo>
                    <a:lnTo>
                      <a:pt x="124" y="74"/>
                    </a:lnTo>
                    <a:lnTo>
                      <a:pt x="138" y="64"/>
                    </a:lnTo>
                    <a:lnTo>
                      <a:pt x="155" y="56"/>
                    </a:lnTo>
                    <a:lnTo>
                      <a:pt x="171" y="50"/>
                    </a:lnTo>
                    <a:lnTo>
                      <a:pt x="188" y="44"/>
                    </a:lnTo>
                    <a:lnTo>
                      <a:pt x="205" y="40"/>
                    </a:lnTo>
                    <a:lnTo>
                      <a:pt x="221" y="37"/>
                    </a:lnTo>
                    <a:lnTo>
                      <a:pt x="236" y="35"/>
                    </a:lnTo>
                    <a:lnTo>
                      <a:pt x="251" y="34"/>
                    </a:lnTo>
                    <a:lnTo>
                      <a:pt x="263" y="34"/>
                    </a:lnTo>
                    <a:lnTo>
                      <a:pt x="274" y="35"/>
                    </a:lnTo>
                    <a:lnTo>
                      <a:pt x="285" y="36"/>
                    </a:lnTo>
                    <a:lnTo>
                      <a:pt x="297" y="38"/>
                    </a:lnTo>
                    <a:lnTo>
                      <a:pt x="308" y="40"/>
                    </a:lnTo>
                    <a:lnTo>
                      <a:pt x="320" y="44"/>
                    </a:lnTo>
                    <a:lnTo>
                      <a:pt x="331" y="50"/>
                    </a:lnTo>
                    <a:lnTo>
                      <a:pt x="342" y="56"/>
                    </a:lnTo>
                    <a:lnTo>
                      <a:pt x="352" y="64"/>
                    </a:lnTo>
                    <a:lnTo>
                      <a:pt x="361" y="73"/>
                    </a:lnTo>
                    <a:lnTo>
                      <a:pt x="369" y="83"/>
                    </a:lnTo>
                    <a:lnTo>
                      <a:pt x="376" y="95"/>
                    </a:lnTo>
                    <a:lnTo>
                      <a:pt x="382" y="110"/>
                    </a:lnTo>
                    <a:lnTo>
                      <a:pt x="386" y="125"/>
                    </a:lnTo>
                    <a:lnTo>
                      <a:pt x="389" y="142"/>
                    </a:lnTo>
                    <a:lnTo>
                      <a:pt x="390" y="162"/>
                    </a:lnTo>
                    <a:lnTo>
                      <a:pt x="389" y="183"/>
                    </a:lnTo>
                    <a:lnTo>
                      <a:pt x="386" y="205"/>
                    </a:lnTo>
                    <a:lnTo>
                      <a:pt x="381" y="226"/>
                    </a:lnTo>
                    <a:lnTo>
                      <a:pt x="375" y="247"/>
                    </a:lnTo>
                    <a:lnTo>
                      <a:pt x="366" y="267"/>
                    </a:lnTo>
                    <a:lnTo>
                      <a:pt x="355" y="285"/>
                    </a:lnTo>
                    <a:lnTo>
                      <a:pt x="343" y="301"/>
                    </a:lnTo>
                    <a:lnTo>
                      <a:pt x="330" y="315"/>
                    </a:lnTo>
                    <a:lnTo>
                      <a:pt x="318" y="325"/>
                    </a:lnTo>
                    <a:lnTo>
                      <a:pt x="305" y="334"/>
                    </a:lnTo>
                    <a:lnTo>
                      <a:pt x="292" y="340"/>
                    </a:lnTo>
                    <a:lnTo>
                      <a:pt x="279" y="344"/>
                    </a:lnTo>
                    <a:lnTo>
                      <a:pt x="264" y="347"/>
                    </a:lnTo>
                    <a:lnTo>
                      <a:pt x="249" y="349"/>
                    </a:lnTo>
                    <a:lnTo>
                      <a:pt x="231" y="351"/>
                    </a:lnTo>
                    <a:lnTo>
                      <a:pt x="213" y="352"/>
                    </a:lnTo>
                    <a:lnTo>
                      <a:pt x="202" y="353"/>
                    </a:lnTo>
                    <a:lnTo>
                      <a:pt x="194" y="353"/>
                    </a:lnTo>
                    <a:lnTo>
                      <a:pt x="187" y="354"/>
                    </a:lnTo>
                    <a:lnTo>
                      <a:pt x="183" y="354"/>
                    </a:lnTo>
                    <a:lnTo>
                      <a:pt x="180" y="355"/>
                    </a:lnTo>
                    <a:lnTo>
                      <a:pt x="178" y="355"/>
                    </a:lnTo>
                    <a:lnTo>
                      <a:pt x="175" y="356"/>
                    </a:lnTo>
                    <a:lnTo>
                      <a:pt x="174" y="356"/>
                    </a:lnTo>
                    <a:lnTo>
                      <a:pt x="171" y="357"/>
                    </a:lnTo>
                    <a:lnTo>
                      <a:pt x="169" y="359"/>
                    </a:lnTo>
                    <a:lnTo>
                      <a:pt x="166" y="361"/>
                    </a:lnTo>
                    <a:lnTo>
                      <a:pt x="164" y="365"/>
                    </a:lnTo>
                    <a:lnTo>
                      <a:pt x="163" y="371"/>
                    </a:lnTo>
                    <a:lnTo>
                      <a:pt x="164" y="377"/>
                    </a:lnTo>
                    <a:lnTo>
                      <a:pt x="166" y="382"/>
                    </a:lnTo>
                    <a:lnTo>
                      <a:pt x="169" y="384"/>
                    </a:lnTo>
                    <a:lnTo>
                      <a:pt x="174" y="386"/>
                    </a:lnTo>
                    <a:lnTo>
                      <a:pt x="179" y="387"/>
                    </a:lnTo>
                    <a:lnTo>
                      <a:pt x="194" y="387"/>
                    </a:lnTo>
                    <a:lnTo>
                      <a:pt x="257" y="387"/>
                    </a:lnTo>
                    <a:close/>
                  </a:path>
                </a:pathLst>
              </a:custGeom>
              <a:solidFill>
                <a:srgbClr val="FFFFFF"/>
              </a:solidFill>
              <a:ln w="0">
                <a:solidFill>
                  <a:srgbClr val="FFFFFF"/>
                </a:solidFill>
                <a:prstDash val="solid"/>
                <a:round/>
              </a:ln>
            </p:spPr>
            <p:txBody>
              <a:bodyPr/>
              <a:lstStyle/>
              <a:p>
                <a:endParaRPr lang="en-US"/>
              </a:p>
            </p:txBody>
          </p:sp>
        </p:grpSp>
        <p:grpSp>
          <p:nvGrpSpPr>
            <p:cNvPr id="24" name="Group 52"/>
            <p:cNvGrpSpPr>
              <a:grpSpLocks noChangeAspect="1"/>
            </p:cNvGrpSpPr>
            <p:nvPr>
              <p:custDataLst>
                <p:tags r:id="rId9"/>
              </p:custDataLst>
            </p:nvPr>
          </p:nvGrpSpPr>
          <p:grpSpPr bwMode="auto">
            <a:xfrm>
              <a:off x="4282" y="1551"/>
              <a:ext cx="103" cy="114"/>
              <a:chOff x="4393" y="1651"/>
              <a:chExt cx="1301" cy="1433"/>
            </a:xfrm>
          </p:grpSpPr>
          <p:sp>
            <p:nvSpPr>
              <p:cNvPr id="40" name="Freeform 54"/>
              <p:cNvSpPr>
                <a:spLocks noEditPoints="1"/>
              </p:cNvSpPr>
              <p:nvPr/>
            </p:nvSpPr>
            <p:spPr bwMode="auto">
              <a:xfrm>
                <a:off x="4393" y="1651"/>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41" name="Freeform 55"/>
              <p:cNvSpPr>
                <a:spLocks noEditPoints="1"/>
              </p:cNvSpPr>
              <p:nvPr/>
            </p:nvSpPr>
            <p:spPr bwMode="auto">
              <a:xfrm>
                <a:off x="5119" y="2293"/>
                <a:ext cx="575" cy="791"/>
              </a:xfrm>
              <a:custGeom>
                <a:avLst/>
                <a:gdLst>
                  <a:gd name="T0" fmla="*/ 575 w 575"/>
                  <a:gd name="T1" fmla="*/ 557 h 791"/>
                  <a:gd name="T2" fmla="*/ 445 w 575"/>
                  <a:gd name="T3" fmla="*/ 24 h 791"/>
                  <a:gd name="T4" fmla="*/ 443 w 575"/>
                  <a:gd name="T5" fmla="*/ 12 h 791"/>
                  <a:gd name="T6" fmla="*/ 439 w 575"/>
                  <a:gd name="T7" fmla="*/ 4 h 791"/>
                  <a:gd name="T8" fmla="*/ 427 w 575"/>
                  <a:gd name="T9" fmla="*/ 1 h 791"/>
                  <a:gd name="T10" fmla="*/ 413 w 575"/>
                  <a:gd name="T11" fmla="*/ 0 h 791"/>
                  <a:gd name="T12" fmla="*/ 403 w 575"/>
                  <a:gd name="T13" fmla="*/ 2 h 791"/>
                  <a:gd name="T14" fmla="*/ 394 w 575"/>
                  <a:gd name="T15" fmla="*/ 10 h 791"/>
                  <a:gd name="T16" fmla="*/ 0 w 575"/>
                  <a:gd name="T17" fmla="*/ 557 h 791"/>
                  <a:gd name="T18" fmla="*/ 345 w 575"/>
                  <a:gd name="T19" fmla="*/ 599 h 791"/>
                  <a:gd name="T20" fmla="*/ 344 w 575"/>
                  <a:gd name="T21" fmla="*/ 712 h 791"/>
                  <a:gd name="T22" fmla="*/ 342 w 575"/>
                  <a:gd name="T23" fmla="*/ 725 h 791"/>
                  <a:gd name="T24" fmla="*/ 336 w 575"/>
                  <a:gd name="T25" fmla="*/ 735 h 791"/>
                  <a:gd name="T26" fmla="*/ 323 w 575"/>
                  <a:gd name="T27" fmla="*/ 742 h 791"/>
                  <a:gd name="T28" fmla="*/ 302 w 575"/>
                  <a:gd name="T29" fmla="*/ 746 h 791"/>
                  <a:gd name="T30" fmla="*/ 270 w 575"/>
                  <a:gd name="T31" fmla="*/ 749 h 791"/>
                  <a:gd name="T32" fmla="*/ 218 w 575"/>
                  <a:gd name="T33" fmla="*/ 791 h 791"/>
                  <a:gd name="T34" fmla="*/ 265 w 575"/>
                  <a:gd name="T35" fmla="*/ 790 h 791"/>
                  <a:gd name="T36" fmla="*/ 313 w 575"/>
                  <a:gd name="T37" fmla="*/ 788 h 791"/>
                  <a:gd name="T38" fmla="*/ 357 w 575"/>
                  <a:gd name="T39" fmla="*/ 787 h 791"/>
                  <a:gd name="T40" fmla="*/ 412 w 575"/>
                  <a:gd name="T41" fmla="*/ 787 h 791"/>
                  <a:gd name="T42" fmla="*/ 454 w 575"/>
                  <a:gd name="T43" fmla="*/ 788 h 791"/>
                  <a:gd name="T44" fmla="*/ 525 w 575"/>
                  <a:gd name="T45" fmla="*/ 790 h 791"/>
                  <a:gd name="T46" fmla="*/ 572 w 575"/>
                  <a:gd name="T47" fmla="*/ 791 h 791"/>
                  <a:gd name="T48" fmla="*/ 519 w 575"/>
                  <a:gd name="T49" fmla="*/ 749 h 791"/>
                  <a:gd name="T50" fmla="*/ 488 w 575"/>
                  <a:gd name="T51" fmla="*/ 746 h 791"/>
                  <a:gd name="T52" fmla="*/ 467 w 575"/>
                  <a:gd name="T53" fmla="*/ 742 h 791"/>
                  <a:gd name="T54" fmla="*/ 454 w 575"/>
                  <a:gd name="T55" fmla="*/ 735 h 791"/>
                  <a:gd name="T56" fmla="*/ 447 w 575"/>
                  <a:gd name="T57" fmla="*/ 725 h 791"/>
                  <a:gd name="T58" fmla="*/ 445 w 575"/>
                  <a:gd name="T59" fmla="*/ 712 h 791"/>
                  <a:gd name="T60" fmla="*/ 445 w 575"/>
                  <a:gd name="T61" fmla="*/ 599 h 791"/>
                  <a:gd name="T62" fmla="*/ 353 w 575"/>
                  <a:gd name="T63" fmla="*/ 127 h 791"/>
                  <a:gd name="T64" fmla="*/ 43 w 575"/>
                  <a:gd name="T65" fmla="*/ 557 h 7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75"/>
                  <a:gd name="T100" fmla="*/ 0 h 791"/>
                  <a:gd name="T101" fmla="*/ 575 w 575"/>
                  <a:gd name="T102" fmla="*/ 791 h 7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75" h="791">
                    <a:moveTo>
                      <a:pt x="575" y="599"/>
                    </a:moveTo>
                    <a:lnTo>
                      <a:pt x="575" y="557"/>
                    </a:lnTo>
                    <a:lnTo>
                      <a:pt x="445" y="557"/>
                    </a:lnTo>
                    <a:lnTo>
                      <a:pt x="445" y="24"/>
                    </a:lnTo>
                    <a:lnTo>
                      <a:pt x="444" y="18"/>
                    </a:lnTo>
                    <a:lnTo>
                      <a:pt x="443" y="12"/>
                    </a:lnTo>
                    <a:lnTo>
                      <a:pt x="442" y="8"/>
                    </a:lnTo>
                    <a:lnTo>
                      <a:pt x="439" y="4"/>
                    </a:lnTo>
                    <a:lnTo>
                      <a:pt x="434" y="2"/>
                    </a:lnTo>
                    <a:lnTo>
                      <a:pt x="427" y="1"/>
                    </a:lnTo>
                    <a:lnTo>
                      <a:pt x="419" y="0"/>
                    </a:lnTo>
                    <a:lnTo>
                      <a:pt x="413" y="0"/>
                    </a:lnTo>
                    <a:lnTo>
                      <a:pt x="408" y="1"/>
                    </a:lnTo>
                    <a:lnTo>
                      <a:pt x="403" y="2"/>
                    </a:lnTo>
                    <a:lnTo>
                      <a:pt x="398" y="5"/>
                    </a:lnTo>
                    <a:lnTo>
                      <a:pt x="394" y="10"/>
                    </a:lnTo>
                    <a:lnTo>
                      <a:pt x="389" y="17"/>
                    </a:lnTo>
                    <a:lnTo>
                      <a:pt x="0" y="557"/>
                    </a:lnTo>
                    <a:lnTo>
                      <a:pt x="0" y="599"/>
                    </a:lnTo>
                    <a:lnTo>
                      <a:pt x="345" y="599"/>
                    </a:lnTo>
                    <a:lnTo>
                      <a:pt x="345" y="704"/>
                    </a:lnTo>
                    <a:lnTo>
                      <a:pt x="344" y="712"/>
                    </a:lnTo>
                    <a:lnTo>
                      <a:pt x="344" y="719"/>
                    </a:lnTo>
                    <a:lnTo>
                      <a:pt x="342" y="725"/>
                    </a:lnTo>
                    <a:lnTo>
                      <a:pt x="340" y="730"/>
                    </a:lnTo>
                    <a:lnTo>
                      <a:pt x="336" y="735"/>
                    </a:lnTo>
                    <a:lnTo>
                      <a:pt x="330" y="739"/>
                    </a:lnTo>
                    <a:lnTo>
                      <a:pt x="323" y="742"/>
                    </a:lnTo>
                    <a:lnTo>
                      <a:pt x="313" y="745"/>
                    </a:lnTo>
                    <a:lnTo>
                      <a:pt x="302" y="746"/>
                    </a:lnTo>
                    <a:lnTo>
                      <a:pt x="287" y="748"/>
                    </a:lnTo>
                    <a:lnTo>
                      <a:pt x="270" y="749"/>
                    </a:lnTo>
                    <a:lnTo>
                      <a:pt x="218" y="749"/>
                    </a:lnTo>
                    <a:lnTo>
                      <a:pt x="218" y="791"/>
                    </a:lnTo>
                    <a:lnTo>
                      <a:pt x="241" y="790"/>
                    </a:lnTo>
                    <a:lnTo>
                      <a:pt x="265" y="790"/>
                    </a:lnTo>
                    <a:lnTo>
                      <a:pt x="289" y="789"/>
                    </a:lnTo>
                    <a:lnTo>
                      <a:pt x="313" y="788"/>
                    </a:lnTo>
                    <a:lnTo>
                      <a:pt x="336" y="787"/>
                    </a:lnTo>
                    <a:lnTo>
                      <a:pt x="357" y="787"/>
                    </a:lnTo>
                    <a:lnTo>
                      <a:pt x="377" y="787"/>
                    </a:lnTo>
                    <a:lnTo>
                      <a:pt x="412" y="787"/>
                    </a:lnTo>
                    <a:lnTo>
                      <a:pt x="432" y="787"/>
                    </a:lnTo>
                    <a:lnTo>
                      <a:pt x="454" y="788"/>
                    </a:lnTo>
                    <a:lnTo>
                      <a:pt x="501" y="789"/>
                    </a:lnTo>
                    <a:lnTo>
                      <a:pt x="525" y="790"/>
                    </a:lnTo>
                    <a:lnTo>
                      <a:pt x="549" y="790"/>
                    </a:lnTo>
                    <a:lnTo>
                      <a:pt x="572" y="791"/>
                    </a:lnTo>
                    <a:lnTo>
                      <a:pt x="572" y="749"/>
                    </a:lnTo>
                    <a:lnTo>
                      <a:pt x="519" y="749"/>
                    </a:lnTo>
                    <a:lnTo>
                      <a:pt x="502" y="748"/>
                    </a:lnTo>
                    <a:lnTo>
                      <a:pt x="488" y="746"/>
                    </a:lnTo>
                    <a:lnTo>
                      <a:pt x="476" y="745"/>
                    </a:lnTo>
                    <a:lnTo>
                      <a:pt x="467" y="742"/>
                    </a:lnTo>
                    <a:lnTo>
                      <a:pt x="460" y="739"/>
                    </a:lnTo>
                    <a:lnTo>
                      <a:pt x="454" y="735"/>
                    </a:lnTo>
                    <a:lnTo>
                      <a:pt x="450" y="730"/>
                    </a:lnTo>
                    <a:lnTo>
                      <a:pt x="447" y="725"/>
                    </a:lnTo>
                    <a:lnTo>
                      <a:pt x="446" y="719"/>
                    </a:lnTo>
                    <a:lnTo>
                      <a:pt x="445" y="712"/>
                    </a:lnTo>
                    <a:lnTo>
                      <a:pt x="445" y="704"/>
                    </a:lnTo>
                    <a:lnTo>
                      <a:pt x="445" y="599"/>
                    </a:lnTo>
                    <a:lnTo>
                      <a:pt x="575" y="599"/>
                    </a:lnTo>
                    <a:close/>
                    <a:moveTo>
                      <a:pt x="353" y="127"/>
                    </a:moveTo>
                    <a:lnTo>
                      <a:pt x="353" y="557"/>
                    </a:lnTo>
                    <a:lnTo>
                      <a:pt x="43" y="557"/>
                    </a:lnTo>
                    <a:lnTo>
                      <a:pt x="353" y="127"/>
                    </a:lnTo>
                    <a:close/>
                  </a:path>
                </a:pathLst>
              </a:custGeom>
              <a:solidFill>
                <a:srgbClr val="FFFFFF"/>
              </a:solidFill>
              <a:ln w="0">
                <a:solidFill>
                  <a:srgbClr val="FFFFFF"/>
                </a:solidFill>
                <a:prstDash val="solid"/>
                <a:round/>
              </a:ln>
            </p:spPr>
            <p:txBody>
              <a:bodyPr/>
              <a:lstStyle/>
              <a:p>
                <a:endParaRPr lang="en-US"/>
              </a:p>
            </p:txBody>
          </p:sp>
        </p:grpSp>
        <p:grpSp>
          <p:nvGrpSpPr>
            <p:cNvPr id="25" name="Group 58"/>
            <p:cNvGrpSpPr>
              <a:grpSpLocks noChangeAspect="1"/>
            </p:cNvGrpSpPr>
            <p:nvPr>
              <p:custDataLst>
                <p:tags r:id="rId10"/>
              </p:custDataLst>
            </p:nvPr>
          </p:nvGrpSpPr>
          <p:grpSpPr bwMode="auto">
            <a:xfrm>
              <a:off x="4690" y="1551"/>
              <a:ext cx="99" cy="114"/>
              <a:chOff x="4801" y="1651"/>
              <a:chExt cx="1273" cy="1457"/>
            </a:xfrm>
          </p:grpSpPr>
          <p:sp>
            <p:nvSpPr>
              <p:cNvPr id="38" name="Freeform 60"/>
              <p:cNvSpPr>
                <a:spLocks noEditPoints="1"/>
              </p:cNvSpPr>
              <p:nvPr/>
            </p:nvSpPr>
            <p:spPr bwMode="auto">
              <a:xfrm>
                <a:off x="4801" y="1651"/>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39" name="Freeform 61"/>
              <p:cNvSpPr/>
              <p:nvPr/>
            </p:nvSpPr>
            <p:spPr bwMode="auto">
              <a:xfrm>
                <a:off x="5555" y="2305"/>
                <a:ext cx="519" cy="803"/>
              </a:xfrm>
              <a:custGeom>
                <a:avLst/>
                <a:gdLst>
                  <a:gd name="T0" fmla="*/ 165 w 519"/>
                  <a:gd name="T1" fmla="*/ 136 h 803"/>
                  <a:gd name="T2" fmla="*/ 214 w 519"/>
                  <a:gd name="T3" fmla="*/ 140 h 803"/>
                  <a:gd name="T4" fmla="*/ 298 w 519"/>
                  <a:gd name="T5" fmla="*/ 131 h 803"/>
                  <a:gd name="T6" fmla="*/ 379 w 519"/>
                  <a:gd name="T7" fmla="*/ 100 h 803"/>
                  <a:gd name="T8" fmla="*/ 436 w 519"/>
                  <a:gd name="T9" fmla="*/ 59 h 803"/>
                  <a:gd name="T10" fmla="*/ 465 w 519"/>
                  <a:gd name="T11" fmla="*/ 26 h 803"/>
                  <a:gd name="T12" fmla="*/ 466 w 519"/>
                  <a:gd name="T13" fmla="*/ 6 h 803"/>
                  <a:gd name="T14" fmla="*/ 455 w 519"/>
                  <a:gd name="T15" fmla="*/ 0 h 803"/>
                  <a:gd name="T16" fmla="*/ 434 w 519"/>
                  <a:gd name="T17" fmla="*/ 8 h 803"/>
                  <a:gd name="T18" fmla="*/ 368 w 519"/>
                  <a:gd name="T19" fmla="*/ 27 h 803"/>
                  <a:gd name="T20" fmla="*/ 268 w 519"/>
                  <a:gd name="T21" fmla="*/ 38 h 803"/>
                  <a:gd name="T22" fmla="*/ 198 w 519"/>
                  <a:gd name="T23" fmla="*/ 33 h 803"/>
                  <a:gd name="T24" fmla="*/ 96 w 519"/>
                  <a:gd name="T25" fmla="*/ 6 h 803"/>
                  <a:gd name="T26" fmla="*/ 82 w 519"/>
                  <a:gd name="T27" fmla="*/ 0 h 803"/>
                  <a:gd name="T28" fmla="*/ 68 w 519"/>
                  <a:gd name="T29" fmla="*/ 7 h 803"/>
                  <a:gd name="T30" fmla="*/ 66 w 519"/>
                  <a:gd name="T31" fmla="*/ 386 h 803"/>
                  <a:gd name="T32" fmla="*/ 72 w 519"/>
                  <a:gd name="T33" fmla="*/ 409 h 803"/>
                  <a:gd name="T34" fmla="*/ 93 w 519"/>
                  <a:gd name="T35" fmla="*/ 411 h 803"/>
                  <a:gd name="T36" fmla="*/ 108 w 519"/>
                  <a:gd name="T37" fmla="*/ 395 h 803"/>
                  <a:gd name="T38" fmla="*/ 169 w 519"/>
                  <a:gd name="T39" fmla="*/ 345 h 803"/>
                  <a:gd name="T40" fmla="*/ 232 w 519"/>
                  <a:gd name="T41" fmla="*/ 324 h 803"/>
                  <a:gd name="T42" fmla="*/ 288 w 519"/>
                  <a:gd name="T43" fmla="*/ 322 h 803"/>
                  <a:gd name="T44" fmla="*/ 340 w 519"/>
                  <a:gd name="T45" fmla="*/ 343 h 803"/>
                  <a:gd name="T46" fmla="*/ 370 w 519"/>
                  <a:gd name="T47" fmla="*/ 373 h 803"/>
                  <a:gd name="T48" fmla="*/ 387 w 519"/>
                  <a:gd name="T49" fmla="*/ 404 h 803"/>
                  <a:gd name="T50" fmla="*/ 406 w 519"/>
                  <a:gd name="T51" fmla="*/ 486 h 803"/>
                  <a:gd name="T52" fmla="*/ 407 w 519"/>
                  <a:gd name="T53" fmla="*/ 567 h 803"/>
                  <a:gd name="T54" fmla="*/ 397 w 519"/>
                  <a:gd name="T55" fmla="*/ 639 h 803"/>
                  <a:gd name="T56" fmla="*/ 360 w 519"/>
                  <a:gd name="T57" fmla="*/ 710 h 803"/>
                  <a:gd name="T58" fmla="*/ 296 w 519"/>
                  <a:gd name="T59" fmla="*/ 754 h 803"/>
                  <a:gd name="T60" fmla="*/ 216 w 519"/>
                  <a:gd name="T61" fmla="*/ 764 h 803"/>
                  <a:gd name="T62" fmla="*/ 142 w 519"/>
                  <a:gd name="T63" fmla="*/ 744 h 803"/>
                  <a:gd name="T64" fmla="*/ 81 w 519"/>
                  <a:gd name="T65" fmla="*/ 697 h 803"/>
                  <a:gd name="T66" fmla="*/ 65 w 519"/>
                  <a:gd name="T67" fmla="*/ 646 h 803"/>
                  <a:gd name="T68" fmla="*/ 104 w 519"/>
                  <a:gd name="T69" fmla="*/ 626 h 803"/>
                  <a:gd name="T70" fmla="*/ 117 w 519"/>
                  <a:gd name="T71" fmla="*/ 588 h 803"/>
                  <a:gd name="T72" fmla="*/ 106 w 519"/>
                  <a:gd name="T73" fmla="*/ 550 h 803"/>
                  <a:gd name="T74" fmla="*/ 81 w 519"/>
                  <a:gd name="T75" fmla="*/ 532 h 803"/>
                  <a:gd name="T76" fmla="*/ 54 w 519"/>
                  <a:gd name="T77" fmla="*/ 528 h 803"/>
                  <a:gd name="T78" fmla="*/ 35 w 519"/>
                  <a:gd name="T79" fmla="*/ 533 h 803"/>
                  <a:gd name="T80" fmla="*/ 11 w 519"/>
                  <a:gd name="T81" fmla="*/ 551 h 803"/>
                  <a:gd name="T82" fmla="*/ 0 w 519"/>
                  <a:gd name="T83" fmla="*/ 592 h 803"/>
                  <a:gd name="T84" fmla="*/ 19 w 519"/>
                  <a:gd name="T85" fmla="*/ 674 h 803"/>
                  <a:gd name="T86" fmla="*/ 74 w 519"/>
                  <a:gd name="T87" fmla="*/ 745 h 803"/>
                  <a:gd name="T88" fmla="*/ 158 w 519"/>
                  <a:gd name="T89" fmla="*/ 791 h 803"/>
                  <a:gd name="T90" fmla="*/ 265 w 519"/>
                  <a:gd name="T91" fmla="*/ 801 h 803"/>
                  <a:gd name="T92" fmla="*/ 369 w 519"/>
                  <a:gd name="T93" fmla="*/ 772 h 803"/>
                  <a:gd name="T94" fmla="*/ 453 w 519"/>
                  <a:gd name="T95" fmla="*/ 710 h 803"/>
                  <a:gd name="T96" fmla="*/ 506 w 519"/>
                  <a:gd name="T97" fmla="*/ 622 h 803"/>
                  <a:gd name="T98" fmla="*/ 518 w 519"/>
                  <a:gd name="T99" fmla="*/ 519 h 803"/>
                  <a:gd name="T100" fmla="*/ 491 w 519"/>
                  <a:gd name="T101" fmla="*/ 425 h 803"/>
                  <a:gd name="T102" fmla="*/ 433 w 519"/>
                  <a:gd name="T103" fmla="*/ 349 h 803"/>
                  <a:gd name="T104" fmla="*/ 349 w 519"/>
                  <a:gd name="T105" fmla="*/ 301 h 803"/>
                  <a:gd name="T106" fmla="*/ 252 w 519"/>
                  <a:gd name="T107" fmla="*/ 289 h 803"/>
                  <a:gd name="T108" fmla="*/ 169 w 519"/>
                  <a:gd name="T109" fmla="*/ 309 h 803"/>
                  <a:gd name="T110" fmla="*/ 108 w 519"/>
                  <a:gd name="T111" fmla="*/ 125 h 8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19"/>
                  <a:gd name="T169" fmla="*/ 0 h 803"/>
                  <a:gd name="T170" fmla="*/ 519 w 519"/>
                  <a:gd name="T171" fmla="*/ 803 h 80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19" h="803">
                    <a:moveTo>
                      <a:pt x="108" y="125"/>
                    </a:moveTo>
                    <a:lnTo>
                      <a:pt x="129" y="130"/>
                    </a:lnTo>
                    <a:lnTo>
                      <a:pt x="148" y="133"/>
                    </a:lnTo>
                    <a:lnTo>
                      <a:pt x="165" y="136"/>
                    </a:lnTo>
                    <a:lnTo>
                      <a:pt x="181" y="138"/>
                    </a:lnTo>
                    <a:lnTo>
                      <a:pt x="193" y="139"/>
                    </a:lnTo>
                    <a:lnTo>
                      <a:pt x="205" y="139"/>
                    </a:lnTo>
                    <a:lnTo>
                      <a:pt x="214" y="140"/>
                    </a:lnTo>
                    <a:lnTo>
                      <a:pt x="222" y="140"/>
                    </a:lnTo>
                    <a:lnTo>
                      <a:pt x="248" y="139"/>
                    </a:lnTo>
                    <a:lnTo>
                      <a:pt x="274" y="136"/>
                    </a:lnTo>
                    <a:lnTo>
                      <a:pt x="298" y="131"/>
                    </a:lnTo>
                    <a:lnTo>
                      <a:pt x="320" y="125"/>
                    </a:lnTo>
                    <a:lnTo>
                      <a:pt x="341" y="117"/>
                    </a:lnTo>
                    <a:lnTo>
                      <a:pt x="361" y="109"/>
                    </a:lnTo>
                    <a:lnTo>
                      <a:pt x="379" y="100"/>
                    </a:lnTo>
                    <a:lnTo>
                      <a:pt x="396" y="90"/>
                    </a:lnTo>
                    <a:lnTo>
                      <a:pt x="411" y="80"/>
                    </a:lnTo>
                    <a:lnTo>
                      <a:pt x="424" y="69"/>
                    </a:lnTo>
                    <a:lnTo>
                      <a:pt x="436" y="59"/>
                    </a:lnTo>
                    <a:lnTo>
                      <a:pt x="445" y="50"/>
                    </a:lnTo>
                    <a:lnTo>
                      <a:pt x="453" y="41"/>
                    </a:lnTo>
                    <a:lnTo>
                      <a:pt x="460" y="33"/>
                    </a:lnTo>
                    <a:lnTo>
                      <a:pt x="465" y="26"/>
                    </a:lnTo>
                    <a:lnTo>
                      <a:pt x="467" y="21"/>
                    </a:lnTo>
                    <a:lnTo>
                      <a:pt x="468" y="16"/>
                    </a:lnTo>
                    <a:lnTo>
                      <a:pt x="468" y="11"/>
                    </a:lnTo>
                    <a:lnTo>
                      <a:pt x="466" y="6"/>
                    </a:lnTo>
                    <a:lnTo>
                      <a:pt x="464" y="3"/>
                    </a:lnTo>
                    <a:lnTo>
                      <a:pt x="461" y="2"/>
                    </a:lnTo>
                    <a:lnTo>
                      <a:pt x="458" y="1"/>
                    </a:lnTo>
                    <a:lnTo>
                      <a:pt x="455" y="0"/>
                    </a:lnTo>
                    <a:lnTo>
                      <a:pt x="452" y="0"/>
                    </a:lnTo>
                    <a:lnTo>
                      <a:pt x="449" y="1"/>
                    </a:lnTo>
                    <a:lnTo>
                      <a:pt x="445" y="4"/>
                    </a:lnTo>
                    <a:lnTo>
                      <a:pt x="434" y="8"/>
                    </a:lnTo>
                    <a:lnTo>
                      <a:pt x="421" y="12"/>
                    </a:lnTo>
                    <a:lnTo>
                      <a:pt x="406" y="17"/>
                    </a:lnTo>
                    <a:lnTo>
                      <a:pt x="388" y="22"/>
                    </a:lnTo>
                    <a:lnTo>
                      <a:pt x="368" y="27"/>
                    </a:lnTo>
                    <a:lnTo>
                      <a:pt x="346" y="31"/>
                    </a:lnTo>
                    <a:lnTo>
                      <a:pt x="322" y="35"/>
                    </a:lnTo>
                    <a:lnTo>
                      <a:pt x="296" y="37"/>
                    </a:lnTo>
                    <a:lnTo>
                      <a:pt x="268" y="38"/>
                    </a:lnTo>
                    <a:lnTo>
                      <a:pt x="254" y="38"/>
                    </a:lnTo>
                    <a:lnTo>
                      <a:pt x="238" y="37"/>
                    </a:lnTo>
                    <a:lnTo>
                      <a:pt x="219" y="35"/>
                    </a:lnTo>
                    <a:lnTo>
                      <a:pt x="198" y="33"/>
                    </a:lnTo>
                    <a:lnTo>
                      <a:pt x="175" y="29"/>
                    </a:lnTo>
                    <a:lnTo>
                      <a:pt x="150" y="23"/>
                    </a:lnTo>
                    <a:lnTo>
                      <a:pt x="124" y="16"/>
                    </a:lnTo>
                    <a:lnTo>
                      <a:pt x="96" y="6"/>
                    </a:lnTo>
                    <a:lnTo>
                      <a:pt x="90" y="3"/>
                    </a:lnTo>
                    <a:lnTo>
                      <a:pt x="86" y="1"/>
                    </a:lnTo>
                    <a:lnTo>
                      <a:pt x="84" y="1"/>
                    </a:lnTo>
                    <a:lnTo>
                      <a:pt x="82" y="0"/>
                    </a:lnTo>
                    <a:lnTo>
                      <a:pt x="81" y="0"/>
                    </a:lnTo>
                    <a:lnTo>
                      <a:pt x="75" y="1"/>
                    </a:lnTo>
                    <a:lnTo>
                      <a:pt x="71" y="3"/>
                    </a:lnTo>
                    <a:lnTo>
                      <a:pt x="68" y="7"/>
                    </a:lnTo>
                    <a:lnTo>
                      <a:pt x="67" y="11"/>
                    </a:lnTo>
                    <a:lnTo>
                      <a:pt x="66" y="17"/>
                    </a:lnTo>
                    <a:lnTo>
                      <a:pt x="66" y="24"/>
                    </a:lnTo>
                    <a:lnTo>
                      <a:pt x="66" y="386"/>
                    </a:lnTo>
                    <a:lnTo>
                      <a:pt x="66" y="393"/>
                    </a:lnTo>
                    <a:lnTo>
                      <a:pt x="67" y="400"/>
                    </a:lnTo>
                    <a:lnTo>
                      <a:pt x="69" y="405"/>
                    </a:lnTo>
                    <a:lnTo>
                      <a:pt x="72" y="409"/>
                    </a:lnTo>
                    <a:lnTo>
                      <a:pt x="77" y="411"/>
                    </a:lnTo>
                    <a:lnTo>
                      <a:pt x="85" y="412"/>
                    </a:lnTo>
                    <a:lnTo>
                      <a:pt x="89" y="412"/>
                    </a:lnTo>
                    <a:lnTo>
                      <a:pt x="93" y="411"/>
                    </a:lnTo>
                    <a:lnTo>
                      <a:pt x="96" y="409"/>
                    </a:lnTo>
                    <a:lnTo>
                      <a:pt x="99" y="406"/>
                    </a:lnTo>
                    <a:lnTo>
                      <a:pt x="103" y="401"/>
                    </a:lnTo>
                    <a:lnTo>
                      <a:pt x="108" y="395"/>
                    </a:lnTo>
                    <a:lnTo>
                      <a:pt x="122" y="379"/>
                    </a:lnTo>
                    <a:lnTo>
                      <a:pt x="137" y="365"/>
                    </a:lnTo>
                    <a:lnTo>
                      <a:pt x="153" y="354"/>
                    </a:lnTo>
                    <a:lnTo>
                      <a:pt x="169" y="345"/>
                    </a:lnTo>
                    <a:lnTo>
                      <a:pt x="185" y="337"/>
                    </a:lnTo>
                    <a:lnTo>
                      <a:pt x="201" y="332"/>
                    </a:lnTo>
                    <a:lnTo>
                      <a:pt x="217" y="327"/>
                    </a:lnTo>
                    <a:lnTo>
                      <a:pt x="232" y="324"/>
                    </a:lnTo>
                    <a:lnTo>
                      <a:pt x="246" y="323"/>
                    </a:lnTo>
                    <a:lnTo>
                      <a:pt x="259" y="322"/>
                    </a:lnTo>
                    <a:lnTo>
                      <a:pt x="271" y="321"/>
                    </a:lnTo>
                    <a:lnTo>
                      <a:pt x="288" y="322"/>
                    </a:lnTo>
                    <a:lnTo>
                      <a:pt x="303" y="325"/>
                    </a:lnTo>
                    <a:lnTo>
                      <a:pt x="317" y="331"/>
                    </a:lnTo>
                    <a:lnTo>
                      <a:pt x="329" y="337"/>
                    </a:lnTo>
                    <a:lnTo>
                      <a:pt x="340" y="343"/>
                    </a:lnTo>
                    <a:lnTo>
                      <a:pt x="349" y="351"/>
                    </a:lnTo>
                    <a:lnTo>
                      <a:pt x="358" y="359"/>
                    </a:lnTo>
                    <a:lnTo>
                      <a:pt x="364" y="366"/>
                    </a:lnTo>
                    <a:lnTo>
                      <a:pt x="370" y="373"/>
                    </a:lnTo>
                    <a:lnTo>
                      <a:pt x="374" y="379"/>
                    </a:lnTo>
                    <a:lnTo>
                      <a:pt x="377" y="384"/>
                    </a:lnTo>
                    <a:lnTo>
                      <a:pt x="379" y="387"/>
                    </a:lnTo>
                    <a:lnTo>
                      <a:pt x="387" y="404"/>
                    </a:lnTo>
                    <a:lnTo>
                      <a:pt x="394" y="422"/>
                    </a:lnTo>
                    <a:lnTo>
                      <a:pt x="399" y="442"/>
                    </a:lnTo>
                    <a:lnTo>
                      <a:pt x="403" y="463"/>
                    </a:lnTo>
                    <a:lnTo>
                      <a:pt x="406" y="486"/>
                    </a:lnTo>
                    <a:lnTo>
                      <a:pt x="407" y="511"/>
                    </a:lnTo>
                    <a:lnTo>
                      <a:pt x="408" y="539"/>
                    </a:lnTo>
                    <a:lnTo>
                      <a:pt x="408" y="551"/>
                    </a:lnTo>
                    <a:lnTo>
                      <a:pt x="407" y="567"/>
                    </a:lnTo>
                    <a:lnTo>
                      <a:pt x="406" y="583"/>
                    </a:lnTo>
                    <a:lnTo>
                      <a:pt x="405" y="601"/>
                    </a:lnTo>
                    <a:lnTo>
                      <a:pt x="401" y="620"/>
                    </a:lnTo>
                    <a:lnTo>
                      <a:pt x="397" y="639"/>
                    </a:lnTo>
                    <a:lnTo>
                      <a:pt x="391" y="658"/>
                    </a:lnTo>
                    <a:lnTo>
                      <a:pt x="383" y="677"/>
                    </a:lnTo>
                    <a:lnTo>
                      <a:pt x="372" y="695"/>
                    </a:lnTo>
                    <a:lnTo>
                      <a:pt x="360" y="710"/>
                    </a:lnTo>
                    <a:lnTo>
                      <a:pt x="346" y="724"/>
                    </a:lnTo>
                    <a:lnTo>
                      <a:pt x="331" y="735"/>
                    </a:lnTo>
                    <a:lnTo>
                      <a:pt x="314" y="746"/>
                    </a:lnTo>
                    <a:lnTo>
                      <a:pt x="296" y="754"/>
                    </a:lnTo>
                    <a:lnTo>
                      <a:pt x="276" y="760"/>
                    </a:lnTo>
                    <a:lnTo>
                      <a:pt x="256" y="764"/>
                    </a:lnTo>
                    <a:lnTo>
                      <a:pt x="235" y="765"/>
                    </a:lnTo>
                    <a:lnTo>
                      <a:pt x="216" y="764"/>
                    </a:lnTo>
                    <a:lnTo>
                      <a:pt x="196" y="761"/>
                    </a:lnTo>
                    <a:lnTo>
                      <a:pt x="178" y="757"/>
                    </a:lnTo>
                    <a:lnTo>
                      <a:pt x="160" y="751"/>
                    </a:lnTo>
                    <a:lnTo>
                      <a:pt x="142" y="744"/>
                    </a:lnTo>
                    <a:lnTo>
                      <a:pt x="125" y="734"/>
                    </a:lnTo>
                    <a:lnTo>
                      <a:pt x="109" y="724"/>
                    </a:lnTo>
                    <a:lnTo>
                      <a:pt x="94" y="711"/>
                    </a:lnTo>
                    <a:lnTo>
                      <a:pt x="81" y="697"/>
                    </a:lnTo>
                    <a:lnTo>
                      <a:pt x="69" y="681"/>
                    </a:lnTo>
                    <a:lnTo>
                      <a:pt x="59" y="664"/>
                    </a:lnTo>
                    <a:lnTo>
                      <a:pt x="50" y="646"/>
                    </a:lnTo>
                    <a:lnTo>
                      <a:pt x="65" y="646"/>
                    </a:lnTo>
                    <a:lnTo>
                      <a:pt x="77" y="644"/>
                    </a:lnTo>
                    <a:lnTo>
                      <a:pt x="88" y="639"/>
                    </a:lnTo>
                    <a:lnTo>
                      <a:pt x="97" y="633"/>
                    </a:lnTo>
                    <a:lnTo>
                      <a:pt x="104" y="626"/>
                    </a:lnTo>
                    <a:lnTo>
                      <a:pt x="110" y="618"/>
                    </a:lnTo>
                    <a:lnTo>
                      <a:pt x="114" y="608"/>
                    </a:lnTo>
                    <a:lnTo>
                      <a:pt x="117" y="598"/>
                    </a:lnTo>
                    <a:lnTo>
                      <a:pt x="117" y="588"/>
                    </a:lnTo>
                    <a:lnTo>
                      <a:pt x="116" y="576"/>
                    </a:lnTo>
                    <a:lnTo>
                      <a:pt x="114" y="566"/>
                    </a:lnTo>
                    <a:lnTo>
                      <a:pt x="110" y="557"/>
                    </a:lnTo>
                    <a:lnTo>
                      <a:pt x="106" y="550"/>
                    </a:lnTo>
                    <a:lnTo>
                      <a:pt x="100" y="544"/>
                    </a:lnTo>
                    <a:lnTo>
                      <a:pt x="94" y="539"/>
                    </a:lnTo>
                    <a:lnTo>
                      <a:pt x="87" y="535"/>
                    </a:lnTo>
                    <a:lnTo>
                      <a:pt x="81" y="532"/>
                    </a:lnTo>
                    <a:lnTo>
                      <a:pt x="74" y="530"/>
                    </a:lnTo>
                    <a:lnTo>
                      <a:pt x="68" y="529"/>
                    </a:lnTo>
                    <a:lnTo>
                      <a:pt x="63" y="528"/>
                    </a:lnTo>
                    <a:lnTo>
                      <a:pt x="54" y="528"/>
                    </a:lnTo>
                    <a:lnTo>
                      <a:pt x="51" y="529"/>
                    </a:lnTo>
                    <a:lnTo>
                      <a:pt x="46" y="530"/>
                    </a:lnTo>
                    <a:lnTo>
                      <a:pt x="40" y="531"/>
                    </a:lnTo>
                    <a:lnTo>
                      <a:pt x="35" y="533"/>
                    </a:lnTo>
                    <a:lnTo>
                      <a:pt x="28" y="536"/>
                    </a:lnTo>
                    <a:lnTo>
                      <a:pt x="22" y="540"/>
                    </a:lnTo>
                    <a:lnTo>
                      <a:pt x="16" y="545"/>
                    </a:lnTo>
                    <a:lnTo>
                      <a:pt x="11" y="551"/>
                    </a:lnTo>
                    <a:lnTo>
                      <a:pt x="7" y="559"/>
                    </a:lnTo>
                    <a:lnTo>
                      <a:pt x="3" y="568"/>
                    </a:lnTo>
                    <a:lnTo>
                      <a:pt x="1" y="579"/>
                    </a:lnTo>
                    <a:lnTo>
                      <a:pt x="0" y="592"/>
                    </a:lnTo>
                    <a:lnTo>
                      <a:pt x="1" y="612"/>
                    </a:lnTo>
                    <a:lnTo>
                      <a:pt x="5" y="633"/>
                    </a:lnTo>
                    <a:lnTo>
                      <a:pt x="11" y="654"/>
                    </a:lnTo>
                    <a:lnTo>
                      <a:pt x="19" y="674"/>
                    </a:lnTo>
                    <a:lnTo>
                      <a:pt x="30" y="693"/>
                    </a:lnTo>
                    <a:lnTo>
                      <a:pt x="43" y="711"/>
                    </a:lnTo>
                    <a:lnTo>
                      <a:pt x="58" y="729"/>
                    </a:lnTo>
                    <a:lnTo>
                      <a:pt x="74" y="745"/>
                    </a:lnTo>
                    <a:lnTo>
                      <a:pt x="93" y="759"/>
                    </a:lnTo>
                    <a:lnTo>
                      <a:pt x="113" y="772"/>
                    </a:lnTo>
                    <a:lnTo>
                      <a:pt x="135" y="782"/>
                    </a:lnTo>
                    <a:lnTo>
                      <a:pt x="158" y="791"/>
                    </a:lnTo>
                    <a:lnTo>
                      <a:pt x="183" y="797"/>
                    </a:lnTo>
                    <a:lnTo>
                      <a:pt x="210" y="801"/>
                    </a:lnTo>
                    <a:lnTo>
                      <a:pt x="237" y="803"/>
                    </a:lnTo>
                    <a:lnTo>
                      <a:pt x="265" y="801"/>
                    </a:lnTo>
                    <a:lnTo>
                      <a:pt x="292" y="798"/>
                    </a:lnTo>
                    <a:lnTo>
                      <a:pt x="319" y="791"/>
                    </a:lnTo>
                    <a:lnTo>
                      <a:pt x="344" y="783"/>
                    </a:lnTo>
                    <a:lnTo>
                      <a:pt x="369" y="772"/>
                    </a:lnTo>
                    <a:lnTo>
                      <a:pt x="392" y="760"/>
                    </a:lnTo>
                    <a:lnTo>
                      <a:pt x="414" y="745"/>
                    </a:lnTo>
                    <a:lnTo>
                      <a:pt x="435" y="728"/>
                    </a:lnTo>
                    <a:lnTo>
                      <a:pt x="453" y="710"/>
                    </a:lnTo>
                    <a:lnTo>
                      <a:pt x="469" y="691"/>
                    </a:lnTo>
                    <a:lnTo>
                      <a:pt x="484" y="669"/>
                    </a:lnTo>
                    <a:lnTo>
                      <a:pt x="496" y="646"/>
                    </a:lnTo>
                    <a:lnTo>
                      <a:pt x="506" y="622"/>
                    </a:lnTo>
                    <a:lnTo>
                      <a:pt x="513" y="597"/>
                    </a:lnTo>
                    <a:lnTo>
                      <a:pt x="517" y="571"/>
                    </a:lnTo>
                    <a:lnTo>
                      <a:pt x="519" y="543"/>
                    </a:lnTo>
                    <a:lnTo>
                      <a:pt x="518" y="519"/>
                    </a:lnTo>
                    <a:lnTo>
                      <a:pt x="514" y="494"/>
                    </a:lnTo>
                    <a:lnTo>
                      <a:pt x="509" y="471"/>
                    </a:lnTo>
                    <a:lnTo>
                      <a:pt x="501" y="448"/>
                    </a:lnTo>
                    <a:lnTo>
                      <a:pt x="491" y="425"/>
                    </a:lnTo>
                    <a:lnTo>
                      <a:pt x="479" y="404"/>
                    </a:lnTo>
                    <a:lnTo>
                      <a:pt x="466" y="385"/>
                    </a:lnTo>
                    <a:lnTo>
                      <a:pt x="450" y="366"/>
                    </a:lnTo>
                    <a:lnTo>
                      <a:pt x="433" y="349"/>
                    </a:lnTo>
                    <a:lnTo>
                      <a:pt x="414" y="334"/>
                    </a:lnTo>
                    <a:lnTo>
                      <a:pt x="394" y="321"/>
                    </a:lnTo>
                    <a:lnTo>
                      <a:pt x="372" y="310"/>
                    </a:lnTo>
                    <a:lnTo>
                      <a:pt x="349" y="301"/>
                    </a:lnTo>
                    <a:lnTo>
                      <a:pt x="325" y="294"/>
                    </a:lnTo>
                    <a:lnTo>
                      <a:pt x="299" y="290"/>
                    </a:lnTo>
                    <a:lnTo>
                      <a:pt x="272" y="289"/>
                    </a:lnTo>
                    <a:lnTo>
                      <a:pt x="252" y="289"/>
                    </a:lnTo>
                    <a:lnTo>
                      <a:pt x="232" y="291"/>
                    </a:lnTo>
                    <a:lnTo>
                      <a:pt x="211" y="295"/>
                    </a:lnTo>
                    <a:lnTo>
                      <a:pt x="190" y="301"/>
                    </a:lnTo>
                    <a:lnTo>
                      <a:pt x="169" y="309"/>
                    </a:lnTo>
                    <a:lnTo>
                      <a:pt x="148" y="318"/>
                    </a:lnTo>
                    <a:lnTo>
                      <a:pt x="127" y="331"/>
                    </a:lnTo>
                    <a:lnTo>
                      <a:pt x="108" y="346"/>
                    </a:lnTo>
                    <a:lnTo>
                      <a:pt x="108" y="125"/>
                    </a:lnTo>
                    <a:close/>
                  </a:path>
                </a:pathLst>
              </a:custGeom>
              <a:solidFill>
                <a:srgbClr val="FFFFFF"/>
              </a:solidFill>
              <a:ln w="0">
                <a:solidFill>
                  <a:srgbClr val="FFFFFF"/>
                </a:solidFill>
                <a:prstDash val="solid"/>
                <a:round/>
              </a:ln>
            </p:spPr>
            <p:txBody>
              <a:bodyPr/>
              <a:lstStyle/>
              <a:p>
                <a:endParaRPr lang="en-US"/>
              </a:p>
            </p:txBody>
          </p:sp>
        </p:grpSp>
        <p:grpSp>
          <p:nvGrpSpPr>
            <p:cNvPr id="26" name="Group 64"/>
            <p:cNvGrpSpPr>
              <a:grpSpLocks noChangeAspect="1"/>
            </p:cNvGrpSpPr>
            <p:nvPr>
              <p:custDataLst>
                <p:tags r:id="rId11"/>
              </p:custDataLst>
            </p:nvPr>
          </p:nvGrpSpPr>
          <p:grpSpPr bwMode="auto">
            <a:xfrm>
              <a:off x="4327" y="1278"/>
              <a:ext cx="102" cy="117"/>
              <a:chOff x="4438" y="1378"/>
              <a:chExt cx="1273" cy="1457"/>
            </a:xfrm>
          </p:grpSpPr>
          <p:sp>
            <p:nvSpPr>
              <p:cNvPr id="36" name="Freeform 66"/>
              <p:cNvSpPr>
                <a:spLocks noEditPoints="1"/>
              </p:cNvSpPr>
              <p:nvPr/>
            </p:nvSpPr>
            <p:spPr bwMode="auto">
              <a:xfrm>
                <a:off x="4438" y="1378"/>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37" name="Freeform 67"/>
              <p:cNvSpPr/>
              <p:nvPr/>
            </p:nvSpPr>
            <p:spPr bwMode="auto">
              <a:xfrm>
                <a:off x="5192" y="2032"/>
                <a:ext cx="519" cy="803"/>
              </a:xfrm>
              <a:custGeom>
                <a:avLst/>
                <a:gdLst>
                  <a:gd name="T0" fmla="*/ 165 w 519"/>
                  <a:gd name="T1" fmla="*/ 136 h 803"/>
                  <a:gd name="T2" fmla="*/ 214 w 519"/>
                  <a:gd name="T3" fmla="*/ 140 h 803"/>
                  <a:gd name="T4" fmla="*/ 298 w 519"/>
                  <a:gd name="T5" fmla="*/ 131 h 803"/>
                  <a:gd name="T6" fmla="*/ 379 w 519"/>
                  <a:gd name="T7" fmla="*/ 100 h 803"/>
                  <a:gd name="T8" fmla="*/ 436 w 519"/>
                  <a:gd name="T9" fmla="*/ 59 h 803"/>
                  <a:gd name="T10" fmla="*/ 465 w 519"/>
                  <a:gd name="T11" fmla="*/ 26 h 803"/>
                  <a:gd name="T12" fmla="*/ 466 w 519"/>
                  <a:gd name="T13" fmla="*/ 6 h 803"/>
                  <a:gd name="T14" fmla="*/ 455 w 519"/>
                  <a:gd name="T15" fmla="*/ 0 h 803"/>
                  <a:gd name="T16" fmla="*/ 434 w 519"/>
                  <a:gd name="T17" fmla="*/ 8 h 803"/>
                  <a:gd name="T18" fmla="*/ 368 w 519"/>
                  <a:gd name="T19" fmla="*/ 27 h 803"/>
                  <a:gd name="T20" fmla="*/ 268 w 519"/>
                  <a:gd name="T21" fmla="*/ 38 h 803"/>
                  <a:gd name="T22" fmla="*/ 198 w 519"/>
                  <a:gd name="T23" fmla="*/ 33 h 803"/>
                  <a:gd name="T24" fmla="*/ 96 w 519"/>
                  <a:gd name="T25" fmla="*/ 6 h 803"/>
                  <a:gd name="T26" fmla="*/ 82 w 519"/>
                  <a:gd name="T27" fmla="*/ 0 h 803"/>
                  <a:gd name="T28" fmla="*/ 68 w 519"/>
                  <a:gd name="T29" fmla="*/ 7 h 803"/>
                  <a:gd name="T30" fmla="*/ 66 w 519"/>
                  <a:gd name="T31" fmla="*/ 386 h 803"/>
                  <a:gd name="T32" fmla="*/ 72 w 519"/>
                  <a:gd name="T33" fmla="*/ 409 h 803"/>
                  <a:gd name="T34" fmla="*/ 93 w 519"/>
                  <a:gd name="T35" fmla="*/ 411 h 803"/>
                  <a:gd name="T36" fmla="*/ 108 w 519"/>
                  <a:gd name="T37" fmla="*/ 395 h 803"/>
                  <a:gd name="T38" fmla="*/ 169 w 519"/>
                  <a:gd name="T39" fmla="*/ 345 h 803"/>
                  <a:gd name="T40" fmla="*/ 232 w 519"/>
                  <a:gd name="T41" fmla="*/ 324 h 803"/>
                  <a:gd name="T42" fmla="*/ 288 w 519"/>
                  <a:gd name="T43" fmla="*/ 322 h 803"/>
                  <a:gd name="T44" fmla="*/ 340 w 519"/>
                  <a:gd name="T45" fmla="*/ 343 h 803"/>
                  <a:gd name="T46" fmla="*/ 370 w 519"/>
                  <a:gd name="T47" fmla="*/ 373 h 803"/>
                  <a:gd name="T48" fmla="*/ 387 w 519"/>
                  <a:gd name="T49" fmla="*/ 404 h 803"/>
                  <a:gd name="T50" fmla="*/ 406 w 519"/>
                  <a:gd name="T51" fmla="*/ 486 h 803"/>
                  <a:gd name="T52" fmla="*/ 407 w 519"/>
                  <a:gd name="T53" fmla="*/ 567 h 803"/>
                  <a:gd name="T54" fmla="*/ 397 w 519"/>
                  <a:gd name="T55" fmla="*/ 639 h 803"/>
                  <a:gd name="T56" fmla="*/ 360 w 519"/>
                  <a:gd name="T57" fmla="*/ 710 h 803"/>
                  <a:gd name="T58" fmla="*/ 296 w 519"/>
                  <a:gd name="T59" fmla="*/ 754 h 803"/>
                  <a:gd name="T60" fmla="*/ 216 w 519"/>
                  <a:gd name="T61" fmla="*/ 764 h 803"/>
                  <a:gd name="T62" fmla="*/ 142 w 519"/>
                  <a:gd name="T63" fmla="*/ 744 h 803"/>
                  <a:gd name="T64" fmla="*/ 81 w 519"/>
                  <a:gd name="T65" fmla="*/ 697 h 803"/>
                  <a:gd name="T66" fmla="*/ 65 w 519"/>
                  <a:gd name="T67" fmla="*/ 646 h 803"/>
                  <a:gd name="T68" fmla="*/ 104 w 519"/>
                  <a:gd name="T69" fmla="*/ 626 h 803"/>
                  <a:gd name="T70" fmla="*/ 117 w 519"/>
                  <a:gd name="T71" fmla="*/ 588 h 803"/>
                  <a:gd name="T72" fmla="*/ 106 w 519"/>
                  <a:gd name="T73" fmla="*/ 550 h 803"/>
                  <a:gd name="T74" fmla="*/ 81 w 519"/>
                  <a:gd name="T75" fmla="*/ 532 h 803"/>
                  <a:gd name="T76" fmla="*/ 54 w 519"/>
                  <a:gd name="T77" fmla="*/ 528 h 803"/>
                  <a:gd name="T78" fmla="*/ 35 w 519"/>
                  <a:gd name="T79" fmla="*/ 533 h 803"/>
                  <a:gd name="T80" fmla="*/ 11 w 519"/>
                  <a:gd name="T81" fmla="*/ 551 h 803"/>
                  <a:gd name="T82" fmla="*/ 0 w 519"/>
                  <a:gd name="T83" fmla="*/ 592 h 803"/>
                  <a:gd name="T84" fmla="*/ 19 w 519"/>
                  <a:gd name="T85" fmla="*/ 674 h 803"/>
                  <a:gd name="T86" fmla="*/ 74 w 519"/>
                  <a:gd name="T87" fmla="*/ 745 h 803"/>
                  <a:gd name="T88" fmla="*/ 158 w 519"/>
                  <a:gd name="T89" fmla="*/ 791 h 803"/>
                  <a:gd name="T90" fmla="*/ 265 w 519"/>
                  <a:gd name="T91" fmla="*/ 801 h 803"/>
                  <a:gd name="T92" fmla="*/ 369 w 519"/>
                  <a:gd name="T93" fmla="*/ 772 h 803"/>
                  <a:gd name="T94" fmla="*/ 453 w 519"/>
                  <a:gd name="T95" fmla="*/ 710 h 803"/>
                  <a:gd name="T96" fmla="*/ 506 w 519"/>
                  <a:gd name="T97" fmla="*/ 622 h 803"/>
                  <a:gd name="T98" fmla="*/ 518 w 519"/>
                  <a:gd name="T99" fmla="*/ 519 h 803"/>
                  <a:gd name="T100" fmla="*/ 491 w 519"/>
                  <a:gd name="T101" fmla="*/ 425 h 803"/>
                  <a:gd name="T102" fmla="*/ 433 w 519"/>
                  <a:gd name="T103" fmla="*/ 349 h 803"/>
                  <a:gd name="T104" fmla="*/ 349 w 519"/>
                  <a:gd name="T105" fmla="*/ 301 h 803"/>
                  <a:gd name="T106" fmla="*/ 252 w 519"/>
                  <a:gd name="T107" fmla="*/ 289 h 803"/>
                  <a:gd name="T108" fmla="*/ 169 w 519"/>
                  <a:gd name="T109" fmla="*/ 309 h 803"/>
                  <a:gd name="T110" fmla="*/ 108 w 519"/>
                  <a:gd name="T111" fmla="*/ 125 h 8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19"/>
                  <a:gd name="T169" fmla="*/ 0 h 803"/>
                  <a:gd name="T170" fmla="*/ 519 w 519"/>
                  <a:gd name="T171" fmla="*/ 803 h 80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19" h="803">
                    <a:moveTo>
                      <a:pt x="108" y="125"/>
                    </a:moveTo>
                    <a:lnTo>
                      <a:pt x="129" y="130"/>
                    </a:lnTo>
                    <a:lnTo>
                      <a:pt x="148" y="133"/>
                    </a:lnTo>
                    <a:lnTo>
                      <a:pt x="165" y="136"/>
                    </a:lnTo>
                    <a:lnTo>
                      <a:pt x="181" y="138"/>
                    </a:lnTo>
                    <a:lnTo>
                      <a:pt x="193" y="139"/>
                    </a:lnTo>
                    <a:lnTo>
                      <a:pt x="205" y="139"/>
                    </a:lnTo>
                    <a:lnTo>
                      <a:pt x="214" y="140"/>
                    </a:lnTo>
                    <a:lnTo>
                      <a:pt x="222" y="140"/>
                    </a:lnTo>
                    <a:lnTo>
                      <a:pt x="248" y="139"/>
                    </a:lnTo>
                    <a:lnTo>
                      <a:pt x="274" y="136"/>
                    </a:lnTo>
                    <a:lnTo>
                      <a:pt x="298" y="131"/>
                    </a:lnTo>
                    <a:lnTo>
                      <a:pt x="320" y="125"/>
                    </a:lnTo>
                    <a:lnTo>
                      <a:pt x="341" y="117"/>
                    </a:lnTo>
                    <a:lnTo>
                      <a:pt x="361" y="109"/>
                    </a:lnTo>
                    <a:lnTo>
                      <a:pt x="379" y="100"/>
                    </a:lnTo>
                    <a:lnTo>
                      <a:pt x="396" y="90"/>
                    </a:lnTo>
                    <a:lnTo>
                      <a:pt x="411" y="80"/>
                    </a:lnTo>
                    <a:lnTo>
                      <a:pt x="424" y="69"/>
                    </a:lnTo>
                    <a:lnTo>
                      <a:pt x="436" y="59"/>
                    </a:lnTo>
                    <a:lnTo>
                      <a:pt x="445" y="50"/>
                    </a:lnTo>
                    <a:lnTo>
                      <a:pt x="453" y="41"/>
                    </a:lnTo>
                    <a:lnTo>
                      <a:pt x="460" y="33"/>
                    </a:lnTo>
                    <a:lnTo>
                      <a:pt x="465" y="26"/>
                    </a:lnTo>
                    <a:lnTo>
                      <a:pt x="467" y="21"/>
                    </a:lnTo>
                    <a:lnTo>
                      <a:pt x="468" y="16"/>
                    </a:lnTo>
                    <a:lnTo>
                      <a:pt x="468" y="11"/>
                    </a:lnTo>
                    <a:lnTo>
                      <a:pt x="466" y="6"/>
                    </a:lnTo>
                    <a:lnTo>
                      <a:pt x="464" y="3"/>
                    </a:lnTo>
                    <a:lnTo>
                      <a:pt x="461" y="2"/>
                    </a:lnTo>
                    <a:lnTo>
                      <a:pt x="458" y="1"/>
                    </a:lnTo>
                    <a:lnTo>
                      <a:pt x="455" y="0"/>
                    </a:lnTo>
                    <a:lnTo>
                      <a:pt x="452" y="0"/>
                    </a:lnTo>
                    <a:lnTo>
                      <a:pt x="449" y="1"/>
                    </a:lnTo>
                    <a:lnTo>
                      <a:pt x="445" y="4"/>
                    </a:lnTo>
                    <a:lnTo>
                      <a:pt x="434" y="8"/>
                    </a:lnTo>
                    <a:lnTo>
                      <a:pt x="421" y="12"/>
                    </a:lnTo>
                    <a:lnTo>
                      <a:pt x="406" y="17"/>
                    </a:lnTo>
                    <a:lnTo>
                      <a:pt x="388" y="22"/>
                    </a:lnTo>
                    <a:lnTo>
                      <a:pt x="368" y="27"/>
                    </a:lnTo>
                    <a:lnTo>
                      <a:pt x="346" y="31"/>
                    </a:lnTo>
                    <a:lnTo>
                      <a:pt x="322" y="35"/>
                    </a:lnTo>
                    <a:lnTo>
                      <a:pt x="296" y="37"/>
                    </a:lnTo>
                    <a:lnTo>
                      <a:pt x="268" y="38"/>
                    </a:lnTo>
                    <a:lnTo>
                      <a:pt x="254" y="38"/>
                    </a:lnTo>
                    <a:lnTo>
                      <a:pt x="238" y="37"/>
                    </a:lnTo>
                    <a:lnTo>
                      <a:pt x="219" y="35"/>
                    </a:lnTo>
                    <a:lnTo>
                      <a:pt x="198" y="33"/>
                    </a:lnTo>
                    <a:lnTo>
                      <a:pt x="175" y="29"/>
                    </a:lnTo>
                    <a:lnTo>
                      <a:pt x="150" y="23"/>
                    </a:lnTo>
                    <a:lnTo>
                      <a:pt x="124" y="16"/>
                    </a:lnTo>
                    <a:lnTo>
                      <a:pt x="96" y="6"/>
                    </a:lnTo>
                    <a:lnTo>
                      <a:pt x="90" y="3"/>
                    </a:lnTo>
                    <a:lnTo>
                      <a:pt x="86" y="1"/>
                    </a:lnTo>
                    <a:lnTo>
                      <a:pt x="84" y="1"/>
                    </a:lnTo>
                    <a:lnTo>
                      <a:pt x="82" y="0"/>
                    </a:lnTo>
                    <a:lnTo>
                      <a:pt x="81" y="0"/>
                    </a:lnTo>
                    <a:lnTo>
                      <a:pt x="75" y="1"/>
                    </a:lnTo>
                    <a:lnTo>
                      <a:pt x="71" y="3"/>
                    </a:lnTo>
                    <a:lnTo>
                      <a:pt x="68" y="7"/>
                    </a:lnTo>
                    <a:lnTo>
                      <a:pt x="67" y="11"/>
                    </a:lnTo>
                    <a:lnTo>
                      <a:pt x="66" y="17"/>
                    </a:lnTo>
                    <a:lnTo>
                      <a:pt x="66" y="24"/>
                    </a:lnTo>
                    <a:lnTo>
                      <a:pt x="66" y="386"/>
                    </a:lnTo>
                    <a:lnTo>
                      <a:pt x="66" y="393"/>
                    </a:lnTo>
                    <a:lnTo>
                      <a:pt x="67" y="400"/>
                    </a:lnTo>
                    <a:lnTo>
                      <a:pt x="69" y="405"/>
                    </a:lnTo>
                    <a:lnTo>
                      <a:pt x="72" y="409"/>
                    </a:lnTo>
                    <a:lnTo>
                      <a:pt x="77" y="411"/>
                    </a:lnTo>
                    <a:lnTo>
                      <a:pt x="85" y="412"/>
                    </a:lnTo>
                    <a:lnTo>
                      <a:pt x="89" y="412"/>
                    </a:lnTo>
                    <a:lnTo>
                      <a:pt x="93" y="411"/>
                    </a:lnTo>
                    <a:lnTo>
                      <a:pt x="96" y="409"/>
                    </a:lnTo>
                    <a:lnTo>
                      <a:pt x="99" y="406"/>
                    </a:lnTo>
                    <a:lnTo>
                      <a:pt x="103" y="401"/>
                    </a:lnTo>
                    <a:lnTo>
                      <a:pt x="108" y="395"/>
                    </a:lnTo>
                    <a:lnTo>
                      <a:pt x="122" y="379"/>
                    </a:lnTo>
                    <a:lnTo>
                      <a:pt x="137" y="365"/>
                    </a:lnTo>
                    <a:lnTo>
                      <a:pt x="153" y="354"/>
                    </a:lnTo>
                    <a:lnTo>
                      <a:pt x="169" y="345"/>
                    </a:lnTo>
                    <a:lnTo>
                      <a:pt x="185" y="337"/>
                    </a:lnTo>
                    <a:lnTo>
                      <a:pt x="201" y="332"/>
                    </a:lnTo>
                    <a:lnTo>
                      <a:pt x="217" y="327"/>
                    </a:lnTo>
                    <a:lnTo>
                      <a:pt x="232" y="324"/>
                    </a:lnTo>
                    <a:lnTo>
                      <a:pt x="246" y="323"/>
                    </a:lnTo>
                    <a:lnTo>
                      <a:pt x="259" y="322"/>
                    </a:lnTo>
                    <a:lnTo>
                      <a:pt x="271" y="321"/>
                    </a:lnTo>
                    <a:lnTo>
                      <a:pt x="288" y="322"/>
                    </a:lnTo>
                    <a:lnTo>
                      <a:pt x="303" y="325"/>
                    </a:lnTo>
                    <a:lnTo>
                      <a:pt x="317" y="331"/>
                    </a:lnTo>
                    <a:lnTo>
                      <a:pt x="329" y="337"/>
                    </a:lnTo>
                    <a:lnTo>
                      <a:pt x="340" y="343"/>
                    </a:lnTo>
                    <a:lnTo>
                      <a:pt x="349" y="351"/>
                    </a:lnTo>
                    <a:lnTo>
                      <a:pt x="358" y="359"/>
                    </a:lnTo>
                    <a:lnTo>
                      <a:pt x="364" y="366"/>
                    </a:lnTo>
                    <a:lnTo>
                      <a:pt x="370" y="373"/>
                    </a:lnTo>
                    <a:lnTo>
                      <a:pt x="374" y="379"/>
                    </a:lnTo>
                    <a:lnTo>
                      <a:pt x="377" y="384"/>
                    </a:lnTo>
                    <a:lnTo>
                      <a:pt x="379" y="387"/>
                    </a:lnTo>
                    <a:lnTo>
                      <a:pt x="387" y="404"/>
                    </a:lnTo>
                    <a:lnTo>
                      <a:pt x="394" y="422"/>
                    </a:lnTo>
                    <a:lnTo>
                      <a:pt x="399" y="442"/>
                    </a:lnTo>
                    <a:lnTo>
                      <a:pt x="403" y="463"/>
                    </a:lnTo>
                    <a:lnTo>
                      <a:pt x="406" y="486"/>
                    </a:lnTo>
                    <a:lnTo>
                      <a:pt x="407" y="511"/>
                    </a:lnTo>
                    <a:lnTo>
                      <a:pt x="408" y="539"/>
                    </a:lnTo>
                    <a:lnTo>
                      <a:pt x="408" y="551"/>
                    </a:lnTo>
                    <a:lnTo>
                      <a:pt x="407" y="567"/>
                    </a:lnTo>
                    <a:lnTo>
                      <a:pt x="406" y="583"/>
                    </a:lnTo>
                    <a:lnTo>
                      <a:pt x="405" y="601"/>
                    </a:lnTo>
                    <a:lnTo>
                      <a:pt x="401" y="620"/>
                    </a:lnTo>
                    <a:lnTo>
                      <a:pt x="397" y="639"/>
                    </a:lnTo>
                    <a:lnTo>
                      <a:pt x="391" y="658"/>
                    </a:lnTo>
                    <a:lnTo>
                      <a:pt x="383" y="677"/>
                    </a:lnTo>
                    <a:lnTo>
                      <a:pt x="372" y="695"/>
                    </a:lnTo>
                    <a:lnTo>
                      <a:pt x="360" y="710"/>
                    </a:lnTo>
                    <a:lnTo>
                      <a:pt x="346" y="724"/>
                    </a:lnTo>
                    <a:lnTo>
                      <a:pt x="331" y="735"/>
                    </a:lnTo>
                    <a:lnTo>
                      <a:pt x="314" y="746"/>
                    </a:lnTo>
                    <a:lnTo>
                      <a:pt x="296" y="754"/>
                    </a:lnTo>
                    <a:lnTo>
                      <a:pt x="276" y="760"/>
                    </a:lnTo>
                    <a:lnTo>
                      <a:pt x="256" y="764"/>
                    </a:lnTo>
                    <a:lnTo>
                      <a:pt x="235" y="765"/>
                    </a:lnTo>
                    <a:lnTo>
                      <a:pt x="216" y="764"/>
                    </a:lnTo>
                    <a:lnTo>
                      <a:pt x="196" y="761"/>
                    </a:lnTo>
                    <a:lnTo>
                      <a:pt x="178" y="757"/>
                    </a:lnTo>
                    <a:lnTo>
                      <a:pt x="160" y="751"/>
                    </a:lnTo>
                    <a:lnTo>
                      <a:pt x="142" y="744"/>
                    </a:lnTo>
                    <a:lnTo>
                      <a:pt x="125" y="734"/>
                    </a:lnTo>
                    <a:lnTo>
                      <a:pt x="109" y="724"/>
                    </a:lnTo>
                    <a:lnTo>
                      <a:pt x="94" y="711"/>
                    </a:lnTo>
                    <a:lnTo>
                      <a:pt x="81" y="697"/>
                    </a:lnTo>
                    <a:lnTo>
                      <a:pt x="69" y="681"/>
                    </a:lnTo>
                    <a:lnTo>
                      <a:pt x="59" y="664"/>
                    </a:lnTo>
                    <a:lnTo>
                      <a:pt x="50" y="646"/>
                    </a:lnTo>
                    <a:lnTo>
                      <a:pt x="65" y="646"/>
                    </a:lnTo>
                    <a:lnTo>
                      <a:pt x="77" y="644"/>
                    </a:lnTo>
                    <a:lnTo>
                      <a:pt x="88" y="639"/>
                    </a:lnTo>
                    <a:lnTo>
                      <a:pt x="97" y="633"/>
                    </a:lnTo>
                    <a:lnTo>
                      <a:pt x="104" y="626"/>
                    </a:lnTo>
                    <a:lnTo>
                      <a:pt x="110" y="618"/>
                    </a:lnTo>
                    <a:lnTo>
                      <a:pt x="114" y="608"/>
                    </a:lnTo>
                    <a:lnTo>
                      <a:pt x="117" y="598"/>
                    </a:lnTo>
                    <a:lnTo>
                      <a:pt x="117" y="588"/>
                    </a:lnTo>
                    <a:lnTo>
                      <a:pt x="116" y="576"/>
                    </a:lnTo>
                    <a:lnTo>
                      <a:pt x="114" y="566"/>
                    </a:lnTo>
                    <a:lnTo>
                      <a:pt x="110" y="557"/>
                    </a:lnTo>
                    <a:lnTo>
                      <a:pt x="106" y="550"/>
                    </a:lnTo>
                    <a:lnTo>
                      <a:pt x="100" y="544"/>
                    </a:lnTo>
                    <a:lnTo>
                      <a:pt x="94" y="539"/>
                    </a:lnTo>
                    <a:lnTo>
                      <a:pt x="87" y="535"/>
                    </a:lnTo>
                    <a:lnTo>
                      <a:pt x="81" y="532"/>
                    </a:lnTo>
                    <a:lnTo>
                      <a:pt x="74" y="530"/>
                    </a:lnTo>
                    <a:lnTo>
                      <a:pt x="68" y="529"/>
                    </a:lnTo>
                    <a:lnTo>
                      <a:pt x="63" y="528"/>
                    </a:lnTo>
                    <a:lnTo>
                      <a:pt x="54" y="528"/>
                    </a:lnTo>
                    <a:lnTo>
                      <a:pt x="51" y="529"/>
                    </a:lnTo>
                    <a:lnTo>
                      <a:pt x="46" y="530"/>
                    </a:lnTo>
                    <a:lnTo>
                      <a:pt x="40" y="531"/>
                    </a:lnTo>
                    <a:lnTo>
                      <a:pt x="35" y="533"/>
                    </a:lnTo>
                    <a:lnTo>
                      <a:pt x="28" y="536"/>
                    </a:lnTo>
                    <a:lnTo>
                      <a:pt x="22" y="540"/>
                    </a:lnTo>
                    <a:lnTo>
                      <a:pt x="16" y="545"/>
                    </a:lnTo>
                    <a:lnTo>
                      <a:pt x="11" y="551"/>
                    </a:lnTo>
                    <a:lnTo>
                      <a:pt x="7" y="559"/>
                    </a:lnTo>
                    <a:lnTo>
                      <a:pt x="3" y="568"/>
                    </a:lnTo>
                    <a:lnTo>
                      <a:pt x="1" y="579"/>
                    </a:lnTo>
                    <a:lnTo>
                      <a:pt x="0" y="592"/>
                    </a:lnTo>
                    <a:lnTo>
                      <a:pt x="1" y="612"/>
                    </a:lnTo>
                    <a:lnTo>
                      <a:pt x="5" y="633"/>
                    </a:lnTo>
                    <a:lnTo>
                      <a:pt x="11" y="654"/>
                    </a:lnTo>
                    <a:lnTo>
                      <a:pt x="19" y="674"/>
                    </a:lnTo>
                    <a:lnTo>
                      <a:pt x="30" y="693"/>
                    </a:lnTo>
                    <a:lnTo>
                      <a:pt x="43" y="711"/>
                    </a:lnTo>
                    <a:lnTo>
                      <a:pt x="58" y="729"/>
                    </a:lnTo>
                    <a:lnTo>
                      <a:pt x="74" y="745"/>
                    </a:lnTo>
                    <a:lnTo>
                      <a:pt x="93" y="759"/>
                    </a:lnTo>
                    <a:lnTo>
                      <a:pt x="113" y="772"/>
                    </a:lnTo>
                    <a:lnTo>
                      <a:pt x="135" y="782"/>
                    </a:lnTo>
                    <a:lnTo>
                      <a:pt x="158" y="791"/>
                    </a:lnTo>
                    <a:lnTo>
                      <a:pt x="183" y="797"/>
                    </a:lnTo>
                    <a:lnTo>
                      <a:pt x="210" y="801"/>
                    </a:lnTo>
                    <a:lnTo>
                      <a:pt x="237" y="803"/>
                    </a:lnTo>
                    <a:lnTo>
                      <a:pt x="265" y="801"/>
                    </a:lnTo>
                    <a:lnTo>
                      <a:pt x="292" y="798"/>
                    </a:lnTo>
                    <a:lnTo>
                      <a:pt x="319" y="791"/>
                    </a:lnTo>
                    <a:lnTo>
                      <a:pt x="344" y="783"/>
                    </a:lnTo>
                    <a:lnTo>
                      <a:pt x="369" y="772"/>
                    </a:lnTo>
                    <a:lnTo>
                      <a:pt x="392" y="760"/>
                    </a:lnTo>
                    <a:lnTo>
                      <a:pt x="414" y="745"/>
                    </a:lnTo>
                    <a:lnTo>
                      <a:pt x="435" y="728"/>
                    </a:lnTo>
                    <a:lnTo>
                      <a:pt x="453" y="710"/>
                    </a:lnTo>
                    <a:lnTo>
                      <a:pt x="469" y="691"/>
                    </a:lnTo>
                    <a:lnTo>
                      <a:pt x="484" y="669"/>
                    </a:lnTo>
                    <a:lnTo>
                      <a:pt x="496" y="646"/>
                    </a:lnTo>
                    <a:lnTo>
                      <a:pt x="506" y="622"/>
                    </a:lnTo>
                    <a:lnTo>
                      <a:pt x="513" y="597"/>
                    </a:lnTo>
                    <a:lnTo>
                      <a:pt x="517" y="571"/>
                    </a:lnTo>
                    <a:lnTo>
                      <a:pt x="519" y="543"/>
                    </a:lnTo>
                    <a:lnTo>
                      <a:pt x="518" y="519"/>
                    </a:lnTo>
                    <a:lnTo>
                      <a:pt x="514" y="494"/>
                    </a:lnTo>
                    <a:lnTo>
                      <a:pt x="509" y="471"/>
                    </a:lnTo>
                    <a:lnTo>
                      <a:pt x="501" y="448"/>
                    </a:lnTo>
                    <a:lnTo>
                      <a:pt x="491" y="425"/>
                    </a:lnTo>
                    <a:lnTo>
                      <a:pt x="479" y="404"/>
                    </a:lnTo>
                    <a:lnTo>
                      <a:pt x="466" y="385"/>
                    </a:lnTo>
                    <a:lnTo>
                      <a:pt x="450" y="366"/>
                    </a:lnTo>
                    <a:lnTo>
                      <a:pt x="433" y="349"/>
                    </a:lnTo>
                    <a:lnTo>
                      <a:pt x="414" y="334"/>
                    </a:lnTo>
                    <a:lnTo>
                      <a:pt x="394" y="321"/>
                    </a:lnTo>
                    <a:lnTo>
                      <a:pt x="372" y="310"/>
                    </a:lnTo>
                    <a:lnTo>
                      <a:pt x="349" y="301"/>
                    </a:lnTo>
                    <a:lnTo>
                      <a:pt x="325" y="294"/>
                    </a:lnTo>
                    <a:lnTo>
                      <a:pt x="299" y="290"/>
                    </a:lnTo>
                    <a:lnTo>
                      <a:pt x="272" y="289"/>
                    </a:lnTo>
                    <a:lnTo>
                      <a:pt x="252" y="289"/>
                    </a:lnTo>
                    <a:lnTo>
                      <a:pt x="232" y="291"/>
                    </a:lnTo>
                    <a:lnTo>
                      <a:pt x="211" y="295"/>
                    </a:lnTo>
                    <a:lnTo>
                      <a:pt x="190" y="301"/>
                    </a:lnTo>
                    <a:lnTo>
                      <a:pt x="169" y="309"/>
                    </a:lnTo>
                    <a:lnTo>
                      <a:pt x="148" y="318"/>
                    </a:lnTo>
                    <a:lnTo>
                      <a:pt x="127" y="331"/>
                    </a:lnTo>
                    <a:lnTo>
                      <a:pt x="108" y="346"/>
                    </a:lnTo>
                    <a:lnTo>
                      <a:pt x="108" y="125"/>
                    </a:lnTo>
                    <a:close/>
                  </a:path>
                </a:pathLst>
              </a:custGeom>
              <a:solidFill>
                <a:srgbClr val="FFFFFF"/>
              </a:solidFill>
              <a:ln w="0">
                <a:solidFill>
                  <a:srgbClr val="FFFFFF"/>
                </a:solidFill>
                <a:prstDash val="solid"/>
                <a:round/>
              </a:ln>
            </p:spPr>
            <p:txBody>
              <a:bodyPr/>
              <a:lstStyle/>
              <a:p>
                <a:endParaRPr lang="en-US"/>
              </a:p>
            </p:txBody>
          </p:sp>
        </p:grpSp>
        <p:grpSp>
          <p:nvGrpSpPr>
            <p:cNvPr id="27" name="Group 70"/>
            <p:cNvGrpSpPr>
              <a:grpSpLocks noChangeAspect="1"/>
            </p:cNvGrpSpPr>
            <p:nvPr>
              <p:custDataLst>
                <p:tags r:id="rId12"/>
              </p:custDataLst>
            </p:nvPr>
          </p:nvGrpSpPr>
          <p:grpSpPr bwMode="auto">
            <a:xfrm>
              <a:off x="4871" y="1278"/>
              <a:ext cx="103" cy="117"/>
              <a:chOff x="4982" y="1378"/>
              <a:chExt cx="1284" cy="1457"/>
            </a:xfrm>
          </p:grpSpPr>
          <p:sp>
            <p:nvSpPr>
              <p:cNvPr id="34" name="Freeform 72"/>
              <p:cNvSpPr>
                <a:spLocks noEditPoints="1"/>
              </p:cNvSpPr>
              <p:nvPr/>
            </p:nvSpPr>
            <p:spPr bwMode="auto">
              <a:xfrm>
                <a:off x="4982" y="1378"/>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35" name="Freeform 73"/>
              <p:cNvSpPr>
                <a:spLocks noEditPoints="1"/>
              </p:cNvSpPr>
              <p:nvPr/>
            </p:nvSpPr>
            <p:spPr bwMode="auto">
              <a:xfrm>
                <a:off x="5725" y="2032"/>
                <a:ext cx="541" cy="803"/>
              </a:xfrm>
              <a:custGeom>
                <a:avLst/>
                <a:gdLst>
                  <a:gd name="T0" fmla="*/ 117 w 541"/>
                  <a:gd name="T1" fmla="*/ 302 h 803"/>
                  <a:gd name="T2" fmla="*/ 141 w 541"/>
                  <a:gd name="T3" fmla="*/ 191 h 803"/>
                  <a:gd name="T4" fmla="*/ 193 w 541"/>
                  <a:gd name="T5" fmla="*/ 106 h 803"/>
                  <a:gd name="T6" fmla="*/ 260 w 541"/>
                  <a:gd name="T7" fmla="*/ 54 h 803"/>
                  <a:gd name="T8" fmla="*/ 345 w 541"/>
                  <a:gd name="T9" fmla="*/ 34 h 803"/>
                  <a:gd name="T10" fmla="*/ 395 w 541"/>
                  <a:gd name="T11" fmla="*/ 41 h 803"/>
                  <a:gd name="T12" fmla="*/ 442 w 541"/>
                  <a:gd name="T13" fmla="*/ 65 h 803"/>
                  <a:gd name="T14" fmla="*/ 420 w 541"/>
                  <a:gd name="T15" fmla="*/ 85 h 803"/>
                  <a:gd name="T16" fmla="*/ 397 w 541"/>
                  <a:gd name="T17" fmla="*/ 119 h 803"/>
                  <a:gd name="T18" fmla="*/ 404 w 541"/>
                  <a:gd name="T19" fmla="*/ 162 h 803"/>
                  <a:gd name="T20" fmla="*/ 439 w 541"/>
                  <a:gd name="T21" fmla="*/ 186 h 803"/>
                  <a:gd name="T22" fmla="*/ 484 w 541"/>
                  <a:gd name="T23" fmla="*/ 178 h 803"/>
                  <a:gd name="T24" fmla="*/ 507 w 541"/>
                  <a:gd name="T25" fmla="*/ 141 h 803"/>
                  <a:gd name="T26" fmla="*/ 501 w 541"/>
                  <a:gd name="T27" fmla="*/ 87 h 803"/>
                  <a:gd name="T28" fmla="*/ 469 w 541"/>
                  <a:gd name="T29" fmla="*/ 39 h 803"/>
                  <a:gd name="T30" fmla="*/ 408 w 541"/>
                  <a:gd name="T31" fmla="*/ 8 h 803"/>
                  <a:gd name="T32" fmla="*/ 317 w 541"/>
                  <a:gd name="T33" fmla="*/ 1 h 803"/>
                  <a:gd name="T34" fmla="*/ 218 w 541"/>
                  <a:gd name="T35" fmla="*/ 28 h 803"/>
                  <a:gd name="T36" fmla="*/ 128 w 541"/>
                  <a:gd name="T37" fmla="*/ 89 h 803"/>
                  <a:gd name="T38" fmla="*/ 56 w 541"/>
                  <a:gd name="T39" fmla="*/ 181 h 803"/>
                  <a:gd name="T40" fmla="*/ 11 w 541"/>
                  <a:gd name="T41" fmla="*/ 300 h 803"/>
                  <a:gd name="T42" fmla="*/ 1 w 541"/>
                  <a:gd name="T43" fmla="*/ 445 h 803"/>
                  <a:gd name="T44" fmla="*/ 19 w 541"/>
                  <a:gd name="T45" fmla="*/ 576 h 803"/>
                  <a:gd name="T46" fmla="*/ 57 w 541"/>
                  <a:gd name="T47" fmla="*/ 674 h 803"/>
                  <a:gd name="T48" fmla="*/ 109 w 541"/>
                  <a:gd name="T49" fmla="*/ 741 h 803"/>
                  <a:gd name="T50" fmla="*/ 172 w 541"/>
                  <a:gd name="T51" fmla="*/ 782 h 803"/>
                  <a:gd name="T52" fmla="*/ 239 w 541"/>
                  <a:gd name="T53" fmla="*/ 801 h 803"/>
                  <a:gd name="T54" fmla="*/ 325 w 541"/>
                  <a:gd name="T55" fmla="*/ 798 h 803"/>
                  <a:gd name="T56" fmla="*/ 421 w 541"/>
                  <a:gd name="T57" fmla="*/ 760 h 803"/>
                  <a:gd name="T58" fmla="*/ 494 w 541"/>
                  <a:gd name="T59" fmla="*/ 691 h 803"/>
                  <a:gd name="T60" fmla="*/ 535 w 541"/>
                  <a:gd name="T61" fmla="*/ 595 h 803"/>
                  <a:gd name="T62" fmla="*/ 535 w 541"/>
                  <a:gd name="T63" fmla="*/ 486 h 803"/>
                  <a:gd name="T64" fmla="*/ 496 w 541"/>
                  <a:gd name="T65" fmla="*/ 392 h 803"/>
                  <a:gd name="T66" fmla="*/ 426 w 541"/>
                  <a:gd name="T67" fmla="*/ 323 h 803"/>
                  <a:gd name="T68" fmla="*/ 335 w 541"/>
                  <a:gd name="T69" fmla="*/ 286 h 803"/>
                  <a:gd name="T70" fmla="*/ 244 w 541"/>
                  <a:gd name="T71" fmla="*/ 285 h 803"/>
                  <a:gd name="T72" fmla="*/ 180 w 541"/>
                  <a:gd name="T73" fmla="*/ 313 h 803"/>
                  <a:gd name="T74" fmla="*/ 135 w 541"/>
                  <a:gd name="T75" fmla="*/ 359 h 803"/>
                  <a:gd name="T76" fmla="*/ 273 w 541"/>
                  <a:gd name="T77" fmla="*/ 765 h 803"/>
                  <a:gd name="T78" fmla="*/ 203 w 541"/>
                  <a:gd name="T79" fmla="*/ 747 h 803"/>
                  <a:gd name="T80" fmla="*/ 153 w 541"/>
                  <a:gd name="T81" fmla="*/ 696 h 803"/>
                  <a:gd name="T82" fmla="*/ 126 w 541"/>
                  <a:gd name="T83" fmla="*/ 622 h 803"/>
                  <a:gd name="T84" fmla="*/ 117 w 541"/>
                  <a:gd name="T85" fmla="*/ 515 h 803"/>
                  <a:gd name="T86" fmla="*/ 135 w 541"/>
                  <a:gd name="T87" fmla="*/ 419 h 803"/>
                  <a:gd name="T88" fmla="*/ 184 w 541"/>
                  <a:gd name="T89" fmla="*/ 349 h 803"/>
                  <a:gd name="T90" fmla="*/ 257 w 541"/>
                  <a:gd name="T91" fmla="*/ 315 h 803"/>
                  <a:gd name="T92" fmla="*/ 332 w 541"/>
                  <a:gd name="T93" fmla="*/ 322 h 803"/>
                  <a:gd name="T94" fmla="*/ 387 w 541"/>
                  <a:gd name="T95" fmla="*/ 363 h 803"/>
                  <a:gd name="T96" fmla="*/ 422 w 541"/>
                  <a:gd name="T97" fmla="*/ 439 h 803"/>
                  <a:gd name="T98" fmla="*/ 428 w 541"/>
                  <a:gd name="T99" fmla="*/ 564 h 803"/>
                  <a:gd name="T100" fmla="*/ 420 w 541"/>
                  <a:gd name="T101" fmla="*/ 648 h 803"/>
                  <a:gd name="T102" fmla="*/ 385 w 541"/>
                  <a:gd name="T103" fmla="*/ 717 h 803"/>
                  <a:gd name="T104" fmla="*/ 330 w 541"/>
                  <a:gd name="T105" fmla="*/ 756 h 8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1"/>
                  <a:gd name="T160" fmla="*/ 0 h 803"/>
                  <a:gd name="T161" fmla="*/ 541 w 541"/>
                  <a:gd name="T162" fmla="*/ 803 h 8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1" h="803">
                    <a:moveTo>
                      <a:pt x="113" y="395"/>
                    </a:moveTo>
                    <a:lnTo>
                      <a:pt x="113" y="364"/>
                    </a:lnTo>
                    <a:lnTo>
                      <a:pt x="114" y="333"/>
                    </a:lnTo>
                    <a:lnTo>
                      <a:pt x="117" y="302"/>
                    </a:lnTo>
                    <a:lnTo>
                      <a:pt x="121" y="273"/>
                    </a:lnTo>
                    <a:lnTo>
                      <a:pt x="126" y="245"/>
                    </a:lnTo>
                    <a:lnTo>
                      <a:pt x="132" y="217"/>
                    </a:lnTo>
                    <a:lnTo>
                      <a:pt x="141" y="191"/>
                    </a:lnTo>
                    <a:lnTo>
                      <a:pt x="152" y="165"/>
                    </a:lnTo>
                    <a:lnTo>
                      <a:pt x="166" y="141"/>
                    </a:lnTo>
                    <a:lnTo>
                      <a:pt x="179" y="122"/>
                    </a:lnTo>
                    <a:lnTo>
                      <a:pt x="193" y="106"/>
                    </a:lnTo>
                    <a:lnTo>
                      <a:pt x="208" y="90"/>
                    </a:lnTo>
                    <a:lnTo>
                      <a:pt x="224" y="76"/>
                    </a:lnTo>
                    <a:lnTo>
                      <a:pt x="242" y="64"/>
                    </a:lnTo>
                    <a:lnTo>
                      <a:pt x="260" y="54"/>
                    </a:lnTo>
                    <a:lnTo>
                      <a:pt x="280" y="45"/>
                    </a:lnTo>
                    <a:lnTo>
                      <a:pt x="301" y="39"/>
                    </a:lnTo>
                    <a:lnTo>
                      <a:pt x="322" y="35"/>
                    </a:lnTo>
                    <a:lnTo>
                      <a:pt x="345" y="34"/>
                    </a:lnTo>
                    <a:lnTo>
                      <a:pt x="357" y="35"/>
                    </a:lnTo>
                    <a:lnTo>
                      <a:pt x="369" y="36"/>
                    </a:lnTo>
                    <a:lnTo>
                      <a:pt x="382" y="38"/>
                    </a:lnTo>
                    <a:lnTo>
                      <a:pt x="395" y="41"/>
                    </a:lnTo>
                    <a:lnTo>
                      <a:pt x="408" y="45"/>
                    </a:lnTo>
                    <a:lnTo>
                      <a:pt x="420" y="51"/>
                    </a:lnTo>
                    <a:lnTo>
                      <a:pt x="431" y="57"/>
                    </a:lnTo>
                    <a:lnTo>
                      <a:pt x="442" y="65"/>
                    </a:lnTo>
                    <a:lnTo>
                      <a:pt x="450" y="75"/>
                    </a:lnTo>
                    <a:lnTo>
                      <a:pt x="439" y="77"/>
                    </a:lnTo>
                    <a:lnTo>
                      <a:pt x="429" y="80"/>
                    </a:lnTo>
                    <a:lnTo>
                      <a:pt x="420" y="85"/>
                    </a:lnTo>
                    <a:lnTo>
                      <a:pt x="412" y="91"/>
                    </a:lnTo>
                    <a:lnTo>
                      <a:pt x="405" y="100"/>
                    </a:lnTo>
                    <a:lnTo>
                      <a:pt x="400" y="109"/>
                    </a:lnTo>
                    <a:lnTo>
                      <a:pt x="397" y="119"/>
                    </a:lnTo>
                    <a:lnTo>
                      <a:pt x="396" y="132"/>
                    </a:lnTo>
                    <a:lnTo>
                      <a:pt x="397" y="142"/>
                    </a:lnTo>
                    <a:lnTo>
                      <a:pt x="400" y="153"/>
                    </a:lnTo>
                    <a:lnTo>
                      <a:pt x="404" y="162"/>
                    </a:lnTo>
                    <a:lnTo>
                      <a:pt x="410" y="170"/>
                    </a:lnTo>
                    <a:lnTo>
                      <a:pt x="418" y="177"/>
                    </a:lnTo>
                    <a:lnTo>
                      <a:pt x="428" y="182"/>
                    </a:lnTo>
                    <a:lnTo>
                      <a:pt x="439" y="186"/>
                    </a:lnTo>
                    <a:lnTo>
                      <a:pt x="451" y="187"/>
                    </a:lnTo>
                    <a:lnTo>
                      <a:pt x="464" y="186"/>
                    </a:lnTo>
                    <a:lnTo>
                      <a:pt x="475" y="183"/>
                    </a:lnTo>
                    <a:lnTo>
                      <a:pt x="484" y="178"/>
                    </a:lnTo>
                    <a:lnTo>
                      <a:pt x="493" y="170"/>
                    </a:lnTo>
                    <a:lnTo>
                      <a:pt x="499" y="162"/>
                    </a:lnTo>
                    <a:lnTo>
                      <a:pt x="504" y="153"/>
                    </a:lnTo>
                    <a:lnTo>
                      <a:pt x="507" y="141"/>
                    </a:lnTo>
                    <a:lnTo>
                      <a:pt x="507" y="129"/>
                    </a:lnTo>
                    <a:lnTo>
                      <a:pt x="507" y="115"/>
                    </a:lnTo>
                    <a:lnTo>
                      <a:pt x="504" y="101"/>
                    </a:lnTo>
                    <a:lnTo>
                      <a:pt x="501" y="87"/>
                    </a:lnTo>
                    <a:lnTo>
                      <a:pt x="495" y="74"/>
                    </a:lnTo>
                    <a:lnTo>
                      <a:pt x="488" y="61"/>
                    </a:lnTo>
                    <a:lnTo>
                      <a:pt x="479" y="50"/>
                    </a:lnTo>
                    <a:lnTo>
                      <a:pt x="469" y="39"/>
                    </a:lnTo>
                    <a:lnTo>
                      <a:pt x="456" y="29"/>
                    </a:lnTo>
                    <a:lnTo>
                      <a:pt x="442" y="21"/>
                    </a:lnTo>
                    <a:lnTo>
                      <a:pt x="426" y="14"/>
                    </a:lnTo>
                    <a:lnTo>
                      <a:pt x="408" y="8"/>
                    </a:lnTo>
                    <a:lnTo>
                      <a:pt x="388" y="4"/>
                    </a:lnTo>
                    <a:lnTo>
                      <a:pt x="366" y="1"/>
                    </a:lnTo>
                    <a:lnTo>
                      <a:pt x="342" y="0"/>
                    </a:lnTo>
                    <a:lnTo>
                      <a:pt x="317" y="1"/>
                    </a:lnTo>
                    <a:lnTo>
                      <a:pt x="292" y="5"/>
                    </a:lnTo>
                    <a:lnTo>
                      <a:pt x="267" y="10"/>
                    </a:lnTo>
                    <a:lnTo>
                      <a:pt x="242" y="18"/>
                    </a:lnTo>
                    <a:lnTo>
                      <a:pt x="218" y="28"/>
                    </a:lnTo>
                    <a:lnTo>
                      <a:pt x="194" y="40"/>
                    </a:lnTo>
                    <a:lnTo>
                      <a:pt x="171" y="55"/>
                    </a:lnTo>
                    <a:lnTo>
                      <a:pt x="149" y="71"/>
                    </a:lnTo>
                    <a:lnTo>
                      <a:pt x="128" y="89"/>
                    </a:lnTo>
                    <a:lnTo>
                      <a:pt x="108" y="109"/>
                    </a:lnTo>
                    <a:lnTo>
                      <a:pt x="89" y="131"/>
                    </a:lnTo>
                    <a:lnTo>
                      <a:pt x="72" y="155"/>
                    </a:lnTo>
                    <a:lnTo>
                      <a:pt x="56" y="181"/>
                    </a:lnTo>
                    <a:lnTo>
                      <a:pt x="42" y="208"/>
                    </a:lnTo>
                    <a:lnTo>
                      <a:pt x="30" y="237"/>
                    </a:lnTo>
                    <a:lnTo>
                      <a:pt x="20" y="268"/>
                    </a:lnTo>
                    <a:lnTo>
                      <a:pt x="11" y="300"/>
                    </a:lnTo>
                    <a:lnTo>
                      <a:pt x="5" y="335"/>
                    </a:lnTo>
                    <a:lnTo>
                      <a:pt x="2" y="370"/>
                    </a:lnTo>
                    <a:lnTo>
                      <a:pt x="0" y="407"/>
                    </a:lnTo>
                    <a:lnTo>
                      <a:pt x="1" y="445"/>
                    </a:lnTo>
                    <a:lnTo>
                      <a:pt x="3" y="481"/>
                    </a:lnTo>
                    <a:lnTo>
                      <a:pt x="7" y="516"/>
                    </a:lnTo>
                    <a:lnTo>
                      <a:pt x="12" y="547"/>
                    </a:lnTo>
                    <a:lnTo>
                      <a:pt x="19" y="576"/>
                    </a:lnTo>
                    <a:lnTo>
                      <a:pt x="27" y="604"/>
                    </a:lnTo>
                    <a:lnTo>
                      <a:pt x="36" y="629"/>
                    </a:lnTo>
                    <a:lnTo>
                      <a:pt x="46" y="652"/>
                    </a:lnTo>
                    <a:lnTo>
                      <a:pt x="57" y="674"/>
                    </a:lnTo>
                    <a:lnTo>
                      <a:pt x="69" y="693"/>
                    </a:lnTo>
                    <a:lnTo>
                      <a:pt x="81" y="711"/>
                    </a:lnTo>
                    <a:lnTo>
                      <a:pt x="95" y="727"/>
                    </a:lnTo>
                    <a:lnTo>
                      <a:pt x="109" y="741"/>
                    </a:lnTo>
                    <a:lnTo>
                      <a:pt x="124" y="753"/>
                    </a:lnTo>
                    <a:lnTo>
                      <a:pt x="139" y="764"/>
                    </a:lnTo>
                    <a:lnTo>
                      <a:pt x="155" y="774"/>
                    </a:lnTo>
                    <a:lnTo>
                      <a:pt x="172" y="782"/>
                    </a:lnTo>
                    <a:lnTo>
                      <a:pt x="188" y="788"/>
                    </a:lnTo>
                    <a:lnTo>
                      <a:pt x="205" y="794"/>
                    </a:lnTo>
                    <a:lnTo>
                      <a:pt x="222" y="798"/>
                    </a:lnTo>
                    <a:lnTo>
                      <a:pt x="239" y="801"/>
                    </a:lnTo>
                    <a:lnTo>
                      <a:pt x="256" y="802"/>
                    </a:lnTo>
                    <a:lnTo>
                      <a:pt x="273" y="803"/>
                    </a:lnTo>
                    <a:lnTo>
                      <a:pt x="299" y="802"/>
                    </a:lnTo>
                    <a:lnTo>
                      <a:pt x="325" y="798"/>
                    </a:lnTo>
                    <a:lnTo>
                      <a:pt x="351" y="791"/>
                    </a:lnTo>
                    <a:lnTo>
                      <a:pt x="375" y="783"/>
                    </a:lnTo>
                    <a:lnTo>
                      <a:pt x="398" y="773"/>
                    </a:lnTo>
                    <a:lnTo>
                      <a:pt x="421" y="760"/>
                    </a:lnTo>
                    <a:lnTo>
                      <a:pt x="441" y="746"/>
                    </a:lnTo>
                    <a:lnTo>
                      <a:pt x="460" y="729"/>
                    </a:lnTo>
                    <a:lnTo>
                      <a:pt x="478" y="710"/>
                    </a:lnTo>
                    <a:lnTo>
                      <a:pt x="494" y="691"/>
                    </a:lnTo>
                    <a:lnTo>
                      <a:pt x="507" y="669"/>
                    </a:lnTo>
                    <a:lnTo>
                      <a:pt x="519" y="646"/>
                    </a:lnTo>
                    <a:lnTo>
                      <a:pt x="528" y="621"/>
                    </a:lnTo>
                    <a:lnTo>
                      <a:pt x="535" y="595"/>
                    </a:lnTo>
                    <a:lnTo>
                      <a:pt x="539" y="568"/>
                    </a:lnTo>
                    <a:lnTo>
                      <a:pt x="541" y="540"/>
                    </a:lnTo>
                    <a:lnTo>
                      <a:pt x="539" y="513"/>
                    </a:lnTo>
                    <a:lnTo>
                      <a:pt x="535" y="486"/>
                    </a:lnTo>
                    <a:lnTo>
                      <a:pt x="529" y="461"/>
                    </a:lnTo>
                    <a:lnTo>
                      <a:pt x="520" y="437"/>
                    </a:lnTo>
                    <a:lnTo>
                      <a:pt x="509" y="414"/>
                    </a:lnTo>
                    <a:lnTo>
                      <a:pt x="496" y="392"/>
                    </a:lnTo>
                    <a:lnTo>
                      <a:pt x="481" y="372"/>
                    </a:lnTo>
                    <a:lnTo>
                      <a:pt x="464" y="354"/>
                    </a:lnTo>
                    <a:lnTo>
                      <a:pt x="446" y="338"/>
                    </a:lnTo>
                    <a:lnTo>
                      <a:pt x="426" y="323"/>
                    </a:lnTo>
                    <a:lnTo>
                      <a:pt x="405" y="311"/>
                    </a:lnTo>
                    <a:lnTo>
                      <a:pt x="382" y="300"/>
                    </a:lnTo>
                    <a:lnTo>
                      <a:pt x="359" y="292"/>
                    </a:lnTo>
                    <a:lnTo>
                      <a:pt x="335" y="286"/>
                    </a:lnTo>
                    <a:lnTo>
                      <a:pt x="310" y="282"/>
                    </a:lnTo>
                    <a:lnTo>
                      <a:pt x="284" y="281"/>
                    </a:lnTo>
                    <a:lnTo>
                      <a:pt x="263" y="282"/>
                    </a:lnTo>
                    <a:lnTo>
                      <a:pt x="244" y="285"/>
                    </a:lnTo>
                    <a:lnTo>
                      <a:pt x="226" y="290"/>
                    </a:lnTo>
                    <a:lnTo>
                      <a:pt x="209" y="296"/>
                    </a:lnTo>
                    <a:lnTo>
                      <a:pt x="194" y="304"/>
                    </a:lnTo>
                    <a:lnTo>
                      <a:pt x="180" y="313"/>
                    </a:lnTo>
                    <a:lnTo>
                      <a:pt x="167" y="323"/>
                    </a:lnTo>
                    <a:lnTo>
                      <a:pt x="155" y="335"/>
                    </a:lnTo>
                    <a:lnTo>
                      <a:pt x="145" y="346"/>
                    </a:lnTo>
                    <a:lnTo>
                      <a:pt x="135" y="359"/>
                    </a:lnTo>
                    <a:lnTo>
                      <a:pt x="127" y="371"/>
                    </a:lnTo>
                    <a:lnTo>
                      <a:pt x="120" y="383"/>
                    </a:lnTo>
                    <a:lnTo>
                      <a:pt x="113" y="395"/>
                    </a:lnTo>
                    <a:close/>
                    <a:moveTo>
                      <a:pt x="273" y="765"/>
                    </a:moveTo>
                    <a:lnTo>
                      <a:pt x="254" y="764"/>
                    </a:lnTo>
                    <a:lnTo>
                      <a:pt x="235" y="760"/>
                    </a:lnTo>
                    <a:lnTo>
                      <a:pt x="219" y="754"/>
                    </a:lnTo>
                    <a:lnTo>
                      <a:pt x="203" y="747"/>
                    </a:lnTo>
                    <a:lnTo>
                      <a:pt x="188" y="736"/>
                    </a:lnTo>
                    <a:lnTo>
                      <a:pt x="175" y="725"/>
                    </a:lnTo>
                    <a:lnTo>
                      <a:pt x="163" y="711"/>
                    </a:lnTo>
                    <a:lnTo>
                      <a:pt x="153" y="696"/>
                    </a:lnTo>
                    <a:lnTo>
                      <a:pt x="144" y="679"/>
                    </a:lnTo>
                    <a:lnTo>
                      <a:pt x="136" y="663"/>
                    </a:lnTo>
                    <a:lnTo>
                      <a:pt x="130" y="644"/>
                    </a:lnTo>
                    <a:lnTo>
                      <a:pt x="126" y="622"/>
                    </a:lnTo>
                    <a:lnTo>
                      <a:pt x="122" y="598"/>
                    </a:lnTo>
                    <a:lnTo>
                      <a:pt x="119" y="572"/>
                    </a:lnTo>
                    <a:lnTo>
                      <a:pt x="117" y="545"/>
                    </a:lnTo>
                    <a:lnTo>
                      <a:pt x="117" y="515"/>
                    </a:lnTo>
                    <a:lnTo>
                      <a:pt x="118" y="489"/>
                    </a:lnTo>
                    <a:lnTo>
                      <a:pt x="121" y="465"/>
                    </a:lnTo>
                    <a:lnTo>
                      <a:pt x="127" y="441"/>
                    </a:lnTo>
                    <a:lnTo>
                      <a:pt x="135" y="419"/>
                    </a:lnTo>
                    <a:lnTo>
                      <a:pt x="145" y="399"/>
                    </a:lnTo>
                    <a:lnTo>
                      <a:pt x="156" y="380"/>
                    </a:lnTo>
                    <a:lnTo>
                      <a:pt x="169" y="364"/>
                    </a:lnTo>
                    <a:lnTo>
                      <a:pt x="184" y="349"/>
                    </a:lnTo>
                    <a:lnTo>
                      <a:pt x="201" y="337"/>
                    </a:lnTo>
                    <a:lnTo>
                      <a:pt x="218" y="326"/>
                    </a:lnTo>
                    <a:lnTo>
                      <a:pt x="237" y="319"/>
                    </a:lnTo>
                    <a:lnTo>
                      <a:pt x="257" y="315"/>
                    </a:lnTo>
                    <a:lnTo>
                      <a:pt x="279" y="313"/>
                    </a:lnTo>
                    <a:lnTo>
                      <a:pt x="298" y="314"/>
                    </a:lnTo>
                    <a:lnTo>
                      <a:pt x="316" y="317"/>
                    </a:lnTo>
                    <a:lnTo>
                      <a:pt x="332" y="322"/>
                    </a:lnTo>
                    <a:lnTo>
                      <a:pt x="348" y="329"/>
                    </a:lnTo>
                    <a:lnTo>
                      <a:pt x="362" y="338"/>
                    </a:lnTo>
                    <a:lnTo>
                      <a:pt x="375" y="349"/>
                    </a:lnTo>
                    <a:lnTo>
                      <a:pt x="387" y="363"/>
                    </a:lnTo>
                    <a:lnTo>
                      <a:pt x="398" y="378"/>
                    </a:lnTo>
                    <a:lnTo>
                      <a:pt x="409" y="397"/>
                    </a:lnTo>
                    <a:lnTo>
                      <a:pt x="417" y="418"/>
                    </a:lnTo>
                    <a:lnTo>
                      <a:pt x="422" y="439"/>
                    </a:lnTo>
                    <a:lnTo>
                      <a:pt x="425" y="462"/>
                    </a:lnTo>
                    <a:lnTo>
                      <a:pt x="427" y="486"/>
                    </a:lnTo>
                    <a:lnTo>
                      <a:pt x="428" y="512"/>
                    </a:lnTo>
                    <a:lnTo>
                      <a:pt x="428" y="564"/>
                    </a:lnTo>
                    <a:lnTo>
                      <a:pt x="427" y="587"/>
                    </a:lnTo>
                    <a:lnTo>
                      <a:pt x="426" y="608"/>
                    </a:lnTo>
                    <a:lnTo>
                      <a:pt x="424" y="629"/>
                    </a:lnTo>
                    <a:lnTo>
                      <a:pt x="420" y="648"/>
                    </a:lnTo>
                    <a:lnTo>
                      <a:pt x="414" y="667"/>
                    </a:lnTo>
                    <a:lnTo>
                      <a:pt x="406" y="684"/>
                    </a:lnTo>
                    <a:lnTo>
                      <a:pt x="396" y="702"/>
                    </a:lnTo>
                    <a:lnTo>
                      <a:pt x="385" y="717"/>
                    </a:lnTo>
                    <a:lnTo>
                      <a:pt x="373" y="729"/>
                    </a:lnTo>
                    <a:lnTo>
                      <a:pt x="360" y="740"/>
                    </a:lnTo>
                    <a:lnTo>
                      <a:pt x="346" y="749"/>
                    </a:lnTo>
                    <a:lnTo>
                      <a:pt x="330" y="756"/>
                    </a:lnTo>
                    <a:lnTo>
                      <a:pt x="312" y="761"/>
                    </a:lnTo>
                    <a:lnTo>
                      <a:pt x="294" y="764"/>
                    </a:lnTo>
                    <a:lnTo>
                      <a:pt x="273" y="765"/>
                    </a:lnTo>
                    <a:close/>
                  </a:path>
                </a:pathLst>
              </a:custGeom>
              <a:solidFill>
                <a:srgbClr val="FFFFFF"/>
              </a:solidFill>
              <a:ln w="0">
                <a:solidFill>
                  <a:srgbClr val="FFFFFF"/>
                </a:solidFill>
                <a:prstDash val="solid"/>
                <a:round/>
              </a:ln>
            </p:spPr>
            <p:txBody>
              <a:bodyPr/>
              <a:lstStyle/>
              <a:p>
                <a:endParaRPr lang="en-US"/>
              </a:p>
            </p:txBody>
          </p:sp>
        </p:grpSp>
        <p:grpSp>
          <p:nvGrpSpPr>
            <p:cNvPr id="28" name="Group 76"/>
            <p:cNvGrpSpPr>
              <a:grpSpLocks noChangeAspect="1"/>
            </p:cNvGrpSpPr>
            <p:nvPr>
              <p:custDataLst>
                <p:tags r:id="rId13"/>
              </p:custDataLst>
            </p:nvPr>
          </p:nvGrpSpPr>
          <p:grpSpPr bwMode="auto">
            <a:xfrm>
              <a:off x="2151" y="2685"/>
              <a:ext cx="92" cy="105"/>
              <a:chOff x="2262" y="2785"/>
              <a:chExt cx="1284" cy="1457"/>
            </a:xfrm>
          </p:grpSpPr>
          <p:sp>
            <p:nvSpPr>
              <p:cNvPr id="32" name="Freeform 78"/>
              <p:cNvSpPr>
                <a:spLocks noEditPoints="1"/>
              </p:cNvSpPr>
              <p:nvPr/>
            </p:nvSpPr>
            <p:spPr bwMode="auto">
              <a:xfrm>
                <a:off x="2262" y="2785"/>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33" name="Freeform 79"/>
              <p:cNvSpPr>
                <a:spLocks noEditPoints="1"/>
              </p:cNvSpPr>
              <p:nvPr/>
            </p:nvSpPr>
            <p:spPr bwMode="auto">
              <a:xfrm>
                <a:off x="3005" y="3439"/>
                <a:ext cx="541" cy="803"/>
              </a:xfrm>
              <a:custGeom>
                <a:avLst/>
                <a:gdLst>
                  <a:gd name="T0" fmla="*/ 117 w 541"/>
                  <a:gd name="T1" fmla="*/ 302 h 803"/>
                  <a:gd name="T2" fmla="*/ 141 w 541"/>
                  <a:gd name="T3" fmla="*/ 191 h 803"/>
                  <a:gd name="T4" fmla="*/ 193 w 541"/>
                  <a:gd name="T5" fmla="*/ 106 h 803"/>
                  <a:gd name="T6" fmla="*/ 260 w 541"/>
                  <a:gd name="T7" fmla="*/ 54 h 803"/>
                  <a:gd name="T8" fmla="*/ 345 w 541"/>
                  <a:gd name="T9" fmla="*/ 34 h 803"/>
                  <a:gd name="T10" fmla="*/ 395 w 541"/>
                  <a:gd name="T11" fmla="*/ 41 h 803"/>
                  <a:gd name="T12" fmla="*/ 442 w 541"/>
                  <a:gd name="T13" fmla="*/ 65 h 803"/>
                  <a:gd name="T14" fmla="*/ 420 w 541"/>
                  <a:gd name="T15" fmla="*/ 85 h 803"/>
                  <a:gd name="T16" fmla="*/ 397 w 541"/>
                  <a:gd name="T17" fmla="*/ 119 h 803"/>
                  <a:gd name="T18" fmla="*/ 404 w 541"/>
                  <a:gd name="T19" fmla="*/ 162 h 803"/>
                  <a:gd name="T20" fmla="*/ 439 w 541"/>
                  <a:gd name="T21" fmla="*/ 186 h 803"/>
                  <a:gd name="T22" fmla="*/ 484 w 541"/>
                  <a:gd name="T23" fmla="*/ 178 h 803"/>
                  <a:gd name="T24" fmla="*/ 507 w 541"/>
                  <a:gd name="T25" fmla="*/ 141 h 803"/>
                  <a:gd name="T26" fmla="*/ 501 w 541"/>
                  <a:gd name="T27" fmla="*/ 87 h 803"/>
                  <a:gd name="T28" fmla="*/ 469 w 541"/>
                  <a:gd name="T29" fmla="*/ 39 h 803"/>
                  <a:gd name="T30" fmla="*/ 408 w 541"/>
                  <a:gd name="T31" fmla="*/ 8 h 803"/>
                  <a:gd name="T32" fmla="*/ 317 w 541"/>
                  <a:gd name="T33" fmla="*/ 1 h 803"/>
                  <a:gd name="T34" fmla="*/ 218 w 541"/>
                  <a:gd name="T35" fmla="*/ 28 h 803"/>
                  <a:gd name="T36" fmla="*/ 128 w 541"/>
                  <a:gd name="T37" fmla="*/ 89 h 803"/>
                  <a:gd name="T38" fmla="*/ 56 w 541"/>
                  <a:gd name="T39" fmla="*/ 181 h 803"/>
                  <a:gd name="T40" fmla="*/ 11 w 541"/>
                  <a:gd name="T41" fmla="*/ 300 h 803"/>
                  <a:gd name="T42" fmla="*/ 1 w 541"/>
                  <a:gd name="T43" fmla="*/ 445 h 803"/>
                  <a:gd name="T44" fmla="*/ 19 w 541"/>
                  <a:gd name="T45" fmla="*/ 576 h 803"/>
                  <a:gd name="T46" fmla="*/ 57 w 541"/>
                  <a:gd name="T47" fmla="*/ 674 h 803"/>
                  <a:gd name="T48" fmla="*/ 109 w 541"/>
                  <a:gd name="T49" fmla="*/ 741 h 803"/>
                  <a:gd name="T50" fmla="*/ 172 w 541"/>
                  <a:gd name="T51" fmla="*/ 782 h 803"/>
                  <a:gd name="T52" fmla="*/ 239 w 541"/>
                  <a:gd name="T53" fmla="*/ 801 h 803"/>
                  <a:gd name="T54" fmla="*/ 325 w 541"/>
                  <a:gd name="T55" fmla="*/ 798 h 803"/>
                  <a:gd name="T56" fmla="*/ 421 w 541"/>
                  <a:gd name="T57" fmla="*/ 760 h 803"/>
                  <a:gd name="T58" fmla="*/ 494 w 541"/>
                  <a:gd name="T59" fmla="*/ 691 h 803"/>
                  <a:gd name="T60" fmla="*/ 535 w 541"/>
                  <a:gd name="T61" fmla="*/ 595 h 803"/>
                  <a:gd name="T62" fmla="*/ 535 w 541"/>
                  <a:gd name="T63" fmla="*/ 486 h 803"/>
                  <a:gd name="T64" fmla="*/ 496 w 541"/>
                  <a:gd name="T65" fmla="*/ 392 h 803"/>
                  <a:gd name="T66" fmla="*/ 426 w 541"/>
                  <a:gd name="T67" fmla="*/ 323 h 803"/>
                  <a:gd name="T68" fmla="*/ 335 w 541"/>
                  <a:gd name="T69" fmla="*/ 286 h 803"/>
                  <a:gd name="T70" fmla="*/ 244 w 541"/>
                  <a:gd name="T71" fmla="*/ 285 h 803"/>
                  <a:gd name="T72" fmla="*/ 180 w 541"/>
                  <a:gd name="T73" fmla="*/ 313 h 803"/>
                  <a:gd name="T74" fmla="*/ 135 w 541"/>
                  <a:gd name="T75" fmla="*/ 359 h 803"/>
                  <a:gd name="T76" fmla="*/ 273 w 541"/>
                  <a:gd name="T77" fmla="*/ 765 h 803"/>
                  <a:gd name="T78" fmla="*/ 203 w 541"/>
                  <a:gd name="T79" fmla="*/ 747 h 803"/>
                  <a:gd name="T80" fmla="*/ 153 w 541"/>
                  <a:gd name="T81" fmla="*/ 696 h 803"/>
                  <a:gd name="T82" fmla="*/ 126 w 541"/>
                  <a:gd name="T83" fmla="*/ 622 h 803"/>
                  <a:gd name="T84" fmla="*/ 117 w 541"/>
                  <a:gd name="T85" fmla="*/ 515 h 803"/>
                  <a:gd name="T86" fmla="*/ 135 w 541"/>
                  <a:gd name="T87" fmla="*/ 419 h 803"/>
                  <a:gd name="T88" fmla="*/ 184 w 541"/>
                  <a:gd name="T89" fmla="*/ 349 h 803"/>
                  <a:gd name="T90" fmla="*/ 257 w 541"/>
                  <a:gd name="T91" fmla="*/ 315 h 803"/>
                  <a:gd name="T92" fmla="*/ 332 w 541"/>
                  <a:gd name="T93" fmla="*/ 322 h 803"/>
                  <a:gd name="T94" fmla="*/ 387 w 541"/>
                  <a:gd name="T95" fmla="*/ 363 h 803"/>
                  <a:gd name="T96" fmla="*/ 422 w 541"/>
                  <a:gd name="T97" fmla="*/ 439 h 803"/>
                  <a:gd name="T98" fmla="*/ 428 w 541"/>
                  <a:gd name="T99" fmla="*/ 564 h 803"/>
                  <a:gd name="T100" fmla="*/ 420 w 541"/>
                  <a:gd name="T101" fmla="*/ 648 h 803"/>
                  <a:gd name="T102" fmla="*/ 385 w 541"/>
                  <a:gd name="T103" fmla="*/ 717 h 803"/>
                  <a:gd name="T104" fmla="*/ 330 w 541"/>
                  <a:gd name="T105" fmla="*/ 756 h 8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1"/>
                  <a:gd name="T160" fmla="*/ 0 h 803"/>
                  <a:gd name="T161" fmla="*/ 541 w 541"/>
                  <a:gd name="T162" fmla="*/ 803 h 8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1" h="803">
                    <a:moveTo>
                      <a:pt x="113" y="395"/>
                    </a:moveTo>
                    <a:lnTo>
                      <a:pt x="113" y="364"/>
                    </a:lnTo>
                    <a:lnTo>
                      <a:pt x="114" y="333"/>
                    </a:lnTo>
                    <a:lnTo>
                      <a:pt x="117" y="302"/>
                    </a:lnTo>
                    <a:lnTo>
                      <a:pt x="121" y="273"/>
                    </a:lnTo>
                    <a:lnTo>
                      <a:pt x="126" y="245"/>
                    </a:lnTo>
                    <a:lnTo>
                      <a:pt x="132" y="217"/>
                    </a:lnTo>
                    <a:lnTo>
                      <a:pt x="141" y="191"/>
                    </a:lnTo>
                    <a:lnTo>
                      <a:pt x="152" y="165"/>
                    </a:lnTo>
                    <a:lnTo>
                      <a:pt x="166" y="141"/>
                    </a:lnTo>
                    <a:lnTo>
                      <a:pt x="179" y="122"/>
                    </a:lnTo>
                    <a:lnTo>
                      <a:pt x="193" y="106"/>
                    </a:lnTo>
                    <a:lnTo>
                      <a:pt x="208" y="90"/>
                    </a:lnTo>
                    <a:lnTo>
                      <a:pt x="224" y="76"/>
                    </a:lnTo>
                    <a:lnTo>
                      <a:pt x="242" y="64"/>
                    </a:lnTo>
                    <a:lnTo>
                      <a:pt x="260" y="54"/>
                    </a:lnTo>
                    <a:lnTo>
                      <a:pt x="280" y="45"/>
                    </a:lnTo>
                    <a:lnTo>
                      <a:pt x="301" y="39"/>
                    </a:lnTo>
                    <a:lnTo>
                      <a:pt x="322" y="35"/>
                    </a:lnTo>
                    <a:lnTo>
                      <a:pt x="345" y="34"/>
                    </a:lnTo>
                    <a:lnTo>
                      <a:pt x="357" y="35"/>
                    </a:lnTo>
                    <a:lnTo>
                      <a:pt x="369" y="36"/>
                    </a:lnTo>
                    <a:lnTo>
                      <a:pt x="382" y="38"/>
                    </a:lnTo>
                    <a:lnTo>
                      <a:pt x="395" y="41"/>
                    </a:lnTo>
                    <a:lnTo>
                      <a:pt x="408" y="45"/>
                    </a:lnTo>
                    <a:lnTo>
                      <a:pt x="420" y="51"/>
                    </a:lnTo>
                    <a:lnTo>
                      <a:pt x="431" y="57"/>
                    </a:lnTo>
                    <a:lnTo>
                      <a:pt x="442" y="65"/>
                    </a:lnTo>
                    <a:lnTo>
                      <a:pt x="450" y="75"/>
                    </a:lnTo>
                    <a:lnTo>
                      <a:pt x="439" y="77"/>
                    </a:lnTo>
                    <a:lnTo>
                      <a:pt x="429" y="80"/>
                    </a:lnTo>
                    <a:lnTo>
                      <a:pt x="420" y="85"/>
                    </a:lnTo>
                    <a:lnTo>
                      <a:pt x="412" y="91"/>
                    </a:lnTo>
                    <a:lnTo>
                      <a:pt x="405" y="100"/>
                    </a:lnTo>
                    <a:lnTo>
                      <a:pt x="400" y="109"/>
                    </a:lnTo>
                    <a:lnTo>
                      <a:pt x="397" y="119"/>
                    </a:lnTo>
                    <a:lnTo>
                      <a:pt x="396" y="132"/>
                    </a:lnTo>
                    <a:lnTo>
                      <a:pt x="397" y="142"/>
                    </a:lnTo>
                    <a:lnTo>
                      <a:pt x="400" y="153"/>
                    </a:lnTo>
                    <a:lnTo>
                      <a:pt x="404" y="162"/>
                    </a:lnTo>
                    <a:lnTo>
                      <a:pt x="410" y="170"/>
                    </a:lnTo>
                    <a:lnTo>
                      <a:pt x="418" y="177"/>
                    </a:lnTo>
                    <a:lnTo>
                      <a:pt x="428" y="182"/>
                    </a:lnTo>
                    <a:lnTo>
                      <a:pt x="439" y="186"/>
                    </a:lnTo>
                    <a:lnTo>
                      <a:pt x="451" y="187"/>
                    </a:lnTo>
                    <a:lnTo>
                      <a:pt x="464" y="186"/>
                    </a:lnTo>
                    <a:lnTo>
                      <a:pt x="475" y="183"/>
                    </a:lnTo>
                    <a:lnTo>
                      <a:pt x="484" y="178"/>
                    </a:lnTo>
                    <a:lnTo>
                      <a:pt x="493" y="170"/>
                    </a:lnTo>
                    <a:lnTo>
                      <a:pt x="499" y="162"/>
                    </a:lnTo>
                    <a:lnTo>
                      <a:pt x="504" y="153"/>
                    </a:lnTo>
                    <a:lnTo>
                      <a:pt x="507" y="141"/>
                    </a:lnTo>
                    <a:lnTo>
                      <a:pt x="507" y="129"/>
                    </a:lnTo>
                    <a:lnTo>
                      <a:pt x="507" y="115"/>
                    </a:lnTo>
                    <a:lnTo>
                      <a:pt x="504" y="101"/>
                    </a:lnTo>
                    <a:lnTo>
                      <a:pt x="501" y="87"/>
                    </a:lnTo>
                    <a:lnTo>
                      <a:pt x="495" y="74"/>
                    </a:lnTo>
                    <a:lnTo>
                      <a:pt x="488" y="61"/>
                    </a:lnTo>
                    <a:lnTo>
                      <a:pt x="479" y="50"/>
                    </a:lnTo>
                    <a:lnTo>
                      <a:pt x="469" y="39"/>
                    </a:lnTo>
                    <a:lnTo>
                      <a:pt x="456" y="29"/>
                    </a:lnTo>
                    <a:lnTo>
                      <a:pt x="442" y="21"/>
                    </a:lnTo>
                    <a:lnTo>
                      <a:pt x="426" y="14"/>
                    </a:lnTo>
                    <a:lnTo>
                      <a:pt x="408" y="8"/>
                    </a:lnTo>
                    <a:lnTo>
                      <a:pt x="388" y="4"/>
                    </a:lnTo>
                    <a:lnTo>
                      <a:pt x="366" y="1"/>
                    </a:lnTo>
                    <a:lnTo>
                      <a:pt x="342" y="0"/>
                    </a:lnTo>
                    <a:lnTo>
                      <a:pt x="317" y="1"/>
                    </a:lnTo>
                    <a:lnTo>
                      <a:pt x="292" y="5"/>
                    </a:lnTo>
                    <a:lnTo>
                      <a:pt x="267" y="10"/>
                    </a:lnTo>
                    <a:lnTo>
                      <a:pt x="242" y="18"/>
                    </a:lnTo>
                    <a:lnTo>
                      <a:pt x="218" y="28"/>
                    </a:lnTo>
                    <a:lnTo>
                      <a:pt x="194" y="40"/>
                    </a:lnTo>
                    <a:lnTo>
                      <a:pt x="171" y="55"/>
                    </a:lnTo>
                    <a:lnTo>
                      <a:pt x="149" y="71"/>
                    </a:lnTo>
                    <a:lnTo>
                      <a:pt x="128" y="89"/>
                    </a:lnTo>
                    <a:lnTo>
                      <a:pt x="108" y="109"/>
                    </a:lnTo>
                    <a:lnTo>
                      <a:pt x="89" y="131"/>
                    </a:lnTo>
                    <a:lnTo>
                      <a:pt x="72" y="155"/>
                    </a:lnTo>
                    <a:lnTo>
                      <a:pt x="56" y="181"/>
                    </a:lnTo>
                    <a:lnTo>
                      <a:pt x="42" y="208"/>
                    </a:lnTo>
                    <a:lnTo>
                      <a:pt x="30" y="237"/>
                    </a:lnTo>
                    <a:lnTo>
                      <a:pt x="20" y="268"/>
                    </a:lnTo>
                    <a:lnTo>
                      <a:pt x="11" y="300"/>
                    </a:lnTo>
                    <a:lnTo>
                      <a:pt x="5" y="335"/>
                    </a:lnTo>
                    <a:lnTo>
                      <a:pt x="2" y="370"/>
                    </a:lnTo>
                    <a:lnTo>
                      <a:pt x="0" y="407"/>
                    </a:lnTo>
                    <a:lnTo>
                      <a:pt x="1" y="445"/>
                    </a:lnTo>
                    <a:lnTo>
                      <a:pt x="3" y="481"/>
                    </a:lnTo>
                    <a:lnTo>
                      <a:pt x="7" y="516"/>
                    </a:lnTo>
                    <a:lnTo>
                      <a:pt x="12" y="547"/>
                    </a:lnTo>
                    <a:lnTo>
                      <a:pt x="19" y="576"/>
                    </a:lnTo>
                    <a:lnTo>
                      <a:pt x="27" y="604"/>
                    </a:lnTo>
                    <a:lnTo>
                      <a:pt x="36" y="629"/>
                    </a:lnTo>
                    <a:lnTo>
                      <a:pt x="46" y="652"/>
                    </a:lnTo>
                    <a:lnTo>
                      <a:pt x="57" y="674"/>
                    </a:lnTo>
                    <a:lnTo>
                      <a:pt x="69" y="693"/>
                    </a:lnTo>
                    <a:lnTo>
                      <a:pt x="81" y="711"/>
                    </a:lnTo>
                    <a:lnTo>
                      <a:pt x="95" y="727"/>
                    </a:lnTo>
                    <a:lnTo>
                      <a:pt x="109" y="741"/>
                    </a:lnTo>
                    <a:lnTo>
                      <a:pt x="124" y="753"/>
                    </a:lnTo>
                    <a:lnTo>
                      <a:pt x="139" y="764"/>
                    </a:lnTo>
                    <a:lnTo>
                      <a:pt x="155" y="774"/>
                    </a:lnTo>
                    <a:lnTo>
                      <a:pt x="172" y="782"/>
                    </a:lnTo>
                    <a:lnTo>
                      <a:pt x="188" y="788"/>
                    </a:lnTo>
                    <a:lnTo>
                      <a:pt x="205" y="794"/>
                    </a:lnTo>
                    <a:lnTo>
                      <a:pt x="222" y="798"/>
                    </a:lnTo>
                    <a:lnTo>
                      <a:pt x="239" y="801"/>
                    </a:lnTo>
                    <a:lnTo>
                      <a:pt x="256" y="802"/>
                    </a:lnTo>
                    <a:lnTo>
                      <a:pt x="273" y="803"/>
                    </a:lnTo>
                    <a:lnTo>
                      <a:pt x="299" y="802"/>
                    </a:lnTo>
                    <a:lnTo>
                      <a:pt x="325" y="798"/>
                    </a:lnTo>
                    <a:lnTo>
                      <a:pt x="351" y="791"/>
                    </a:lnTo>
                    <a:lnTo>
                      <a:pt x="375" y="783"/>
                    </a:lnTo>
                    <a:lnTo>
                      <a:pt x="398" y="773"/>
                    </a:lnTo>
                    <a:lnTo>
                      <a:pt x="421" y="760"/>
                    </a:lnTo>
                    <a:lnTo>
                      <a:pt x="441" y="746"/>
                    </a:lnTo>
                    <a:lnTo>
                      <a:pt x="460" y="729"/>
                    </a:lnTo>
                    <a:lnTo>
                      <a:pt x="478" y="710"/>
                    </a:lnTo>
                    <a:lnTo>
                      <a:pt x="494" y="691"/>
                    </a:lnTo>
                    <a:lnTo>
                      <a:pt x="507" y="669"/>
                    </a:lnTo>
                    <a:lnTo>
                      <a:pt x="519" y="646"/>
                    </a:lnTo>
                    <a:lnTo>
                      <a:pt x="528" y="621"/>
                    </a:lnTo>
                    <a:lnTo>
                      <a:pt x="535" y="595"/>
                    </a:lnTo>
                    <a:lnTo>
                      <a:pt x="539" y="568"/>
                    </a:lnTo>
                    <a:lnTo>
                      <a:pt x="541" y="540"/>
                    </a:lnTo>
                    <a:lnTo>
                      <a:pt x="539" y="513"/>
                    </a:lnTo>
                    <a:lnTo>
                      <a:pt x="535" y="486"/>
                    </a:lnTo>
                    <a:lnTo>
                      <a:pt x="529" y="461"/>
                    </a:lnTo>
                    <a:lnTo>
                      <a:pt x="520" y="437"/>
                    </a:lnTo>
                    <a:lnTo>
                      <a:pt x="509" y="414"/>
                    </a:lnTo>
                    <a:lnTo>
                      <a:pt x="496" y="392"/>
                    </a:lnTo>
                    <a:lnTo>
                      <a:pt x="481" y="372"/>
                    </a:lnTo>
                    <a:lnTo>
                      <a:pt x="464" y="354"/>
                    </a:lnTo>
                    <a:lnTo>
                      <a:pt x="446" y="338"/>
                    </a:lnTo>
                    <a:lnTo>
                      <a:pt x="426" y="323"/>
                    </a:lnTo>
                    <a:lnTo>
                      <a:pt x="405" y="311"/>
                    </a:lnTo>
                    <a:lnTo>
                      <a:pt x="382" y="300"/>
                    </a:lnTo>
                    <a:lnTo>
                      <a:pt x="359" y="292"/>
                    </a:lnTo>
                    <a:lnTo>
                      <a:pt x="335" y="286"/>
                    </a:lnTo>
                    <a:lnTo>
                      <a:pt x="310" y="282"/>
                    </a:lnTo>
                    <a:lnTo>
                      <a:pt x="284" y="281"/>
                    </a:lnTo>
                    <a:lnTo>
                      <a:pt x="263" y="282"/>
                    </a:lnTo>
                    <a:lnTo>
                      <a:pt x="244" y="285"/>
                    </a:lnTo>
                    <a:lnTo>
                      <a:pt x="226" y="290"/>
                    </a:lnTo>
                    <a:lnTo>
                      <a:pt x="209" y="296"/>
                    </a:lnTo>
                    <a:lnTo>
                      <a:pt x="194" y="304"/>
                    </a:lnTo>
                    <a:lnTo>
                      <a:pt x="180" y="313"/>
                    </a:lnTo>
                    <a:lnTo>
                      <a:pt x="167" y="323"/>
                    </a:lnTo>
                    <a:lnTo>
                      <a:pt x="155" y="335"/>
                    </a:lnTo>
                    <a:lnTo>
                      <a:pt x="145" y="346"/>
                    </a:lnTo>
                    <a:lnTo>
                      <a:pt x="135" y="359"/>
                    </a:lnTo>
                    <a:lnTo>
                      <a:pt x="127" y="371"/>
                    </a:lnTo>
                    <a:lnTo>
                      <a:pt x="120" y="383"/>
                    </a:lnTo>
                    <a:lnTo>
                      <a:pt x="113" y="395"/>
                    </a:lnTo>
                    <a:close/>
                    <a:moveTo>
                      <a:pt x="273" y="765"/>
                    </a:moveTo>
                    <a:lnTo>
                      <a:pt x="254" y="764"/>
                    </a:lnTo>
                    <a:lnTo>
                      <a:pt x="235" y="760"/>
                    </a:lnTo>
                    <a:lnTo>
                      <a:pt x="219" y="754"/>
                    </a:lnTo>
                    <a:lnTo>
                      <a:pt x="203" y="747"/>
                    </a:lnTo>
                    <a:lnTo>
                      <a:pt x="188" y="736"/>
                    </a:lnTo>
                    <a:lnTo>
                      <a:pt x="175" y="725"/>
                    </a:lnTo>
                    <a:lnTo>
                      <a:pt x="163" y="711"/>
                    </a:lnTo>
                    <a:lnTo>
                      <a:pt x="153" y="696"/>
                    </a:lnTo>
                    <a:lnTo>
                      <a:pt x="144" y="679"/>
                    </a:lnTo>
                    <a:lnTo>
                      <a:pt x="136" y="663"/>
                    </a:lnTo>
                    <a:lnTo>
                      <a:pt x="130" y="644"/>
                    </a:lnTo>
                    <a:lnTo>
                      <a:pt x="126" y="622"/>
                    </a:lnTo>
                    <a:lnTo>
                      <a:pt x="122" y="598"/>
                    </a:lnTo>
                    <a:lnTo>
                      <a:pt x="119" y="572"/>
                    </a:lnTo>
                    <a:lnTo>
                      <a:pt x="117" y="545"/>
                    </a:lnTo>
                    <a:lnTo>
                      <a:pt x="117" y="515"/>
                    </a:lnTo>
                    <a:lnTo>
                      <a:pt x="118" y="489"/>
                    </a:lnTo>
                    <a:lnTo>
                      <a:pt x="121" y="465"/>
                    </a:lnTo>
                    <a:lnTo>
                      <a:pt x="127" y="441"/>
                    </a:lnTo>
                    <a:lnTo>
                      <a:pt x="135" y="419"/>
                    </a:lnTo>
                    <a:lnTo>
                      <a:pt x="145" y="399"/>
                    </a:lnTo>
                    <a:lnTo>
                      <a:pt x="156" y="380"/>
                    </a:lnTo>
                    <a:lnTo>
                      <a:pt x="169" y="364"/>
                    </a:lnTo>
                    <a:lnTo>
                      <a:pt x="184" y="349"/>
                    </a:lnTo>
                    <a:lnTo>
                      <a:pt x="201" y="337"/>
                    </a:lnTo>
                    <a:lnTo>
                      <a:pt x="218" y="326"/>
                    </a:lnTo>
                    <a:lnTo>
                      <a:pt x="237" y="319"/>
                    </a:lnTo>
                    <a:lnTo>
                      <a:pt x="257" y="315"/>
                    </a:lnTo>
                    <a:lnTo>
                      <a:pt x="279" y="313"/>
                    </a:lnTo>
                    <a:lnTo>
                      <a:pt x="298" y="314"/>
                    </a:lnTo>
                    <a:lnTo>
                      <a:pt x="316" y="317"/>
                    </a:lnTo>
                    <a:lnTo>
                      <a:pt x="332" y="322"/>
                    </a:lnTo>
                    <a:lnTo>
                      <a:pt x="348" y="329"/>
                    </a:lnTo>
                    <a:lnTo>
                      <a:pt x="362" y="338"/>
                    </a:lnTo>
                    <a:lnTo>
                      <a:pt x="375" y="349"/>
                    </a:lnTo>
                    <a:lnTo>
                      <a:pt x="387" y="363"/>
                    </a:lnTo>
                    <a:lnTo>
                      <a:pt x="398" y="378"/>
                    </a:lnTo>
                    <a:lnTo>
                      <a:pt x="409" y="397"/>
                    </a:lnTo>
                    <a:lnTo>
                      <a:pt x="417" y="418"/>
                    </a:lnTo>
                    <a:lnTo>
                      <a:pt x="422" y="439"/>
                    </a:lnTo>
                    <a:lnTo>
                      <a:pt x="425" y="462"/>
                    </a:lnTo>
                    <a:lnTo>
                      <a:pt x="427" y="486"/>
                    </a:lnTo>
                    <a:lnTo>
                      <a:pt x="428" y="512"/>
                    </a:lnTo>
                    <a:lnTo>
                      <a:pt x="428" y="564"/>
                    </a:lnTo>
                    <a:lnTo>
                      <a:pt x="427" y="587"/>
                    </a:lnTo>
                    <a:lnTo>
                      <a:pt x="426" y="608"/>
                    </a:lnTo>
                    <a:lnTo>
                      <a:pt x="424" y="629"/>
                    </a:lnTo>
                    <a:lnTo>
                      <a:pt x="420" y="648"/>
                    </a:lnTo>
                    <a:lnTo>
                      <a:pt x="414" y="667"/>
                    </a:lnTo>
                    <a:lnTo>
                      <a:pt x="406" y="684"/>
                    </a:lnTo>
                    <a:lnTo>
                      <a:pt x="396" y="702"/>
                    </a:lnTo>
                    <a:lnTo>
                      <a:pt x="385" y="717"/>
                    </a:lnTo>
                    <a:lnTo>
                      <a:pt x="373" y="729"/>
                    </a:lnTo>
                    <a:lnTo>
                      <a:pt x="360" y="740"/>
                    </a:lnTo>
                    <a:lnTo>
                      <a:pt x="346" y="749"/>
                    </a:lnTo>
                    <a:lnTo>
                      <a:pt x="330" y="756"/>
                    </a:lnTo>
                    <a:lnTo>
                      <a:pt x="312" y="761"/>
                    </a:lnTo>
                    <a:lnTo>
                      <a:pt x="294" y="764"/>
                    </a:lnTo>
                    <a:lnTo>
                      <a:pt x="273" y="765"/>
                    </a:lnTo>
                    <a:close/>
                  </a:path>
                </a:pathLst>
              </a:custGeom>
              <a:solidFill>
                <a:srgbClr val="FFFFFF"/>
              </a:solidFill>
              <a:ln w="0">
                <a:solidFill>
                  <a:srgbClr val="FFFFFF"/>
                </a:solidFill>
                <a:prstDash val="solid"/>
                <a:round/>
              </a:ln>
            </p:spPr>
            <p:txBody>
              <a:bodyPr/>
              <a:lstStyle/>
              <a:p>
                <a:endParaRPr lang="en-US"/>
              </a:p>
            </p:txBody>
          </p:sp>
        </p:grpSp>
        <p:grpSp>
          <p:nvGrpSpPr>
            <p:cNvPr id="29" name="Group 82"/>
            <p:cNvGrpSpPr>
              <a:grpSpLocks noChangeAspect="1"/>
            </p:cNvGrpSpPr>
            <p:nvPr>
              <p:custDataLst>
                <p:tags r:id="rId14"/>
              </p:custDataLst>
            </p:nvPr>
          </p:nvGrpSpPr>
          <p:grpSpPr bwMode="auto">
            <a:xfrm>
              <a:off x="1606" y="3365"/>
              <a:ext cx="88" cy="100"/>
              <a:chOff x="1717" y="3465"/>
              <a:chExt cx="1286" cy="1457"/>
            </a:xfrm>
          </p:grpSpPr>
          <p:sp>
            <p:nvSpPr>
              <p:cNvPr id="30" name="Freeform 84"/>
              <p:cNvSpPr>
                <a:spLocks noEditPoints="1"/>
              </p:cNvSpPr>
              <p:nvPr/>
            </p:nvSpPr>
            <p:spPr bwMode="auto">
              <a:xfrm>
                <a:off x="1717" y="3465"/>
                <a:ext cx="649" cy="1202"/>
              </a:xfrm>
              <a:custGeom>
                <a:avLst/>
                <a:gdLst>
                  <a:gd name="T0" fmla="*/ 0 w 649"/>
                  <a:gd name="T1" fmla="*/ 1032 h 1202"/>
                  <a:gd name="T2" fmla="*/ 20 w 649"/>
                  <a:gd name="T3" fmla="*/ 1054 h 1202"/>
                  <a:gd name="T4" fmla="*/ 32 w 649"/>
                  <a:gd name="T5" fmla="*/ 1049 h 1202"/>
                  <a:gd name="T6" fmla="*/ 70 w 649"/>
                  <a:gd name="T7" fmla="*/ 1014 h 1202"/>
                  <a:gd name="T8" fmla="*/ 110 w 649"/>
                  <a:gd name="T9" fmla="*/ 975 h 1202"/>
                  <a:gd name="T10" fmla="*/ 144 w 649"/>
                  <a:gd name="T11" fmla="*/ 967 h 1202"/>
                  <a:gd name="T12" fmla="*/ 170 w 649"/>
                  <a:gd name="T13" fmla="*/ 1071 h 1202"/>
                  <a:gd name="T14" fmla="*/ 217 w 649"/>
                  <a:gd name="T15" fmla="*/ 1152 h 1202"/>
                  <a:gd name="T16" fmla="*/ 291 w 649"/>
                  <a:gd name="T17" fmla="*/ 1198 h 1202"/>
                  <a:gd name="T18" fmla="*/ 393 w 649"/>
                  <a:gd name="T19" fmla="*/ 1191 h 1202"/>
                  <a:gd name="T20" fmla="*/ 477 w 649"/>
                  <a:gd name="T21" fmla="*/ 1147 h 1202"/>
                  <a:gd name="T22" fmla="*/ 520 w 649"/>
                  <a:gd name="T23" fmla="*/ 1115 h 1202"/>
                  <a:gd name="T24" fmla="*/ 568 w 649"/>
                  <a:gd name="T25" fmla="*/ 1072 h 1202"/>
                  <a:gd name="T26" fmla="*/ 592 w 649"/>
                  <a:gd name="T27" fmla="*/ 1040 h 1202"/>
                  <a:gd name="T28" fmla="*/ 582 w 649"/>
                  <a:gd name="T29" fmla="*/ 1022 h 1202"/>
                  <a:gd name="T30" fmla="*/ 566 w 649"/>
                  <a:gd name="T31" fmla="*/ 1021 h 1202"/>
                  <a:gd name="T32" fmla="*/ 528 w 649"/>
                  <a:gd name="T33" fmla="*/ 1056 h 1202"/>
                  <a:gd name="T34" fmla="*/ 434 w 649"/>
                  <a:gd name="T35" fmla="*/ 1130 h 1202"/>
                  <a:gd name="T36" fmla="*/ 366 w 649"/>
                  <a:gd name="T37" fmla="*/ 1161 h 1202"/>
                  <a:gd name="T38" fmla="*/ 304 w 649"/>
                  <a:gd name="T39" fmla="*/ 1160 h 1202"/>
                  <a:gd name="T40" fmla="*/ 256 w 649"/>
                  <a:gd name="T41" fmla="*/ 1113 h 1202"/>
                  <a:gd name="T42" fmla="*/ 233 w 649"/>
                  <a:gd name="T43" fmla="*/ 1020 h 1202"/>
                  <a:gd name="T44" fmla="*/ 231 w 649"/>
                  <a:gd name="T45" fmla="*/ 916 h 1202"/>
                  <a:gd name="T46" fmla="*/ 235 w 649"/>
                  <a:gd name="T47" fmla="*/ 862 h 1202"/>
                  <a:gd name="T48" fmla="*/ 245 w 649"/>
                  <a:gd name="T49" fmla="*/ 841 h 1202"/>
                  <a:gd name="T50" fmla="*/ 275 w 649"/>
                  <a:gd name="T51" fmla="*/ 810 h 1202"/>
                  <a:gd name="T52" fmla="*/ 391 w 649"/>
                  <a:gd name="T53" fmla="*/ 683 h 1202"/>
                  <a:gd name="T54" fmla="*/ 513 w 649"/>
                  <a:gd name="T55" fmla="*/ 517 h 1202"/>
                  <a:gd name="T56" fmla="*/ 610 w 649"/>
                  <a:gd name="T57" fmla="*/ 327 h 1202"/>
                  <a:gd name="T58" fmla="*/ 649 w 649"/>
                  <a:gd name="T59" fmla="*/ 131 h 1202"/>
                  <a:gd name="T60" fmla="*/ 645 w 649"/>
                  <a:gd name="T61" fmla="*/ 84 h 1202"/>
                  <a:gd name="T62" fmla="*/ 626 w 649"/>
                  <a:gd name="T63" fmla="*/ 36 h 1202"/>
                  <a:gd name="T64" fmla="*/ 579 w 649"/>
                  <a:gd name="T65" fmla="*/ 3 h 1202"/>
                  <a:gd name="T66" fmla="*/ 497 w 649"/>
                  <a:gd name="T67" fmla="*/ 13 h 1202"/>
                  <a:gd name="T68" fmla="*/ 414 w 649"/>
                  <a:gd name="T69" fmla="*/ 79 h 1202"/>
                  <a:gd name="T70" fmla="*/ 345 w 649"/>
                  <a:gd name="T71" fmla="*/ 172 h 1202"/>
                  <a:gd name="T72" fmla="*/ 295 w 649"/>
                  <a:gd name="T73" fmla="*/ 261 h 1202"/>
                  <a:gd name="T74" fmla="*/ 270 w 649"/>
                  <a:gd name="T75" fmla="*/ 315 h 1202"/>
                  <a:gd name="T76" fmla="*/ 173 w 649"/>
                  <a:gd name="T77" fmla="*/ 598 h 1202"/>
                  <a:gd name="T78" fmla="*/ 138 w 649"/>
                  <a:gd name="T79" fmla="*/ 894 h 1202"/>
                  <a:gd name="T80" fmla="*/ 253 w 649"/>
                  <a:gd name="T81" fmla="*/ 747 h 1202"/>
                  <a:gd name="T82" fmla="*/ 275 w 649"/>
                  <a:gd name="T83" fmla="*/ 648 h 1202"/>
                  <a:gd name="T84" fmla="*/ 309 w 649"/>
                  <a:gd name="T85" fmla="*/ 510 h 1202"/>
                  <a:gd name="T86" fmla="*/ 374 w 649"/>
                  <a:gd name="T87" fmla="*/ 300 h 1202"/>
                  <a:gd name="T88" fmla="*/ 429 w 649"/>
                  <a:gd name="T89" fmla="*/ 173 h 1202"/>
                  <a:gd name="T90" fmla="*/ 481 w 649"/>
                  <a:gd name="T91" fmla="*/ 82 h 1202"/>
                  <a:gd name="T92" fmla="*/ 539 w 649"/>
                  <a:gd name="T93" fmla="*/ 38 h 1202"/>
                  <a:gd name="T94" fmla="*/ 588 w 649"/>
                  <a:gd name="T95" fmla="*/ 49 h 1202"/>
                  <a:gd name="T96" fmla="*/ 606 w 649"/>
                  <a:gd name="T97" fmla="*/ 87 h 1202"/>
                  <a:gd name="T98" fmla="*/ 607 w 649"/>
                  <a:gd name="T99" fmla="*/ 157 h 1202"/>
                  <a:gd name="T100" fmla="*/ 567 w 649"/>
                  <a:gd name="T101" fmla="*/ 325 h 1202"/>
                  <a:gd name="T102" fmla="*/ 487 w 649"/>
                  <a:gd name="T103" fmla="*/ 482 h 1202"/>
                  <a:gd name="T104" fmla="*/ 389 w 649"/>
                  <a:gd name="T105" fmla="*/ 619 h 1202"/>
                  <a:gd name="T106" fmla="*/ 299 w 649"/>
                  <a:gd name="T107" fmla="*/ 726 h 1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9"/>
                  <a:gd name="T163" fmla="*/ 0 h 1202"/>
                  <a:gd name="T164" fmla="*/ 649 w 649"/>
                  <a:gd name="T165" fmla="*/ 1202 h 1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9" h="1202">
                    <a:moveTo>
                      <a:pt x="8" y="1016"/>
                    </a:moveTo>
                    <a:lnTo>
                      <a:pt x="5" y="1020"/>
                    </a:lnTo>
                    <a:lnTo>
                      <a:pt x="3" y="1024"/>
                    </a:lnTo>
                    <a:lnTo>
                      <a:pt x="1" y="1028"/>
                    </a:lnTo>
                    <a:lnTo>
                      <a:pt x="0" y="1032"/>
                    </a:lnTo>
                    <a:lnTo>
                      <a:pt x="1" y="1038"/>
                    </a:lnTo>
                    <a:lnTo>
                      <a:pt x="4" y="1044"/>
                    </a:lnTo>
                    <a:lnTo>
                      <a:pt x="8" y="1049"/>
                    </a:lnTo>
                    <a:lnTo>
                      <a:pt x="14" y="1053"/>
                    </a:lnTo>
                    <a:lnTo>
                      <a:pt x="20" y="1054"/>
                    </a:lnTo>
                    <a:lnTo>
                      <a:pt x="22" y="1054"/>
                    </a:lnTo>
                    <a:lnTo>
                      <a:pt x="24" y="1054"/>
                    </a:lnTo>
                    <a:lnTo>
                      <a:pt x="26" y="1053"/>
                    </a:lnTo>
                    <a:lnTo>
                      <a:pt x="29" y="1051"/>
                    </a:lnTo>
                    <a:lnTo>
                      <a:pt x="32" y="1049"/>
                    </a:lnTo>
                    <a:lnTo>
                      <a:pt x="35" y="1046"/>
                    </a:lnTo>
                    <a:lnTo>
                      <a:pt x="40" y="1042"/>
                    </a:lnTo>
                    <a:lnTo>
                      <a:pt x="46" y="1037"/>
                    </a:lnTo>
                    <a:lnTo>
                      <a:pt x="60" y="1023"/>
                    </a:lnTo>
                    <a:lnTo>
                      <a:pt x="70" y="1014"/>
                    </a:lnTo>
                    <a:lnTo>
                      <a:pt x="80" y="1002"/>
                    </a:lnTo>
                    <a:lnTo>
                      <a:pt x="87" y="997"/>
                    </a:lnTo>
                    <a:lnTo>
                      <a:pt x="94" y="991"/>
                    </a:lnTo>
                    <a:lnTo>
                      <a:pt x="102" y="983"/>
                    </a:lnTo>
                    <a:lnTo>
                      <a:pt x="110" y="975"/>
                    </a:lnTo>
                    <a:lnTo>
                      <a:pt x="119" y="966"/>
                    </a:lnTo>
                    <a:lnTo>
                      <a:pt x="127" y="959"/>
                    </a:lnTo>
                    <a:lnTo>
                      <a:pt x="135" y="951"/>
                    </a:lnTo>
                    <a:lnTo>
                      <a:pt x="141" y="945"/>
                    </a:lnTo>
                    <a:lnTo>
                      <a:pt x="144" y="967"/>
                    </a:lnTo>
                    <a:lnTo>
                      <a:pt x="147" y="989"/>
                    </a:lnTo>
                    <a:lnTo>
                      <a:pt x="152" y="1011"/>
                    </a:lnTo>
                    <a:lnTo>
                      <a:pt x="157" y="1031"/>
                    </a:lnTo>
                    <a:lnTo>
                      <a:pt x="163" y="1051"/>
                    </a:lnTo>
                    <a:lnTo>
                      <a:pt x="170" y="1071"/>
                    </a:lnTo>
                    <a:lnTo>
                      <a:pt x="177" y="1090"/>
                    </a:lnTo>
                    <a:lnTo>
                      <a:pt x="185" y="1107"/>
                    </a:lnTo>
                    <a:lnTo>
                      <a:pt x="195" y="1123"/>
                    </a:lnTo>
                    <a:lnTo>
                      <a:pt x="205" y="1139"/>
                    </a:lnTo>
                    <a:lnTo>
                      <a:pt x="217" y="1152"/>
                    </a:lnTo>
                    <a:lnTo>
                      <a:pt x="229" y="1165"/>
                    </a:lnTo>
                    <a:lnTo>
                      <a:pt x="243" y="1176"/>
                    </a:lnTo>
                    <a:lnTo>
                      <a:pt x="257" y="1185"/>
                    </a:lnTo>
                    <a:lnTo>
                      <a:pt x="273" y="1192"/>
                    </a:lnTo>
                    <a:lnTo>
                      <a:pt x="291" y="1198"/>
                    </a:lnTo>
                    <a:lnTo>
                      <a:pt x="309" y="1201"/>
                    </a:lnTo>
                    <a:lnTo>
                      <a:pt x="329" y="1202"/>
                    </a:lnTo>
                    <a:lnTo>
                      <a:pt x="351" y="1200"/>
                    </a:lnTo>
                    <a:lnTo>
                      <a:pt x="372" y="1197"/>
                    </a:lnTo>
                    <a:lnTo>
                      <a:pt x="393" y="1191"/>
                    </a:lnTo>
                    <a:lnTo>
                      <a:pt x="412" y="1184"/>
                    </a:lnTo>
                    <a:lnTo>
                      <a:pt x="430" y="1175"/>
                    </a:lnTo>
                    <a:lnTo>
                      <a:pt x="447" y="1166"/>
                    </a:lnTo>
                    <a:lnTo>
                      <a:pt x="463" y="1156"/>
                    </a:lnTo>
                    <a:lnTo>
                      <a:pt x="477" y="1147"/>
                    </a:lnTo>
                    <a:lnTo>
                      <a:pt x="490" y="1139"/>
                    </a:lnTo>
                    <a:lnTo>
                      <a:pt x="495" y="1134"/>
                    </a:lnTo>
                    <a:lnTo>
                      <a:pt x="503" y="1128"/>
                    </a:lnTo>
                    <a:lnTo>
                      <a:pt x="511" y="1122"/>
                    </a:lnTo>
                    <a:lnTo>
                      <a:pt x="520" y="1115"/>
                    </a:lnTo>
                    <a:lnTo>
                      <a:pt x="530" y="1106"/>
                    </a:lnTo>
                    <a:lnTo>
                      <a:pt x="540" y="1098"/>
                    </a:lnTo>
                    <a:lnTo>
                      <a:pt x="550" y="1089"/>
                    </a:lnTo>
                    <a:lnTo>
                      <a:pt x="559" y="1080"/>
                    </a:lnTo>
                    <a:lnTo>
                      <a:pt x="568" y="1072"/>
                    </a:lnTo>
                    <a:lnTo>
                      <a:pt x="576" y="1064"/>
                    </a:lnTo>
                    <a:lnTo>
                      <a:pt x="582" y="1056"/>
                    </a:lnTo>
                    <a:lnTo>
                      <a:pt x="588" y="1049"/>
                    </a:lnTo>
                    <a:lnTo>
                      <a:pt x="591" y="1044"/>
                    </a:lnTo>
                    <a:lnTo>
                      <a:pt x="592" y="1040"/>
                    </a:lnTo>
                    <a:lnTo>
                      <a:pt x="592" y="1037"/>
                    </a:lnTo>
                    <a:lnTo>
                      <a:pt x="591" y="1033"/>
                    </a:lnTo>
                    <a:lnTo>
                      <a:pt x="589" y="1029"/>
                    </a:lnTo>
                    <a:lnTo>
                      <a:pt x="586" y="1026"/>
                    </a:lnTo>
                    <a:lnTo>
                      <a:pt x="582" y="1022"/>
                    </a:lnTo>
                    <a:lnTo>
                      <a:pt x="578" y="1020"/>
                    </a:lnTo>
                    <a:lnTo>
                      <a:pt x="572" y="1019"/>
                    </a:lnTo>
                    <a:lnTo>
                      <a:pt x="570" y="1019"/>
                    </a:lnTo>
                    <a:lnTo>
                      <a:pt x="568" y="1020"/>
                    </a:lnTo>
                    <a:lnTo>
                      <a:pt x="566" y="1021"/>
                    </a:lnTo>
                    <a:lnTo>
                      <a:pt x="564" y="1023"/>
                    </a:lnTo>
                    <a:lnTo>
                      <a:pt x="560" y="1025"/>
                    </a:lnTo>
                    <a:lnTo>
                      <a:pt x="556" y="1029"/>
                    </a:lnTo>
                    <a:lnTo>
                      <a:pt x="550" y="1034"/>
                    </a:lnTo>
                    <a:lnTo>
                      <a:pt x="528" y="1056"/>
                    </a:lnTo>
                    <a:lnTo>
                      <a:pt x="507" y="1075"/>
                    </a:lnTo>
                    <a:lnTo>
                      <a:pt x="487" y="1092"/>
                    </a:lnTo>
                    <a:lnTo>
                      <a:pt x="469" y="1106"/>
                    </a:lnTo>
                    <a:lnTo>
                      <a:pt x="451" y="1119"/>
                    </a:lnTo>
                    <a:lnTo>
                      <a:pt x="434" y="1130"/>
                    </a:lnTo>
                    <a:lnTo>
                      <a:pt x="419" y="1140"/>
                    </a:lnTo>
                    <a:lnTo>
                      <a:pt x="404" y="1147"/>
                    </a:lnTo>
                    <a:lnTo>
                      <a:pt x="391" y="1153"/>
                    </a:lnTo>
                    <a:lnTo>
                      <a:pt x="378" y="1158"/>
                    </a:lnTo>
                    <a:lnTo>
                      <a:pt x="366" y="1161"/>
                    </a:lnTo>
                    <a:lnTo>
                      <a:pt x="354" y="1163"/>
                    </a:lnTo>
                    <a:lnTo>
                      <a:pt x="343" y="1165"/>
                    </a:lnTo>
                    <a:lnTo>
                      <a:pt x="332" y="1165"/>
                    </a:lnTo>
                    <a:lnTo>
                      <a:pt x="318" y="1164"/>
                    </a:lnTo>
                    <a:lnTo>
                      <a:pt x="304" y="1160"/>
                    </a:lnTo>
                    <a:lnTo>
                      <a:pt x="292" y="1155"/>
                    </a:lnTo>
                    <a:lnTo>
                      <a:pt x="281" y="1147"/>
                    </a:lnTo>
                    <a:lnTo>
                      <a:pt x="272" y="1137"/>
                    </a:lnTo>
                    <a:lnTo>
                      <a:pt x="264" y="1126"/>
                    </a:lnTo>
                    <a:lnTo>
                      <a:pt x="256" y="1113"/>
                    </a:lnTo>
                    <a:lnTo>
                      <a:pt x="249" y="1097"/>
                    </a:lnTo>
                    <a:lnTo>
                      <a:pt x="244" y="1080"/>
                    </a:lnTo>
                    <a:lnTo>
                      <a:pt x="240" y="1062"/>
                    </a:lnTo>
                    <a:lnTo>
                      <a:pt x="236" y="1042"/>
                    </a:lnTo>
                    <a:lnTo>
                      <a:pt x="233" y="1020"/>
                    </a:lnTo>
                    <a:lnTo>
                      <a:pt x="231" y="997"/>
                    </a:lnTo>
                    <a:lnTo>
                      <a:pt x="230" y="973"/>
                    </a:lnTo>
                    <a:lnTo>
                      <a:pt x="230" y="936"/>
                    </a:lnTo>
                    <a:lnTo>
                      <a:pt x="230" y="927"/>
                    </a:lnTo>
                    <a:lnTo>
                      <a:pt x="231" y="916"/>
                    </a:lnTo>
                    <a:lnTo>
                      <a:pt x="231" y="904"/>
                    </a:lnTo>
                    <a:lnTo>
                      <a:pt x="232" y="893"/>
                    </a:lnTo>
                    <a:lnTo>
                      <a:pt x="233" y="882"/>
                    </a:lnTo>
                    <a:lnTo>
                      <a:pt x="234" y="871"/>
                    </a:lnTo>
                    <a:lnTo>
                      <a:pt x="235" y="862"/>
                    </a:lnTo>
                    <a:lnTo>
                      <a:pt x="237" y="856"/>
                    </a:lnTo>
                    <a:lnTo>
                      <a:pt x="238" y="851"/>
                    </a:lnTo>
                    <a:lnTo>
                      <a:pt x="241" y="847"/>
                    </a:lnTo>
                    <a:lnTo>
                      <a:pt x="243" y="844"/>
                    </a:lnTo>
                    <a:lnTo>
                      <a:pt x="245" y="841"/>
                    </a:lnTo>
                    <a:lnTo>
                      <a:pt x="248" y="838"/>
                    </a:lnTo>
                    <a:lnTo>
                      <a:pt x="253" y="833"/>
                    </a:lnTo>
                    <a:lnTo>
                      <a:pt x="258" y="826"/>
                    </a:lnTo>
                    <a:lnTo>
                      <a:pt x="266" y="819"/>
                    </a:lnTo>
                    <a:lnTo>
                      <a:pt x="275" y="810"/>
                    </a:lnTo>
                    <a:lnTo>
                      <a:pt x="296" y="788"/>
                    </a:lnTo>
                    <a:lnTo>
                      <a:pt x="318" y="765"/>
                    </a:lnTo>
                    <a:lnTo>
                      <a:pt x="342" y="739"/>
                    </a:lnTo>
                    <a:lnTo>
                      <a:pt x="366" y="712"/>
                    </a:lnTo>
                    <a:lnTo>
                      <a:pt x="391" y="683"/>
                    </a:lnTo>
                    <a:lnTo>
                      <a:pt x="416" y="652"/>
                    </a:lnTo>
                    <a:lnTo>
                      <a:pt x="441" y="620"/>
                    </a:lnTo>
                    <a:lnTo>
                      <a:pt x="465" y="587"/>
                    </a:lnTo>
                    <a:lnTo>
                      <a:pt x="490" y="552"/>
                    </a:lnTo>
                    <a:lnTo>
                      <a:pt x="513" y="517"/>
                    </a:lnTo>
                    <a:lnTo>
                      <a:pt x="536" y="480"/>
                    </a:lnTo>
                    <a:lnTo>
                      <a:pt x="556" y="443"/>
                    </a:lnTo>
                    <a:lnTo>
                      <a:pt x="576" y="405"/>
                    </a:lnTo>
                    <a:lnTo>
                      <a:pt x="594" y="367"/>
                    </a:lnTo>
                    <a:lnTo>
                      <a:pt x="610" y="327"/>
                    </a:lnTo>
                    <a:lnTo>
                      <a:pt x="623" y="288"/>
                    </a:lnTo>
                    <a:lnTo>
                      <a:pt x="634" y="249"/>
                    </a:lnTo>
                    <a:lnTo>
                      <a:pt x="642" y="209"/>
                    </a:lnTo>
                    <a:lnTo>
                      <a:pt x="647" y="170"/>
                    </a:lnTo>
                    <a:lnTo>
                      <a:pt x="649" y="131"/>
                    </a:lnTo>
                    <a:lnTo>
                      <a:pt x="649" y="119"/>
                    </a:lnTo>
                    <a:lnTo>
                      <a:pt x="648" y="111"/>
                    </a:lnTo>
                    <a:lnTo>
                      <a:pt x="648" y="103"/>
                    </a:lnTo>
                    <a:lnTo>
                      <a:pt x="647" y="94"/>
                    </a:lnTo>
                    <a:lnTo>
                      <a:pt x="645" y="84"/>
                    </a:lnTo>
                    <a:lnTo>
                      <a:pt x="643" y="74"/>
                    </a:lnTo>
                    <a:lnTo>
                      <a:pt x="640" y="65"/>
                    </a:lnTo>
                    <a:lnTo>
                      <a:pt x="637" y="54"/>
                    </a:lnTo>
                    <a:lnTo>
                      <a:pt x="632" y="45"/>
                    </a:lnTo>
                    <a:lnTo>
                      <a:pt x="626" y="36"/>
                    </a:lnTo>
                    <a:lnTo>
                      <a:pt x="620" y="27"/>
                    </a:lnTo>
                    <a:lnTo>
                      <a:pt x="612" y="20"/>
                    </a:lnTo>
                    <a:lnTo>
                      <a:pt x="602" y="13"/>
                    </a:lnTo>
                    <a:lnTo>
                      <a:pt x="592" y="8"/>
                    </a:lnTo>
                    <a:lnTo>
                      <a:pt x="579" y="3"/>
                    </a:lnTo>
                    <a:lnTo>
                      <a:pt x="566" y="1"/>
                    </a:lnTo>
                    <a:lnTo>
                      <a:pt x="550" y="0"/>
                    </a:lnTo>
                    <a:lnTo>
                      <a:pt x="532" y="1"/>
                    </a:lnTo>
                    <a:lnTo>
                      <a:pt x="514" y="6"/>
                    </a:lnTo>
                    <a:lnTo>
                      <a:pt x="497" y="13"/>
                    </a:lnTo>
                    <a:lnTo>
                      <a:pt x="479" y="22"/>
                    </a:lnTo>
                    <a:lnTo>
                      <a:pt x="463" y="34"/>
                    </a:lnTo>
                    <a:lnTo>
                      <a:pt x="446" y="47"/>
                    </a:lnTo>
                    <a:lnTo>
                      <a:pt x="430" y="62"/>
                    </a:lnTo>
                    <a:lnTo>
                      <a:pt x="414" y="79"/>
                    </a:lnTo>
                    <a:lnTo>
                      <a:pt x="399" y="96"/>
                    </a:lnTo>
                    <a:lnTo>
                      <a:pt x="384" y="115"/>
                    </a:lnTo>
                    <a:lnTo>
                      <a:pt x="371" y="134"/>
                    </a:lnTo>
                    <a:lnTo>
                      <a:pt x="357" y="153"/>
                    </a:lnTo>
                    <a:lnTo>
                      <a:pt x="345" y="172"/>
                    </a:lnTo>
                    <a:lnTo>
                      <a:pt x="333" y="192"/>
                    </a:lnTo>
                    <a:lnTo>
                      <a:pt x="323" y="210"/>
                    </a:lnTo>
                    <a:lnTo>
                      <a:pt x="313" y="228"/>
                    </a:lnTo>
                    <a:lnTo>
                      <a:pt x="303" y="246"/>
                    </a:lnTo>
                    <a:lnTo>
                      <a:pt x="295" y="261"/>
                    </a:lnTo>
                    <a:lnTo>
                      <a:pt x="288" y="276"/>
                    </a:lnTo>
                    <a:lnTo>
                      <a:pt x="282" y="289"/>
                    </a:lnTo>
                    <a:lnTo>
                      <a:pt x="277" y="300"/>
                    </a:lnTo>
                    <a:lnTo>
                      <a:pt x="273" y="309"/>
                    </a:lnTo>
                    <a:lnTo>
                      <a:pt x="270" y="315"/>
                    </a:lnTo>
                    <a:lnTo>
                      <a:pt x="247" y="370"/>
                    </a:lnTo>
                    <a:lnTo>
                      <a:pt x="225" y="426"/>
                    </a:lnTo>
                    <a:lnTo>
                      <a:pt x="206" y="483"/>
                    </a:lnTo>
                    <a:lnTo>
                      <a:pt x="189" y="540"/>
                    </a:lnTo>
                    <a:lnTo>
                      <a:pt x="173" y="598"/>
                    </a:lnTo>
                    <a:lnTo>
                      <a:pt x="161" y="656"/>
                    </a:lnTo>
                    <a:lnTo>
                      <a:pt x="151" y="715"/>
                    </a:lnTo>
                    <a:lnTo>
                      <a:pt x="144" y="774"/>
                    </a:lnTo>
                    <a:lnTo>
                      <a:pt x="139" y="834"/>
                    </a:lnTo>
                    <a:lnTo>
                      <a:pt x="138" y="894"/>
                    </a:lnTo>
                    <a:lnTo>
                      <a:pt x="8" y="1016"/>
                    </a:lnTo>
                    <a:close/>
                    <a:moveTo>
                      <a:pt x="246" y="781"/>
                    </a:moveTo>
                    <a:lnTo>
                      <a:pt x="247" y="777"/>
                    </a:lnTo>
                    <a:lnTo>
                      <a:pt x="248" y="770"/>
                    </a:lnTo>
                    <a:lnTo>
                      <a:pt x="253" y="747"/>
                    </a:lnTo>
                    <a:lnTo>
                      <a:pt x="256" y="732"/>
                    </a:lnTo>
                    <a:lnTo>
                      <a:pt x="260" y="714"/>
                    </a:lnTo>
                    <a:lnTo>
                      <a:pt x="265" y="694"/>
                    </a:lnTo>
                    <a:lnTo>
                      <a:pt x="269" y="672"/>
                    </a:lnTo>
                    <a:lnTo>
                      <a:pt x="275" y="648"/>
                    </a:lnTo>
                    <a:lnTo>
                      <a:pt x="280" y="623"/>
                    </a:lnTo>
                    <a:lnTo>
                      <a:pt x="287" y="596"/>
                    </a:lnTo>
                    <a:lnTo>
                      <a:pt x="294" y="569"/>
                    </a:lnTo>
                    <a:lnTo>
                      <a:pt x="301" y="540"/>
                    </a:lnTo>
                    <a:lnTo>
                      <a:pt x="309" y="510"/>
                    </a:lnTo>
                    <a:lnTo>
                      <a:pt x="325" y="450"/>
                    </a:lnTo>
                    <a:lnTo>
                      <a:pt x="344" y="389"/>
                    </a:lnTo>
                    <a:lnTo>
                      <a:pt x="353" y="359"/>
                    </a:lnTo>
                    <a:lnTo>
                      <a:pt x="364" y="329"/>
                    </a:lnTo>
                    <a:lnTo>
                      <a:pt x="374" y="300"/>
                    </a:lnTo>
                    <a:lnTo>
                      <a:pt x="384" y="272"/>
                    </a:lnTo>
                    <a:lnTo>
                      <a:pt x="395" y="245"/>
                    </a:lnTo>
                    <a:lnTo>
                      <a:pt x="406" y="219"/>
                    </a:lnTo>
                    <a:lnTo>
                      <a:pt x="418" y="195"/>
                    </a:lnTo>
                    <a:lnTo>
                      <a:pt x="429" y="173"/>
                    </a:lnTo>
                    <a:lnTo>
                      <a:pt x="440" y="151"/>
                    </a:lnTo>
                    <a:lnTo>
                      <a:pt x="450" y="132"/>
                    </a:lnTo>
                    <a:lnTo>
                      <a:pt x="461" y="114"/>
                    </a:lnTo>
                    <a:lnTo>
                      <a:pt x="471" y="97"/>
                    </a:lnTo>
                    <a:lnTo>
                      <a:pt x="481" y="82"/>
                    </a:lnTo>
                    <a:lnTo>
                      <a:pt x="492" y="69"/>
                    </a:lnTo>
                    <a:lnTo>
                      <a:pt x="503" y="58"/>
                    </a:lnTo>
                    <a:lnTo>
                      <a:pt x="515" y="49"/>
                    </a:lnTo>
                    <a:lnTo>
                      <a:pt x="526" y="42"/>
                    </a:lnTo>
                    <a:lnTo>
                      <a:pt x="539" y="38"/>
                    </a:lnTo>
                    <a:lnTo>
                      <a:pt x="552" y="37"/>
                    </a:lnTo>
                    <a:lnTo>
                      <a:pt x="563" y="38"/>
                    </a:lnTo>
                    <a:lnTo>
                      <a:pt x="573" y="41"/>
                    </a:lnTo>
                    <a:lnTo>
                      <a:pt x="581" y="44"/>
                    </a:lnTo>
                    <a:lnTo>
                      <a:pt x="588" y="49"/>
                    </a:lnTo>
                    <a:lnTo>
                      <a:pt x="594" y="56"/>
                    </a:lnTo>
                    <a:lnTo>
                      <a:pt x="598" y="63"/>
                    </a:lnTo>
                    <a:lnTo>
                      <a:pt x="602" y="70"/>
                    </a:lnTo>
                    <a:lnTo>
                      <a:pt x="604" y="78"/>
                    </a:lnTo>
                    <a:lnTo>
                      <a:pt x="606" y="87"/>
                    </a:lnTo>
                    <a:lnTo>
                      <a:pt x="607" y="95"/>
                    </a:lnTo>
                    <a:lnTo>
                      <a:pt x="608" y="111"/>
                    </a:lnTo>
                    <a:lnTo>
                      <a:pt x="609" y="118"/>
                    </a:lnTo>
                    <a:lnTo>
                      <a:pt x="609" y="124"/>
                    </a:lnTo>
                    <a:lnTo>
                      <a:pt x="607" y="157"/>
                    </a:lnTo>
                    <a:lnTo>
                      <a:pt x="604" y="191"/>
                    </a:lnTo>
                    <a:lnTo>
                      <a:pt x="598" y="225"/>
                    </a:lnTo>
                    <a:lnTo>
                      <a:pt x="589" y="258"/>
                    </a:lnTo>
                    <a:lnTo>
                      <a:pt x="579" y="292"/>
                    </a:lnTo>
                    <a:lnTo>
                      <a:pt x="567" y="325"/>
                    </a:lnTo>
                    <a:lnTo>
                      <a:pt x="553" y="357"/>
                    </a:lnTo>
                    <a:lnTo>
                      <a:pt x="538" y="389"/>
                    </a:lnTo>
                    <a:lnTo>
                      <a:pt x="522" y="421"/>
                    </a:lnTo>
                    <a:lnTo>
                      <a:pt x="504" y="452"/>
                    </a:lnTo>
                    <a:lnTo>
                      <a:pt x="487" y="482"/>
                    </a:lnTo>
                    <a:lnTo>
                      <a:pt x="468" y="512"/>
                    </a:lnTo>
                    <a:lnTo>
                      <a:pt x="448" y="540"/>
                    </a:lnTo>
                    <a:lnTo>
                      <a:pt x="428" y="568"/>
                    </a:lnTo>
                    <a:lnTo>
                      <a:pt x="409" y="594"/>
                    </a:lnTo>
                    <a:lnTo>
                      <a:pt x="389" y="619"/>
                    </a:lnTo>
                    <a:lnTo>
                      <a:pt x="370" y="644"/>
                    </a:lnTo>
                    <a:lnTo>
                      <a:pt x="351" y="666"/>
                    </a:lnTo>
                    <a:lnTo>
                      <a:pt x="332" y="688"/>
                    </a:lnTo>
                    <a:lnTo>
                      <a:pt x="315" y="708"/>
                    </a:lnTo>
                    <a:lnTo>
                      <a:pt x="299" y="726"/>
                    </a:lnTo>
                    <a:lnTo>
                      <a:pt x="283" y="742"/>
                    </a:lnTo>
                    <a:lnTo>
                      <a:pt x="269" y="757"/>
                    </a:lnTo>
                    <a:lnTo>
                      <a:pt x="257" y="770"/>
                    </a:lnTo>
                    <a:lnTo>
                      <a:pt x="246" y="781"/>
                    </a:lnTo>
                    <a:close/>
                  </a:path>
                </a:pathLst>
              </a:custGeom>
              <a:solidFill>
                <a:srgbClr val="FFFFFF"/>
              </a:solidFill>
              <a:ln w="0">
                <a:solidFill>
                  <a:srgbClr val="FFFFFF"/>
                </a:solidFill>
                <a:prstDash val="solid"/>
                <a:round/>
              </a:ln>
            </p:spPr>
            <p:txBody>
              <a:bodyPr/>
              <a:lstStyle/>
              <a:p>
                <a:endParaRPr lang="en-US"/>
              </a:p>
            </p:txBody>
          </p:sp>
          <p:sp>
            <p:nvSpPr>
              <p:cNvPr id="31" name="Freeform 85"/>
              <p:cNvSpPr>
                <a:spLocks noEditPoints="1"/>
              </p:cNvSpPr>
              <p:nvPr/>
            </p:nvSpPr>
            <p:spPr bwMode="auto">
              <a:xfrm>
                <a:off x="2458" y="4119"/>
                <a:ext cx="545" cy="803"/>
              </a:xfrm>
              <a:custGeom>
                <a:avLst/>
                <a:gdLst>
                  <a:gd name="T0" fmla="*/ 543 w 545"/>
                  <a:gd name="T1" fmla="*/ 324 h 803"/>
                  <a:gd name="T2" fmla="*/ 527 w 545"/>
                  <a:gd name="T3" fmla="*/ 219 h 803"/>
                  <a:gd name="T4" fmla="*/ 492 w 545"/>
                  <a:gd name="T5" fmla="*/ 129 h 803"/>
                  <a:gd name="T6" fmla="*/ 452 w 545"/>
                  <a:gd name="T7" fmla="*/ 73 h 803"/>
                  <a:gd name="T8" fmla="*/ 405 w 545"/>
                  <a:gd name="T9" fmla="*/ 35 h 803"/>
                  <a:gd name="T10" fmla="*/ 344 w 545"/>
                  <a:gd name="T11" fmla="*/ 10 h 803"/>
                  <a:gd name="T12" fmla="*/ 273 w 545"/>
                  <a:gd name="T13" fmla="*/ 0 h 803"/>
                  <a:gd name="T14" fmla="*/ 199 w 545"/>
                  <a:gd name="T15" fmla="*/ 9 h 803"/>
                  <a:gd name="T16" fmla="*/ 139 w 545"/>
                  <a:gd name="T17" fmla="*/ 34 h 803"/>
                  <a:gd name="T18" fmla="*/ 94 w 545"/>
                  <a:gd name="T19" fmla="*/ 71 h 803"/>
                  <a:gd name="T20" fmla="*/ 59 w 545"/>
                  <a:gd name="T21" fmla="*/ 118 h 803"/>
                  <a:gd name="T22" fmla="*/ 34 w 545"/>
                  <a:gd name="T23" fmla="*/ 171 h 803"/>
                  <a:gd name="T24" fmla="*/ 17 w 545"/>
                  <a:gd name="T25" fmla="*/ 226 h 803"/>
                  <a:gd name="T26" fmla="*/ 7 w 545"/>
                  <a:gd name="T27" fmla="*/ 280 h 803"/>
                  <a:gd name="T28" fmla="*/ 2 w 545"/>
                  <a:gd name="T29" fmla="*/ 331 h 803"/>
                  <a:gd name="T30" fmla="*/ 0 w 545"/>
                  <a:gd name="T31" fmla="*/ 373 h 803"/>
                  <a:gd name="T32" fmla="*/ 1 w 545"/>
                  <a:gd name="T33" fmla="*/ 464 h 803"/>
                  <a:gd name="T34" fmla="*/ 5 w 545"/>
                  <a:gd name="T35" fmla="*/ 511 h 803"/>
                  <a:gd name="T36" fmla="*/ 17 w 545"/>
                  <a:gd name="T37" fmla="*/ 581 h 803"/>
                  <a:gd name="T38" fmla="*/ 34 w 545"/>
                  <a:gd name="T39" fmla="*/ 635 h 803"/>
                  <a:gd name="T40" fmla="*/ 59 w 545"/>
                  <a:gd name="T41" fmla="*/ 687 h 803"/>
                  <a:gd name="T42" fmla="*/ 94 w 545"/>
                  <a:gd name="T43" fmla="*/ 733 h 803"/>
                  <a:gd name="T44" fmla="*/ 139 w 545"/>
                  <a:gd name="T45" fmla="*/ 770 h 803"/>
                  <a:gd name="T46" fmla="*/ 199 w 545"/>
                  <a:gd name="T47" fmla="*/ 794 h 803"/>
                  <a:gd name="T48" fmla="*/ 273 w 545"/>
                  <a:gd name="T49" fmla="*/ 803 h 803"/>
                  <a:gd name="T50" fmla="*/ 347 w 545"/>
                  <a:gd name="T51" fmla="*/ 794 h 803"/>
                  <a:gd name="T52" fmla="*/ 405 w 545"/>
                  <a:gd name="T53" fmla="*/ 770 h 803"/>
                  <a:gd name="T54" fmla="*/ 452 w 545"/>
                  <a:gd name="T55" fmla="*/ 733 h 803"/>
                  <a:gd name="T56" fmla="*/ 486 w 545"/>
                  <a:gd name="T57" fmla="*/ 687 h 803"/>
                  <a:gd name="T58" fmla="*/ 511 w 545"/>
                  <a:gd name="T59" fmla="*/ 635 h 803"/>
                  <a:gd name="T60" fmla="*/ 527 w 545"/>
                  <a:gd name="T61" fmla="*/ 581 h 803"/>
                  <a:gd name="T62" fmla="*/ 537 w 545"/>
                  <a:gd name="T63" fmla="*/ 528 h 803"/>
                  <a:gd name="T64" fmla="*/ 543 w 545"/>
                  <a:gd name="T65" fmla="*/ 479 h 803"/>
                  <a:gd name="T66" fmla="*/ 545 w 545"/>
                  <a:gd name="T67" fmla="*/ 437 h 803"/>
                  <a:gd name="T68" fmla="*/ 273 w 545"/>
                  <a:gd name="T69" fmla="*/ 770 h 803"/>
                  <a:gd name="T70" fmla="*/ 233 w 545"/>
                  <a:gd name="T71" fmla="*/ 764 h 803"/>
                  <a:gd name="T72" fmla="*/ 193 w 545"/>
                  <a:gd name="T73" fmla="*/ 747 h 803"/>
                  <a:gd name="T74" fmla="*/ 157 w 545"/>
                  <a:gd name="T75" fmla="*/ 713 h 803"/>
                  <a:gd name="T76" fmla="*/ 130 w 545"/>
                  <a:gd name="T77" fmla="*/ 663 h 803"/>
                  <a:gd name="T78" fmla="*/ 114 w 545"/>
                  <a:gd name="T79" fmla="*/ 585 h 803"/>
                  <a:gd name="T80" fmla="*/ 108 w 545"/>
                  <a:gd name="T81" fmla="*/ 490 h 803"/>
                  <a:gd name="T82" fmla="*/ 107 w 545"/>
                  <a:gd name="T83" fmla="*/ 358 h 803"/>
                  <a:gd name="T84" fmla="*/ 111 w 545"/>
                  <a:gd name="T85" fmla="*/ 232 h 803"/>
                  <a:gd name="T86" fmla="*/ 125 w 545"/>
                  <a:gd name="T87" fmla="*/ 150 h 803"/>
                  <a:gd name="T88" fmla="*/ 147 w 545"/>
                  <a:gd name="T89" fmla="*/ 100 h 803"/>
                  <a:gd name="T90" fmla="*/ 178 w 545"/>
                  <a:gd name="T91" fmla="*/ 65 h 803"/>
                  <a:gd name="T92" fmla="*/ 214 w 545"/>
                  <a:gd name="T93" fmla="*/ 44 h 803"/>
                  <a:gd name="T94" fmla="*/ 250 w 545"/>
                  <a:gd name="T95" fmla="*/ 35 h 803"/>
                  <a:gd name="T96" fmla="*/ 290 w 545"/>
                  <a:gd name="T97" fmla="*/ 34 h 803"/>
                  <a:gd name="T98" fmla="*/ 339 w 545"/>
                  <a:gd name="T99" fmla="*/ 48 h 803"/>
                  <a:gd name="T100" fmla="*/ 381 w 545"/>
                  <a:gd name="T101" fmla="*/ 78 h 803"/>
                  <a:gd name="T102" fmla="*/ 411 w 545"/>
                  <a:gd name="T103" fmla="*/ 122 h 803"/>
                  <a:gd name="T104" fmla="*/ 429 w 545"/>
                  <a:gd name="T105" fmla="*/ 191 h 803"/>
                  <a:gd name="T106" fmla="*/ 436 w 545"/>
                  <a:gd name="T107" fmla="*/ 283 h 803"/>
                  <a:gd name="T108" fmla="*/ 438 w 545"/>
                  <a:gd name="T109" fmla="*/ 427 h 803"/>
                  <a:gd name="T110" fmla="*/ 432 w 545"/>
                  <a:gd name="T111" fmla="*/ 571 h 803"/>
                  <a:gd name="T112" fmla="*/ 417 w 545"/>
                  <a:gd name="T113" fmla="*/ 658 h 803"/>
                  <a:gd name="T114" fmla="*/ 394 w 545"/>
                  <a:gd name="T115" fmla="*/ 706 h 803"/>
                  <a:gd name="T116" fmla="*/ 362 w 545"/>
                  <a:gd name="T117" fmla="*/ 739 h 803"/>
                  <a:gd name="T118" fmla="*/ 327 w 545"/>
                  <a:gd name="T119" fmla="*/ 759 h 803"/>
                  <a:gd name="T120" fmla="*/ 293 w 545"/>
                  <a:gd name="T121" fmla="*/ 769 h 8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5"/>
                  <a:gd name="T184" fmla="*/ 0 h 803"/>
                  <a:gd name="T185" fmla="*/ 545 w 545"/>
                  <a:gd name="T186" fmla="*/ 803 h 80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5" h="803">
                    <a:moveTo>
                      <a:pt x="545" y="405"/>
                    </a:moveTo>
                    <a:lnTo>
                      <a:pt x="545" y="363"/>
                    </a:lnTo>
                    <a:lnTo>
                      <a:pt x="543" y="324"/>
                    </a:lnTo>
                    <a:lnTo>
                      <a:pt x="539" y="287"/>
                    </a:lnTo>
                    <a:lnTo>
                      <a:pt x="534" y="252"/>
                    </a:lnTo>
                    <a:lnTo>
                      <a:pt x="527" y="219"/>
                    </a:lnTo>
                    <a:lnTo>
                      <a:pt x="518" y="188"/>
                    </a:lnTo>
                    <a:lnTo>
                      <a:pt x="506" y="158"/>
                    </a:lnTo>
                    <a:lnTo>
                      <a:pt x="492" y="129"/>
                    </a:lnTo>
                    <a:lnTo>
                      <a:pt x="476" y="101"/>
                    </a:lnTo>
                    <a:lnTo>
                      <a:pt x="465" y="86"/>
                    </a:lnTo>
                    <a:lnTo>
                      <a:pt x="452" y="73"/>
                    </a:lnTo>
                    <a:lnTo>
                      <a:pt x="438" y="59"/>
                    </a:lnTo>
                    <a:lnTo>
                      <a:pt x="422" y="47"/>
                    </a:lnTo>
                    <a:lnTo>
                      <a:pt x="405" y="35"/>
                    </a:lnTo>
                    <a:lnTo>
                      <a:pt x="386" y="26"/>
                    </a:lnTo>
                    <a:lnTo>
                      <a:pt x="366" y="17"/>
                    </a:lnTo>
                    <a:lnTo>
                      <a:pt x="344" y="10"/>
                    </a:lnTo>
                    <a:lnTo>
                      <a:pt x="322" y="5"/>
                    </a:lnTo>
                    <a:lnTo>
                      <a:pt x="298" y="1"/>
                    </a:lnTo>
                    <a:lnTo>
                      <a:pt x="273" y="0"/>
                    </a:lnTo>
                    <a:lnTo>
                      <a:pt x="246" y="1"/>
                    </a:lnTo>
                    <a:lnTo>
                      <a:pt x="222" y="4"/>
                    </a:lnTo>
                    <a:lnTo>
                      <a:pt x="199" y="9"/>
                    </a:lnTo>
                    <a:lnTo>
                      <a:pt x="177" y="16"/>
                    </a:lnTo>
                    <a:lnTo>
                      <a:pt x="158" y="24"/>
                    </a:lnTo>
                    <a:lnTo>
                      <a:pt x="139" y="34"/>
                    </a:lnTo>
                    <a:lnTo>
                      <a:pt x="123" y="45"/>
                    </a:lnTo>
                    <a:lnTo>
                      <a:pt x="107" y="58"/>
                    </a:lnTo>
                    <a:lnTo>
                      <a:pt x="94" y="71"/>
                    </a:lnTo>
                    <a:lnTo>
                      <a:pt x="81" y="86"/>
                    </a:lnTo>
                    <a:lnTo>
                      <a:pt x="69" y="102"/>
                    </a:lnTo>
                    <a:lnTo>
                      <a:pt x="59" y="118"/>
                    </a:lnTo>
                    <a:lnTo>
                      <a:pt x="50" y="135"/>
                    </a:lnTo>
                    <a:lnTo>
                      <a:pt x="41" y="153"/>
                    </a:lnTo>
                    <a:lnTo>
                      <a:pt x="34" y="171"/>
                    </a:lnTo>
                    <a:lnTo>
                      <a:pt x="28" y="189"/>
                    </a:lnTo>
                    <a:lnTo>
                      <a:pt x="22" y="208"/>
                    </a:lnTo>
                    <a:lnTo>
                      <a:pt x="17" y="226"/>
                    </a:lnTo>
                    <a:lnTo>
                      <a:pt x="13" y="244"/>
                    </a:lnTo>
                    <a:lnTo>
                      <a:pt x="10" y="262"/>
                    </a:lnTo>
                    <a:lnTo>
                      <a:pt x="7" y="280"/>
                    </a:lnTo>
                    <a:lnTo>
                      <a:pt x="5" y="297"/>
                    </a:lnTo>
                    <a:lnTo>
                      <a:pt x="3" y="314"/>
                    </a:lnTo>
                    <a:lnTo>
                      <a:pt x="2" y="331"/>
                    </a:lnTo>
                    <a:lnTo>
                      <a:pt x="1" y="346"/>
                    </a:lnTo>
                    <a:lnTo>
                      <a:pt x="1" y="360"/>
                    </a:lnTo>
                    <a:lnTo>
                      <a:pt x="0" y="373"/>
                    </a:lnTo>
                    <a:lnTo>
                      <a:pt x="0" y="437"/>
                    </a:lnTo>
                    <a:lnTo>
                      <a:pt x="1" y="450"/>
                    </a:lnTo>
                    <a:lnTo>
                      <a:pt x="1" y="464"/>
                    </a:lnTo>
                    <a:lnTo>
                      <a:pt x="2" y="479"/>
                    </a:lnTo>
                    <a:lnTo>
                      <a:pt x="4" y="495"/>
                    </a:lnTo>
                    <a:lnTo>
                      <a:pt x="5" y="511"/>
                    </a:lnTo>
                    <a:lnTo>
                      <a:pt x="7" y="528"/>
                    </a:lnTo>
                    <a:lnTo>
                      <a:pt x="13" y="564"/>
                    </a:lnTo>
                    <a:lnTo>
                      <a:pt x="17" y="581"/>
                    </a:lnTo>
                    <a:lnTo>
                      <a:pt x="22" y="600"/>
                    </a:lnTo>
                    <a:lnTo>
                      <a:pt x="28" y="618"/>
                    </a:lnTo>
                    <a:lnTo>
                      <a:pt x="34" y="635"/>
                    </a:lnTo>
                    <a:lnTo>
                      <a:pt x="41" y="653"/>
                    </a:lnTo>
                    <a:lnTo>
                      <a:pt x="50" y="670"/>
                    </a:lnTo>
                    <a:lnTo>
                      <a:pt x="59" y="687"/>
                    </a:lnTo>
                    <a:lnTo>
                      <a:pt x="69" y="703"/>
                    </a:lnTo>
                    <a:lnTo>
                      <a:pt x="81" y="719"/>
                    </a:lnTo>
                    <a:lnTo>
                      <a:pt x="94" y="733"/>
                    </a:lnTo>
                    <a:lnTo>
                      <a:pt x="107" y="746"/>
                    </a:lnTo>
                    <a:lnTo>
                      <a:pt x="123" y="758"/>
                    </a:lnTo>
                    <a:lnTo>
                      <a:pt x="139" y="770"/>
                    </a:lnTo>
                    <a:lnTo>
                      <a:pt x="158" y="779"/>
                    </a:lnTo>
                    <a:lnTo>
                      <a:pt x="177" y="787"/>
                    </a:lnTo>
                    <a:lnTo>
                      <a:pt x="199" y="794"/>
                    </a:lnTo>
                    <a:lnTo>
                      <a:pt x="222" y="799"/>
                    </a:lnTo>
                    <a:lnTo>
                      <a:pt x="246" y="802"/>
                    </a:lnTo>
                    <a:lnTo>
                      <a:pt x="273" y="803"/>
                    </a:lnTo>
                    <a:lnTo>
                      <a:pt x="299" y="802"/>
                    </a:lnTo>
                    <a:lnTo>
                      <a:pt x="324" y="799"/>
                    </a:lnTo>
                    <a:lnTo>
                      <a:pt x="347" y="794"/>
                    </a:lnTo>
                    <a:lnTo>
                      <a:pt x="368" y="787"/>
                    </a:lnTo>
                    <a:lnTo>
                      <a:pt x="387" y="779"/>
                    </a:lnTo>
                    <a:lnTo>
                      <a:pt x="405" y="770"/>
                    </a:lnTo>
                    <a:lnTo>
                      <a:pt x="422" y="758"/>
                    </a:lnTo>
                    <a:lnTo>
                      <a:pt x="437" y="746"/>
                    </a:lnTo>
                    <a:lnTo>
                      <a:pt x="452" y="733"/>
                    </a:lnTo>
                    <a:lnTo>
                      <a:pt x="464" y="719"/>
                    </a:lnTo>
                    <a:lnTo>
                      <a:pt x="476" y="703"/>
                    </a:lnTo>
                    <a:lnTo>
                      <a:pt x="486" y="687"/>
                    </a:lnTo>
                    <a:lnTo>
                      <a:pt x="495" y="670"/>
                    </a:lnTo>
                    <a:lnTo>
                      <a:pt x="504" y="653"/>
                    </a:lnTo>
                    <a:lnTo>
                      <a:pt x="511" y="635"/>
                    </a:lnTo>
                    <a:lnTo>
                      <a:pt x="517" y="618"/>
                    </a:lnTo>
                    <a:lnTo>
                      <a:pt x="523" y="600"/>
                    </a:lnTo>
                    <a:lnTo>
                      <a:pt x="527" y="581"/>
                    </a:lnTo>
                    <a:lnTo>
                      <a:pt x="531" y="564"/>
                    </a:lnTo>
                    <a:lnTo>
                      <a:pt x="535" y="546"/>
                    </a:lnTo>
                    <a:lnTo>
                      <a:pt x="537" y="528"/>
                    </a:lnTo>
                    <a:lnTo>
                      <a:pt x="539" y="511"/>
                    </a:lnTo>
                    <a:lnTo>
                      <a:pt x="542" y="495"/>
                    </a:lnTo>
                    <a:lnTo>
                      <a:pt x="543" y="479"/>
                    </a:lnTo>
                    <a:lnTo>
                      <a:pt x="544" y="464"/>
                    </a:lnTo>
                    <a:lnTo>
                      <a:pt x="544" y="450"/>
                    </a:lnTo>
                    <a:lnTo>
                      <a:pt x="545" y="437"/>
                    </a:lnTo>
                    <a:lnTo>
                      <a:pt x="545" y="414"/>
                    </a:lnTo>
                    <a:lnTo>
                      <a:pt x="545" y="405"/>
                    </a:lnTo>
                    <a:close/>
                    <a:moveTo>
                      <a:pt x="273" y="770"/>
                    </a:moveTo>
                    <a:lnTo>
                      <a:pt x="260" y="770"/>
                    </a:lnTo>
                    <a:lnTo>
                      <a:pt x="247" y="767"/>
                    </a:lnTo>
                    <a:lnTo>
                      <a:pt x="233" y="764"/>
                    </a:lnTo>
                    <a:lnTo>
                      <a:pt x="220" y="760"/>
                    </a:lnTo>
                    <a:lnTo>
                      <a:pt x="206" y="754"/>
                    </a:lnTo>
                    <a:lnTo>
                      <a:pt x="193" y="747"/>
                    </a:lnTo>
                    <a:lnTo>
                      <a:pt x="180" y="737"/>
                    </a:lnTo>
                    <a:lnTo>
                      <a:pt x="168" y="726"/>
                    </a:lnTo>
                    <a:lnTo>
                      <a:pt x="157" y="713"/>
                    </a:lnTo>
                    <a:lnTo>
                      <a:pt x="147" y="699"/>
                    </a:lnTo>
                    <a:lnTo>
                      <a:pt x="137" y="682"/>
                    </a:lnTo>
                    <a:lnTo>
                      <a:pt x="130" y="663"/>
                    </a:lnTo>
                    <a:lnTo>
                      <a:pt x="123" y="642"/>
                    </a:lnTo>
                    <a:lnTo>
                      <a:pt x="117" y="615"/>
                    </a:lnTo>
                    <a:lnTo>
                      <a:pt x="114" y="585"/>
                    </a:lnTo>
                    <a:lnTo>
                      <a:pt x="111" y="554"/>
                    </a:lnTo>
                    <a:lnTo>
                      <a:pt x="109" y="522"/>
                    </a:lnTo>
                    <a:lnTo>
                      <a:pt x="108" y="490"/>
                    </a:lnTo>
                    <a:lnTo>
                      <a:pt x="107" y="456"/>
                    </a:lnTo>
                    <a:lnTo>
                      <a:pt x="107" y="423"/>
                    </a:lnTo>
                    <a:lnTo>
                      <a:pt x="107" y="358"/>
                    </a:lnTo>
                    <a:lnTo>
                      <a:pt x="108" y="293"/>
                    </a:lnTo>
                    <a:lnTo>
                      <a:pt x="109" y="262"/>
                    </a:lnTo>
                    <a:lnTo>
                      <a:pt x="111" y="232"/>
                    </a:lnTo>
                    <a:lnTo>
                      <a:pt x="114" y="203"/>
                    </a:lnTo>
                    <a:lnTo>
                      <a:pt x="119" y="176"/>
                    </a:lnTo>
                    <a:lnTo>
                      <a:pt x="125" y="150"/>
                    </a:lnTo>
                    <a:lnTo>
                      <a:pt x="131" y="131"/>
                    </a:lnTo>
                    <a:lnTo>
                      <a:pt x="138" y="114"/>
                    </a:lnTo>
                    <a:lnTo>
                      <a:pt x="147" y="100"/>
                    </a:lnTo>
                    <a:lnTo>
                      <a:pt x="156" y="86"/>
                    </a:lnTo>
                    <a:lnTo>
                      <a:pt x="166" y="75"/>
                    </a:lnTo>
                    <a:lnTo>
                      <a:pt x="178" y="65"/>
                    </a:lnTo>
                    <a:lnTo>
                      <a:pt x="189" y="57"/>
                    </a:lnTo>
                    <a:lnTo>
                      <a:pt x="202" y="50"/>
                    </a:lnTo>
                    <a:lnTo>
                      <a:pt x="214" y="44"/>
                    </a:lnTo>
                    <a:lnTo>
                      <a:pt x="226" y="40"/>
                    </a:lnTo>
                    <a:lnTo>
                      <a:pt x="238" y="37"/>
                    </a:lnTo>
                    <a:lnTo>
                      <a:pt x="250" y="35"/>
                    </a:lnTo>
                    <a:lnTo>
                      <a:pt x="262" y="33"/>
                    </a:lnTo>
                    <a:lnTo>
                      <a:pt x="273" y="33"/>
                    </a:lnTo>
                    <a:lnTo>
                      <a:pt x="290" y="34"/>
                    </a:lnTo>
                    <a:lnTo>
                      <a:pt x="307" y="37"/>
                    </a:lnTo>
                    <a:lnTo>
                      <a:pt x="323" y="41"/>
                    </a:lnTo>
                    <a:lnTo>
                      <a:pt x="339" y="48"/>
                    </a:lnTo>
                    <a:lnTo>
                      <a:pt x="354" y="56"/>
                    </a:lnTo>
                    <a:lnTo>
                      <a:pt x="368" y="66"/>
                    </a:lnTo>
                    <a:lnTo>
                      <a:pt x="381" y="78"/>
                    </a:lnTo>
                    <a:lnTo>
                      <a:pt x="393" y="91"/>
                    </a:lnTo>
                    <a:lnTo>
                      <a:pt x="403" y="106"/>
                    </a:lnTo>
                    <a:lnTo>
                      <a:pt x="411" y="122"/>
                    </a:lnTo>
                    <a:lnTo>
                      <a:pt x="418" y="140"/>
                    </a:lnTo>
                    <a:lnTo>
                      <a:pt x="424" y="164"/>
                    </a:lnTo>
                    <a:lnTo>
                      <a:pt x="429" y="191"/>
                    </a:lnTo>
                    <a:lnTo>
                      <a:pt x="433" y="220"/>
                    </a:lnTo>
                    <a:lnTo>
                      <a:pt x="435" y="250"/>
                    </a:lnTo>
                    <a:lnTo>
                      <a:pt x="436" y="283"/>
                    </a:lnTo>
                    <a:lnTo>
                      <a:pt x="437" y="316"/>
                    </a:lnTo>
                    <a:lnTo>
                      <a:pt x="438" y="352"/>
                    </a:lnTo>
                    <a:lnTo>
                      <a:pt x="438" y="427"/>
                    </a:lnTo>
                    <a:lnTo>
                      <a:pt x="437" y="500"/>
                    </a:lnTo>
                    <a:lnTo>
                      <a:pt x="435" y="536"/>
                    </a:lnTo>
                    <a:lnTo>
                      <a:pt x="432" y="571"/>
                    </a:lnTo>
                    <a:lnTo>
                      <a:pt x="428" y="605"/>
                    </a:lnTo>
                    <a:lnTo>
                      <a:pt x="423" y="637"/>
                    </a:lnTo>
                    <a:lnTo>
                      <a:pt x="417" y="658"/>
                    </a:lnTo>
                    <a:lnTo>
                      <a:pt x="410" y="676"/>
                    </a:lnTo>
                    <a:lnTo>
                      <a:pt x="403" y="692"/>
                    </a:lnTo>
                    <a:lnTo>
                      <a:pt x="394" y="706"/>
                    </a:lnTo>
                    <a:lnTo>
                      <a:pt x="384" y="719"/>
                    </a:lnTo>
                    <a:lnTo>
                      <a:pt x="373" y="730"/>
                    </a:lnTo>
                    <a:lnTo>
                      <a:pt x="362" y="739"/>
                    </a:lnTo>
                    <a:lnTo>
                      <a:pt x="351" y="748"/>
                    </a:lnTo>
                    <a:lnTo>
                      <a:pt x="339" y="754"/>
                    </a:lnTo>
                    <a:lnTo>
                      <a:pt x="327" y="759"/>
                    </a:lnTo>
                    <a:lnTo>
                      <a:pt x="315" y="763"/>
                    </a:lnTo>
                    <a:lnTo>
                      <a:pt x="304" y="766"/>
                    </a:lnTo>
                    <a:lnTo>
                      <a:pt x="293" y="769"/>
                    </a:lnTo>
                    <a:lnTo>
                      <a:pt x="282" y="770"/>
                    </a:lnTo>
                    <a:lnTo>
                      <a:pt x="273" y="770"/>
                    </a:lnTo>
                    <a:close/>
                  </a:path>
                </a:pathLst>
              </a:custGeom>
              <a:solidFill>
                <a:srgbClr val="FFFFFF"/>
              </a:solidFill>
              <a:ln w="0">
                <a:solidFill>
                  <a:srgbClr val="FFFFFF"/>
                </a:solidFill>
                <a:prstDash val="solid"/>
                <a:round/>
              </a:ln>
            </p:spPr>
            <p:txBody>
              <a:bodyPr/>
              <a:lstStyle/>
              <a:p>
                <a:endParaRPr lang="en-US"/>
              </a:p>
            </p:txBody>
          </p:sp>
        </p:grpSp>
      </p:grpSp>
      <p:sp>
        <p:nvSpPr>
          <p:cNvPr id="58" name="Text Box 57"/>
          <p:cNvSpPr txBox="1">
            <a:spLocks noChangeArrowheads="1"/>
          </p:cNvSpPr>
          <p:nvPr/>
        </p:nvSpPr>
        <p:spPr bwMode="auto">
          <a:xfrm>
            <a:off x="533400" y="1428750"/>
            <a:ext cx="655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000" b="1">
                <a:solidFill>
                  <a:srgbClr val="FF0000"/>
                </a:solidFill>
              </a:rPr>
              <a:t>Matrix Chain Product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7467600" cy="1143000"/>
          </a:xfrm>
        </p:spPr>
        <p:txBody>
          <a:bodyPr>
            <a:noAutofit/>
          </a:bodyPr>
          <a:lstStyle/>
          <a:p>
            <a:endParaRPr lang="en-US" altLang="zh-TW" sz="2600" dirty="0">
              <a:solidFill>
                <a:srgbClr val="0000FF"/>
              </a:solidFill>
            </a:endParaRPr>
          </a:p>
          <a:p>
            <a:endParaRPr lang="en-US" altLang="zh-TW" sz="2600" dirty="0">
              <a:solidFill>
                <a:srgbClr val="0000FF"/>
              </a:solidFill>
            </a:endParaRPr>
          </a:p>
          <a:p>
            <a:r>
              <a:rPr lang="en-US" altLang="zh-TW" sz="2600" dirty="0">
                <a:solidFill>
                  <a:srgbClr val="0000FF"/>
                </a:solidFill>
              </a:rPr>
              <a:t>Algorithm Techniques – Dynamic Programming</a:t>
            </a:r>
          </a:p>
          <a:p>
            <a:endParaRPr lang="en-US" sz="2600" dirty="0"/>
          </a:p>
        </p:txBody>
      </p:sp>
      <p:grpSp>
        <p:nvGrpSpPr>
          <p:cNvPr id="6" name="Group 2"/>
          <p:cNvGrpSpPr/>
          <p:nvPr/>
        </p:nvGrpSpPr>
        <p:grpSpPr bwMode="auto">
          <a:xfrm>
            <a:off x="304800" y="1828800"/>
            <a:ext cx="8229600" cy="2857500"/>
            <a:chOff x="384" y="1879"/>
            <a:chExt cx="5184" cy="1800"/>
          </a:xfrm>
        </p:grpSpPr>
        <p:grpSp>
          <p:nvGrpSpPr>
            <p:cNvPr id="7" name="Group 3"/>
            <p:cNvGrpSpPr/>
            <p:nvPr/>
          </p:nvGrpSpPr>
          <p:grpSpPr bwMode="auto">
            <a:xfrm>
              <a:off x="570" y="2432"/>
              <a:ext cx="4869" cy="1247"/>
              <a:chOff x="570" y="2432"/>
              <a:chExt cx="4869" cy="1247"/>
            </a:xfrm>
          </p:grpSpPr>
          <p:pic>
            <p:nvPicPr>
              <p:cNvPr id="9" name="Picture 4" descr="特175.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 y="2432"/>
                <a:ext cx="933"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特17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 y="2432"/>
                <a:ext cx="938"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特17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 y="2432"/>
                <a:ext cx="928"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特17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6" y="2432"/>
                <a:ext cx="933"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Rectangle 3"/>
            <p:cNvSpPr>
              <a:spLocks noChangeArrowheads="1"/>
            </p:cNvSpPr>
            <p:nvPr/>
          </p:nvSpPr>
          <p:spPr bwMode="auto">
            <a:xfrm>
              <a:off x="384" y="1879"/>
              <a:ext cx="5184"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zh-TW" sz="2000" b="1" dirty="0"/>
                <a:t>If the postage is </a:t>
              </a:r>
              <a:r>
                <a:rPr lang="en-US" altLang="zh-TW" sz="2000" b="1" i="1" dirty="0"/>
                <a:t>n</a:t>
              </a:r>
              <a:r>
                <a:rPr lang="en-US" altLang="zh-TW" sz="2000" b="1" dirty="0"/>
                <a:t>, what is the minimum number of stamps to cover the postage?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92500"/>
          </a:bodyPr>
          <a:lstStyle/>
          <a:p>
            <a:endParaRPr lang="en-US" altLang="zh-TW" sz="2800" dirty="0">
              <a:solidFill>
                <a:srgbClr val="0000FF"/>
              </a:solidFill>
            </a:endParaRPr>
          </a:p>
          <a:p>
            <a:r>
              <a:rPr lang="en-US" altLang="zh-TW" sz="2800" dirty="0">
                <a:solidFill>
                  <a:srgbClr val="0000FF"/>
                </a:solidFill>
              </a:rPr>
              <a:t>Algorithm Techniques – Greedy Approach</a:t>
            </a:r>
          </a:p>
          <a:p>
            <a:endParaRPr lang="en-US" dirty="0"/>
          </a:p>
        </p:txBody>
      </p:sp>
      <p:pic>
        <p:nvPicPr>
          <p:cNvPr id="6" name="Picture 2" descr="http://dianechamberlain.com/blog/cat%20and%20fish.jpg"/>
          <p:cNvPicPr>
            <a:picLocks noChangeAspect="1" noChangeArrowheads="1"/>
          </p:cNvPicPr>
          <p:nvPr/>
        </p:nvPicPr>
        <p:blipFill>
          <a:blip r:embed="rId2" cstate="print"/>
          <a:stretch>
            <a:fillRect/>
          </a:stretch>
        </p:blipFill>
        <p:spPr bwMode="auto">
          <a:xfrm>
            <a:off x="452438" y="1203144"/>
            <a:ext cx="2466930" cy="1976620"/>
          </a:xfrm>
          <a:prstGeom prst="rect">
            <a:avLst/>
          </a:prstGeom>
          <a:noFill/>
          <a:effectLst>
            <a:softEdge rad="317500"/>
          </a:effectLst>
        </p:spPr>
      </p:pic>
      <p:sp>
        <p:nvSpPr>
          <p:cNvPr id="7" name="Rectangle 3"/>
          <p:cNvSpPr>
            <a:spLocks noChangeArrowheads="1"/>
          </p:cNvSpPr>
          <p:nvPr/>
        </p:nvSpPr>
        <p:spPr bwMode="auto">
          <a:xfrm>
            <a:off x="376989" y="4920332"/>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0000"/>
              </a:lnSpc>
              <a:buFont typeface="Arial" panose="020B0604020202020204" pitchFamily="34" charset="0"/>
              <a:buNone/>
            </a:pPr>
            <a:r>
              <a:rPr lang="en-US" altLang="zh-TW" sz="2000" b="1">
                <a:solidFill>
                  <a:srgbClr val="FF0000"/>
                </a:solidFill>
              </a:rPr>
              <a:t>Prim’s Minimum Spanning Tree Algorithms</a:t>
            </a:r>
          </a:p>
        </p:txBody>
      </p:sp>
      <p:grpSp>
        <p:nvGrpSpPr>
          <p:cNvPr id="8" name="Group 157"/>
          <p:cNvGrpSpPr/>
          <p:nvPr/>
        </p:nvGrpSpPr>
        <p:grpSpPr bwMode="auto">
          <a:xfrm>
            <a:off x="224589" y="5072732"/>
            <a:ext cx="8610600" cy="1676400"/>
            <a:chOff x="228600" y="5105400"/>
            <a:chExt cx="8610600" cy="1676400"/>
          </a:xfrm>
        </p:grpSpPr>
        <p:grpSp>
          <p:nvGrpSpPr>
            <p:cNvPr id="9" name="Group 56"/>
            <p:cNvGrpSpPr/>
            <p:nvPr/>
          </p:nvGrpSpPr>
          <p:grpSpPr bwMode="auto">
            <a:xfrm>
              <a:off x="6408738" y="5105400"/>
              <a:ext cx="1038225" cy="619125"/>
              <a:chOff x="4037" y="864"/>
              <a:chExt cx="654" cy="390"/>
            </a:xfrm>
          </p:grpSpPr>
          <p:sp>
            <p:nvSpPr>
              <p:cNvPr id="82" name="Oval 52"/>
              <p:cNvSpPr>
                <a:spLocks noChangeArrowheads="1"/>
              </p:cNvSpPr>
              <p:nvPr/>
            </p:nvSpPr>
            <p:spPr bwMode="auto">
              <a:xfrm>
                <a:off x="4037" y="1008"/>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83" name="Rectangle 53"/>
              <p:cNvSpPr>
                <a:spLocks noChangeArrowheads="1"/>
              </p:cNvSpPr>
              <p:nvPr/>
            </p:nvSpPr>
            <p:spPr bwMode="auto">
              <a:xfrm>
                <a:off x="4053" y="1004"/>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3</a:t>
                </a:r>
              </a:p>
            </p:txBody>
          </p:sp>
          <p:sp>
            <p:nvSpPr>
              <p:cNvPr id="84" name="Line 54"/>
              <p:cNvSpPr>
                <a:spLocks noChangeShapeType="1"/>
              </p:cNvSpPr>
              <p:nvPr/>
            </p:nvSpPr>
            <p:spPr bwMode="auto">
              <a:xfrm>
                <a:off x="4221" y="1095"/>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85" name="Rectangle 55"/>
              <p:cNvSpPr>
                <a:spLocks noChangeArrowheads="1"/>
              </p:cNvSpPr>
              <p:nvPr/>
            </p:nvSpPr>
            <p:spPr bwMode="auto">
              <a:xfrm>
                <a:off x="4377" y="864"/>
                <a:ext cx="2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10</a:t>
                </a:r>
              </a:p>
            </p:txBody>
          </p:sp>
        </p:grpSp>
        <p:grpSp>
          <p:nvGrpSpPr>
            <p:cNvPr id="10" name="Group 77"/>
            <p:cNvGrpSpPr/>
            <p:nvPr/>
          </p:nvGrpSpPr>
          <p:grpSpPr bwMode="auto">
            <a:xfrm>
              <a:off x="7745413" y="5105400"/>
              <a:ext cx="1038225" cy="619125"/>
              <a:chOff x="4879" y="864"/>
              <a:chExt cx="654" cy="390"/>
            </a:xfrm>
          </p:grpSpPr>
          <p:sp>
            <p:nvSpPr>
              <p:cNvPr id="78" name="Oval 73"/>
              <p:cNvSpPr>
                <a:spLocks noChangeArrowheads="1"/>
              </p:cNvSpPr>
              <p:nvPr/>
            </p:nvSpPr>
            <p:spPr bwMode="auto">
              <a:xfrm>
                <a:off x="5353" y="1008"/>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79" name="Rectangle 74"/>
              <p:cNvSpPr>
                <a:spLocks noChangeArrowheads="1"/>
              </p:cNvSpPr>
              <p:nvPr/>
            </p:nvSpPr>
            <p:spPr bwMode="auto">
              <a:xfrm>
                <a:off x="5369" y="1004"/>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7</a:t>
                </a:r>
              </a:p>
            </p:txBody>
          </p:sp>
          <p:sp>
            <p:nvSpPr>
              <p:cNvPr id="80" name="Line 75"/>
              <p:cNvSpPr>
                <a:spLocks noChangeShapeType="1"/>
              </p:cNvSpPr>
              <p:nvPr/>
            </p:nvSpPr>
            <p:spPr bwMode="auto">
              <a:xfrm>
                <a:off x="4879" y="1095"/>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81" name="Rectangle 76"/>
              <p:cNvSpPr>
                <a:spLocks noChangeArrowheads="1"/>
              </p:cNvSpPr>
              <p:nvPr/>
            </p:nvSpPr>
            <p:spPr bwMode="auto">
              <a:xfrm>
                <a:off x="5004" y="864"/>
                <a:ext cx="3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14</a:t>
                </a:r>
              </a:p>
            </p:txBody>
          </p:sp>
        </p:grpSp>
        <p:grpSp>
          <p:nvGrpSpPr>
            <p:cNvPr id="11" name="Group 156"/>
            <p:cNvGrpSpPr/>
            <p:nvPr/>
          </p:nvGrpSpPr>
          <p:grpSpPr bwMode="auto">
            <a:xfrm>
              <a:off x="228600" y="5194300"/>
              <a:ext cx="8610600" cy="1587500"/>
              <a:chOff x="228600" y="5194300"/>
              <a:chExt cx="8610600" cy="1587500"/>
            </a:xfrm>
          </p:grpSpPr>
          <p:grpSp>
            <p:nvGrpSpPr>
              <p:cNvPr id="12" name="Group 82"/>
              <p:cNvGrpSpPr/>
              <p:nvPr/>
            </p:nvGrpSpPr>
            <p:grpSpPr bwMode="auto">
              <a:xfrm>
                <a:off x="228600" y="5194300"/>
                <a:ext cx="8610600" cy="1587500"/>
                <a:chOff x="144" y="912"/>
                <a:chExt cx="5424" cy="1000"/>
              </a:xfrm>
            </p:grpSpPr>
            <p:sp>
              <p:nvSpPr>
                <p:cNvPr id="14" name="Oval 4"/>
                <p:cNvSpPr>
                  <a:spLocks noChangeArrowheads="1"/>
                </p:cNvSpPr>
                <p:nvPr/>
              </p:nvSpPr>
              <p:spPr bwMode="auto">
                <a:xfrm>
                  <a:off x="211" y="1056"/>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5" name="Rectangle 5"/>
                <p:cNvSpPr>
                  <a:spLocks noChangeArrowheads="1"/>
                </p:cNvSpPr>
                <p:nvPr/>
              </p:nvSpPr>
              <p:spPr bwMode="auto">
                <a:xfrm>
                  <a:off x="227" y="105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1</a:t>
                  </a:r>
                </a:p>
              </p:txBody>
            </p:sp>
            <p:sp>
              <p:nvSpPr>
                <p:cNvPr id="16" name="Oval 6"/>
                <p:cNvSpPr>
                  <a:spLocks noChangeArrowheads="1"/>
                </p:cNvSpPr>
                <p:nvPr/>
              </p:nvSpPr>
              <p:spPr bwMode="auto">
                <a:xfrm>
                  <a:off x="869" y="1056"/>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7" name="Rectangle 7"/>
                <p:cNvSpPr>
                  <a:spLocks noChangeArrowheads="1"/>
                </p:cNvSpPr>
                <p:nvPr/>
              </p:nvSpPr>
              <p:spPr bwMode="auto">
                <a:xfrm>
                  <a:off x="885" y="105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3</a:t>
                  </a:r>
                </a:p>
              </p:txBody>
            </p:sp>
            <p:sp>
              <p:nvSpPr>
                <p:cNvPr id="18" name="Oval 8"/>
                <p:cNvSpPr>
                  <a:spLocks noChangeArrowheads="1"/>
                </p:cNvSpPr>
                <p:nvPr/>
              </p:nvSpPr>
              <p:spPr bwMode="auto">
                <a:xfrm>
                  <a:off x="1527" y="1056"/>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9" name="Rectangle 9"/>
                <p:cNvSpPr>
                  <a:spLocks noChangeArrowheads="1"/>
                </p:cNvSpPr>
                <p:nvPr/>
              </p:nvSpPr>
              <p:spPr bwMode="auto">
                <a:xfrm>
                  <a:off x="1543" y="105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5</a:t>
                  </a:r>
                </a:p>
              </p:txBody>
            </p:sp>
            <p:sp>
              <p:nvSpPr>
                <p:cNvPr id="20" name="Oval 10"/>
                <p:cNvSpPr>
                  <a:spLocks noChangeArrowheads="1"/>
                </p:cNvSpPr>
                <p:nvPr/>
              </p:nvSpPr>
              <p:spPr bwMode="auto">
                <a:xfrm>
                  <a:off x="2185" y="1056"/>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21" name="Rectangle 11"/>
                <p:cNvSpPr>
                  <a:spLocks noChangeArrowheads="1"/>
                </p:cNvSpPr>
                <p:nvPr/>
              </p:nvSpPr>
              <p:spPr bwMode="auto">
                <a:xfrm>
                  <a:off x="2201" y="105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7</a:t>
                  </a:r>
                </a:p>
              </p:txBody>
            </p:sp>
            <p:sp>
              <p:nvSpPr>
                <p:cNvPr id="22" name="Oval 12"/>
                <p:cNvSpPr>
                  <a:spLocks noChangeArrowheads="1"/>
                </p:cNvSpPr>
                <p:nvPr/>
              </p:nvSpPr>
              <p:spPr bwMode="auto">
                <a:xfrm>
                  <a:off x="211" y="1574"/>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23" name="Rectangle 13"/>
                <p:cNvSpPr>
                  <a:spLocks noChangeArrowheads="1"/>
                </p:cNvSpPr>
                <p:nvPr/>
              </p:nvSpPr>
              <p:spPr bwMode="auto">
                <a:xfrm>
                  <a:off x="227" y="1570"/>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2</a:t>
                  </a:r>
                </a:p>
              </p:txBody>
            </p:sp>
            <p:sp>
              <p:nvSpPr>
                <p:cNvPr id="24" name="Oval 14"/>
                <p:cNvSpPr>
                  <a:spLocks noChangeArrowheads="1"/>
                </p:cNvSpPr>
                <p:nvPr/>
              </p:nvSpPr>
              <p:spPr bwMode="auto">
                <a:xfrm>
                  <a:off x="869" y="1574"/>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25" name="Rectangle 15"/>
                <p:cNvSpPr>
                  <a:spLocks noChangeArrowheads="1"/>
                </p:cNvSpPr>
                <p:nvPr/>
              </p:nvSpPr>
              <p:spPr bwMode="auto">
                <a:xfrm>
                  <a:off x="885" y="1570"/>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4</a:t>
                  </a:r>
                </a:p>
              </p:txBody>
            </p:sp>
            <p:sp>
              <p:nvSpPr>
                <p:cNvPr id="26" name="Oval 16"/>
                <p:cNvSpPr>
                  <a:spLocks noChangeArrowheads="1"/>
                </p:cNvSpPr>
                <p:nvPr/>
              </p:nvSpPr>
              <p:spPr bwMode="auto">
                <a:xfrm>
                  <a:off x="1527" y="1574"/>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27" name="Rectangle 17"/>
                <p:cNvSpPr>
                  <a:spLocks noChangeArrowheads="1"/>
                </p:cNvSpPr>
                <p:nvPr/>
              </p:nvSpPr>
              <p:spPr bwMode="auto">
                <a:xfrm>
                  <a:off x="1543" y="1570"/>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6</a:t>
                  </a:r>
                </a:p>
              </p:txBody>
            </p:sp>
            <p:sp>
              <p:nvSpPr>
                <p:cNvPr id="28" name="Oval 18"/>
                <p:cNvSpPr>
                  <a:spLocks noChangeArrowheads="1"/>
                </p:cNvSpPr>
                <p:nvPr/>
              </p:nvSpPr>
              <p:spPr bwMode="auto">
                <a:xfrm>
                  <a:off x="2185" y="1574"/>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29" name="Rectangle 19"/>
                <p:cNvSpPr>
                  <a:spLocks noChangeArrowheads="1"/>
                </p:cNvSpPr>
                <p:nvPr/>
              </p:nvSpPr>
              <p:spPr bwMode="auto">
                <a:xfrm>
                  <a:off x="2201" y="1570"/>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8</a:t>
                  </a:r>
                </a:p>
              </p:txBody>
            </p:sp>
            <p:sp>
              <p:nvSpPr>
                <p:cNvPr id="30" name="Line 20"/>
                <p:cNvSpPr>
                  <a:spLocks noChangeShapeType="1"/>
                </p:cNvSpPr>
                <p:nvPr/>
              </p:nvSpPr>
              <p:spPr bwMode="auto">
                <a:xfrm>
                  <a:off x="301" y="1235"/>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31" name="Line 21"/>
                <p:cNvSpPr>
                  <a:spLocks noChangeShapeType="1"/>
                </p:cNvSpPr>
                <p:nvPr/>
              </p:nvSpPr>
              <p:spPr bwMode="auto">
                <a:xfrm>
                  <a:off x="959" y="1235"/>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32" name="Line 22"/>
                <p:cNvSpPr>
                  <a:spLocks noChangeShapeType="1"/>
                </p:cNvSpPr>
                <p:nvPr/>
              </p:nvSpPr>
              <p:spPr bwMode="auto">
                <a:xfrm>
                  <a:off x="1617" y="1235"/>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33" name="Line 23"/>
                <p:cNvSpPr>
                  <a:spLocks noChangeShapeType="1"/>
                </p:cNvSpPr>
                <p:nvPr/>
              </p:nvSpPr>
              <p:spPr bwMode="auto">
                <a:xfrm>
                  <a:off x="2275" y="1235"/>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34" name="Line 24"/>
                <p:cNvSpPr>
                  <a:spLocks noChangeShapeType="1"/>
                </p:cNvSpPr>
                <p:nvPr/>
              </p:nvSpPr>
              <p:spPr bwMode="auto">
                <a:xfrm>
                  <a:off x="395" y="1143"/>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35" name="Line 25"/>
                <p:cNvSpPr>
                  <a:spLocks noChangeShapeType="1"/>
                </p:cNvSpPr>
                <p:nvPr/>
              </p:nvSpPr>
              <p:spPr bwMode="auto">
                <a:xfrm>
                  <a:off x="1053" y="1143"/>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36" name="Line 26"/>
                <p:cNvSpPr>
                  <a:spLocks noChangeShapeType="1"/>
                </p:cNvSpPr>
                <p:nvPr/>
              </p:nvSpPr>
              <p:spPr bwMode="auto">
                <a:xfrm>
                  <a:off x="1711" y="1143"/>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37" name="Line 27"/>
                <p:cNvSpPr>
                  <a:spLocks noChangeShapeType="1"/>
                </p:cNvSpPr>
                <p:nvPr/>
              </p:nvSpPr>
              <p:spPr bwMode="auto">
                <a:xfrm>
                  <a:off x="395" y="1662"/>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38" name="Line 28"/>
                <p:cNvSpPr>
                  <a:spLocks noChangeShapeType="1"/>
                </p:cNvSpPr>
                <p:nvPr/>
              </p:nvSpPr>
              <p:spPr bwMode="auto">
                <a:xfrm flipV="1">
                  <a:off x="363" y="1204"/>
                  <a:ext cx="533" cy="396"/>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39" name="Line 29"/>
                <p:cNvSpPr>
                  <a:spLocks noChangeShapeType="1"/>
                </p:cNvSpPr>
                <p:nvPr/>
              </p:nvSpPr>
              <p:spPr bwMode="auto">
                <a:xfrm>
                  <a:off x="1021" y="1204"/>
                  <a:ext cx="533" cy="427"/>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40" name="Rectangle 30"/>
                <p:cNvSpPr>
                  <a:spLocks noChangeArrowheads="1"/>
                </p:cNvSpPr>
                <p:nvPr/>
              </p:nvSpPr>
              <p:spPr bwMode="auto">
                <a:xfrm>
                  <a:off x="144" y="1326"/>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2</a:t>
                  </a:r>
                </a:p>
              </p:txBody>
            </p:sp>
            <p:sp>
              <p:nvSpPr>
                <p:cNvPr id="41" name="Rectangle 31"/>
                <p:cNvSpPr>
                  <a:spLocks noChangeArrowheads="1"/>
                </p:cNvSpPr>
                <p:nvPr/>
              </p:nvSpPr>
              <p:spPr bwMode="auto">
                <a:xfrm>
                  <a:off x="785" y="1296"/>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4</a:t>
                  </a:r>
                </a:p>
              </p:txBody>
            </p:sp>
            <p:sp>
              <p:nvSpPr>
                <p:cNvPr id="42" name="Rectangle 32"/>
                <p:cNvSpPr>
                  <a:spLocks noChangeArrowheads="1"/>
                </p:cNvSpPr>
                <p:nvPr/>
              </p:nvSpPr>
              <p:spPr bwMode="auto">
                <a:xfrm>
                  <a:off x="1617" y="1265"/>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6</a:t>
                  </a:r>
                </a:p>
              </p:txBody>
            </p:sp>
            <p:sp>
              <p:nvSpPr>
                <p:cNvPr id="43" name="Rectangle 33"/>
                <p:cNvSpPr>
                  <a:spLocks noChangeArrowheads="1"/>
                </p:cNvSpPr>
                <p:nvPr/>
              </p:nvSpPr>
              <p:spPr bwMode="auto">
                <a:xfrm>
                  <a:off x="2275" y="1235"/>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3</a:t>
                  </a:r>
                </a:p>
              </p:txBody>
            </p:sp>
            <p:sp>
              <p:nvSpPr>
                <p:cNvPr id="44" name="Rectangle 34"/>
                <p:cNvSpPr>
                  <a:spLocks noChangeArrowheads="1"/>
                </p:cNvSpPr>
                <p:nvPr/>
              </p:nvSpPr>
              <p:spPr bwMode="auto">
                <a:xfrm>
                  <a:off x="551" y="912"/>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8</a:t>
                  </a:r>
                </a:p>
              </p:txBody>
            </p:sp>
            <p:sp>
              <p:nvSpPr>
                <p:cNvPr id="45" name="Rectangle 35"/>
                <p:cNvSpPr>
                  <a:spLocks noChangeArrowheads="1"/>
                </p:cNvSpPr>
                <p:nvPr/>
              </p:nvSpPr>
              <p:spPr bwMode="auto">
                <a:xfrm>
                  <a:off x="1209" y="912"/>
                  <a:ext cx="2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10</a:t>
                  </a:r>
                </a:p>
              </p:txBody>
            </p:sp>
            <p:sp>
              <p:nvSpPr>
                <p:cNvPr id="46" name="Rectangle 36"/>
                <p:cNvSpPr>
                  <a:spLocks noChangeArrowheads="1"/>
                </p:cNvSpPr>
                <p:nvPr/>
              </p:nvSpPr>
              <p:spPr bwMode="auto">
                <a:xfrm>
                  <a:off x="1836" y="912"/>
                  <a:ext cx="3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14</a:t>
                  </a:r>
                </a:p>
              </p:txBody>
            </p:sp>
            <p:sp>
              <p:nvSpPr>
                <p:cNvPr id="47" name="Rectangle 37"/>
                <p:cNvSpPr>
                  <a:spLocks noChangeArrowheads="1"/>
                </p:cNvSpPr>
                <p:nvPr/>
              </p:nvSpPr>
              <p:spPr bwMode="auto">
                <a:xfrm>
                  <a:off x="1272" y="1265"/>
                  <a:ext cx="3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12</a:t>
                  </a:r>
                </a:p>
              </p:txBody>
            </p:sp>
            <p:sp>
              <p:nvSpPr>
                <p:cNvPr id="48" name="Rectangle 38"/>
                <p:cNvSpPr>
                  <a:spLocks noChangeArrowheads="1"/>
                </p:cNvSpPr>
                <p:nvPr/>
              </p:nvSpPr>
              <p:spPr bwMode="auto">
                <a:xfrm>
                  <a:off x="457" y="1217"/>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7</a:t>
                  </a:r>
                </a:p>
              </p:txBody>
            </p:sp>
            <p:sp>
              <p:nvSpPr>
                <p:cNvPr id="49" name="Rectangle 39"/>
                <p:cNvSpPr>
                  <a:spLocks noChangeArrowheads="1"/>
                </p:cNvSpPr>
                <p:nvPr/>
              </p:nvSpPr>
              <p:spPr bwMode="auto">
                <a:xfrm>
                  <a:off x="551" y="1662"/>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9</a:t>
                  </a:r>
                </a:p>
              </p:txBody>
            </p:sp>
            <p:grpSp>
              <p:nvGrpSpPr>
                <p:cNvPr id="50" name="Group 42"/>
                <p:cNvGrpSpPr/>
                <p:nvPr/>
              </p:nvGrpSpPr>
              <p:grpSpPr bwMode="auto">
                <a:xfrm>
                  <a:off x="4695" y="1004"/>
                  <a:ext cx="180" cy="250"/>
                  <a:chOff x="4695" y="1004"/>
                  <a:chExt cx="180" cy="250"/>
                </a:xfrm>
              </p:grpSpPr>
              <p:sp>
                <p:nvSpPr>
                  <p:cNvPr id="76" name="Oval 40"/>
                  <p:cNvSpPr>
                    <a:spLocks noChangeArrowheads="1"/>
                  </p:cNvSpPr>
                  <p:nvPr/>
                </p:nvSpPr>
                <p:spPr bwMode="auto">
                  <a:xfrm>
                    <a:off x="4695" y="1008"/>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77" name="Rectangle 41"/>
                  <p:cNvSpPr>
                    <a:spLocks noChangeArrowheads="1"/>
                  </p:cNvSpPr>
                  <p:nvPr/>
                </p:nvSpPr>
                <p:spPr bwMode="auto">
                  <a:xfrm>
                    <a:off x="4711" y="1004"/>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5</a:t>
                    </a:r>
                  </a:p>
                </p:txBody>
              </p:sp>
            </p:grpSp>
            <p:grpSp>
              <p:nvGrpSpPr>
                <p:cNvPr id="51" name="Group 50"/>
                <p:cNvGrpSpPr/>
                <p:nvPr/>
              </p:nvGrpSpPr>
              <p:grpSpPr bwMode="auto">
                <a:xfrm>
                  <a:off x="4695" y="1187"/>
                  <a:ext cx="215" cy="585"/>
                  <a:chOff x="4695" y="1187"/>
                  <a:chExt cx="215" cy="585"/>
                </a:xfrm>
              </p:grpSpPr>
              <p:sp>
                <p:nvSpPr>
                  <p:cNvPr id="72" name="Oval 46"/>
                  <p:cNvSpPr>
                    <a:spLocks noChangeArrowheads="1"/>
                  </p:cNvSpPr>
                  <p:nvPr/>
                </p:nvSpPr>
                <p:spPr bwMode="auto">
                  <a:xfrm>
                    <a:off x="4695" y="1526"/>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73" name="Rectangle 47"/>
                  <p:cNvSpPr>
                    <a:spLocks noChangeArrowheads="1"/>
                  </p:cNvSpPr>
                  <p:nvPr/>
                </p:nvSpPr>
                <p:spPr bwMode="auto">
                  <a:xfrm>
                    <a:off x="4711" y="152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6</a:t>
                    </a:r>
                  </a:p>
                </p:txBody>
              </p:sp>
              <p:sp>
                <p:nvSpPr>
                  <p:cNvPr id="74" name="Line 48"/>
                  <p:cNvSpPr>
                    <a:spLocks noChangeShapeType="1"/>
                  </p:cNvSpPr>
                  <p:nvPr/>
                </p:nvSpPr>
                <p:spPr bwMode="auto">
                  <a:xfrm>
                    <a:off x="4785" y="1187"/>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75" name="Rectangle 49"/>
                  <p:cNvSpPr>
                    <a:spLocks noChangeArrowheads="1"/>
                  </p:cNvSpPr>
                  <p:nvPr/>
                </p:nvSpPr>
                <p:spPr bwMode="auto">
                  <a:xfrm>
                    <a:off x="4785" y="1217"/>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6</a:t>
                    </a:r>
                  </a:p>
                </p:txBody>
              </p:sp>
            </p:grpSp>
            <p:grpSp>
              <p:nvGrpSpPr>
                <p:cNvPr id="52" name="Group 62"/>
                <p:cNvGrpSpPr/>
                <p:nvPr/>
              </p:nvGrpSpPr>
              <p:grpSpPr bwMode="auto">
                <a:xfrm>
                  <a:off x="3953" y="1187"/>
                  <a:ext cx="264" cy="585"/>
                  <a:chOff x="3953" y="1187"/>
                  <a:chExt cx="264" cy="585"/>
                </a:xfrm>
              </p:grpSpPr>
              <p:sp>
                <p:nvSpPr>
                  <p:cNvPr id="68" name="Oval 58"/>
                  <p:cNvSpPr>
                    <a:spLocks noChangeArrowheads="1"/>
                  </p:cNvSpPr>
                  <p:nvPr/>
                </p:nvSpPr>
                <p:spPr bwMode="auto">
                  <a:xfrm>
                    <a:off x="4037" y="1526"/>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69" name="Rectangle 59"/>
                  <p:cNvSpPr>
                    <a:spLocks noChangeArrowheads="1"/>
                  </p:cNvSpPr>
                  <p:nvPr/>
                </p:nvSpPr>
                <p:spPr bwMode="auto">
                  <a:xfrm>
                    <a:off x="4053" y="152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4</a:t>
                    </a:r>
                  </a:p>
                </p:txBody>
              </p:sp>
              <p:sp>
                <p:nvSpPr>
                  <p:cNvPr id="70" name="Line 60"/>
                  <p:cNvSpPr>
                    <a:spLocks noChangeShapeType="1"/>
                  </p:cNvSpPr>
                  <p:nvPr/>
                </p:nvSpPr>
                <p:spPr bwMode="auto">
                  <a:xfrm>
                    <a:off x="4127" y="1187"/>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71" name="Rectangle 61"/>
                  <p:cNvSpPr>
                    <a:spLocks noChangeArrowheads="1"/>
                  </p:cNvSpPr>
                  <p:nvPr/>
                </p:nvSpPr>
                <p:spPr bwMode="auto">
                  <a:xfrm>
                    <a:off x="3953" y="1248"/>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4</a:t>
                    </a:r>
                  </a:p>
                </p:txBody>
              </p:sp>
            </p:grpSp>
            <p:grpSp>
              <p:nvGrpSpPr>
                <p:cNvPr id="53" name="Group 67"/>
                <p:cNvGrpSpPr/>
                <p:nvPr/>
              </p:nvGrpSpPr>
              <p:grpSpPr bwMode="auto">
                <a:xfrm>
                  <a:off x="3379" y="1156"/>
                  <a:ext cx="685" cy="616"/>
                  <a:chOff x="3379" y="1156"/>
                  <a:chExt cx="685" cy="616"/>
                </a:xfrm>
              </p:grpSpPr>
              <p:sp>
                <p:nvSpPr>
                  <p:cNvPr id="64" name="Oval 63"/>
                  <p:cNvSpPr>
                    <a:spLocks noChangeArrowheads="1"/>
                  </p:cNvSpPr>
                  <p:nvPr/>
                </p:nvSpPr>
                <p:spPr bwMode="auto">
                  <a:xfrm>
                    <a:off x="3379" y="1526"/>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65" name="Rectangle 64"/>
                  <p:cNvSpPr>
                    <a:spLocks noChangeArrowheads="1"/>
                  </p:cNvSpPr>
                  <p:nvPr/>
                </p:nvSpPr>
                <p:spPr bwMode="auto">
                  <a:xfrm>
                    <a:off x="3395" y="152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2</a:t>
                    </a:r>
                  </a:p>
                </p:txBody>
              </p:sp>
              <p:sp>
                <p:nvSpPr>
                  <p:cNvPr id="66" name="Line 65"/>
                  <p:cNvSpPr>
                    <a:spLocks noChangeShapeType="1"/>
                  </p:cNvSpPr>
                  <p:nvPr/>
                </p:nvSpPr>
                <p:spPr bwMode="auto">
                  <a:xfrm flipV="1">
                    <a:off x="3531" y="1156"/>
                    <a:ext cx="533" cy="396"/>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67" name="Rectangle 66"/>
                  <p:cNvSpPr>
                    <a:spLocks noChangeArrowheads="1"/>
                  </p:cNvSpPr>
                  <p:nvPr/>
                </p:nvSpPr>
                <p:spPr bwMode="auto">
                  <a:xfrm>
                    <a:off x="3625" y="1169"/>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7</a:t>
                    </a:r>
                  </a:p>
                </p:txBody>
              </p:sp>
            </p:grpSp>
            <p:grpSp>
              <p:nvGrpSpPr>
                <p:cNvPr id="54" name="Group 72"/>
                <p:cNvGrpSpPr/>
                <p:nvPr/>
              </p:nvGrpSpPr>
              <p:grpSpPr bwMode="auto">
                <a:xfrm>
                  <a:off x="3312" y="1004"/>
                  <a:ext cx="247" cy="524"/>
                  <a:chOff x="3312" y="1004"/>
                  <a:chExt cx="247" cy="524"/>
                </a:xfrm>
              </p:grpSpPr>
              <p:sp>
                <p:nvSpPr>
                  <p:cNvPr id="60" name="Oval 68"/>
                  <p:cNvSpPr>
                    <a:spLocks noChangeArrowheads="1"/>
                  </p:cNvSpPr>
                  <p:nvPr/>
                </p:nvSpPr>
                <p:spPr bwMode="auto">
                  <a:xfrm>
                    <a:off x="3379" y="1008"/>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61" name="Rectangle 69"/>
                  <p:cNvSpPr>
                    <a:spLocks noChangeArrowheads="1"/>
                  </p:cNvSpPr>
                  <p:nvPr/>
                </p:nvSpPr>
                <p:spPr bwMode="auto">
                  <a:xfrm>
                    <a:off x="3395" y="1004"/>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1</a:t>
                    </a:r>
                  </a:p>
                </p:txBody>
              </p:sp>
              <p:sp>
                <p:nvSpPr>
                  <p:cNvPr id="62" name="Line 70"/>
                  <p:cNvSpPr>
                    <a:spLocks noChangeShapeType="1"/>
                  </p:cNvSpPr>
                  <p:nvPr/>
                </p:nvSpPr>
                <p:spPr bwMode="auto">
                  <a:xfrm>
                    <a:off x="3469" y="1187"/>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63" name="Rectangle 71"/>
                  <p:cNvSpPr>
                    <a:spLocks noChangeArrowheads="1"/>
                  </p:cNvSpPr>
                  <p:nvPr/>
                </p:nvSpPr>
                <p:spPr bwMode="auto">
                  <a:xfrm>
                    <a:off x="3312" y="1278"/>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2</a:t>
                    </a:r>
                  </a:p>
                </p:txBody>
              </p:sp>
            </p:grpSp>
            <p:grpSp>
              <p:nvGrpSpPr>
                <p:cNvPr id="55" name="Group 82"/>
                <p:cNvGrpSpPr/>
                <p:nvPr/>
              </p:nvGrpSpPr>
              <p:grpSpPr bwMode="auto">
                <a:xfrm>
                  <a:off x="5353" y="1187"/>
                  <a:ext cx="215" cy="585"/>
                  <a:chOff x="5353" y="1187"/>
                  <a:chExt cx="215" cy="585"/>
                </a:xfrm>
              </p:grpSpPr>
              <p:sp>
                <p:nvSpPr>
                  <p:cNvPr id="56" name="Oval 78"/>
                  <p:cNvSpPr>
                    <a:spLocks noChangeArrowheads="1"/>
                  </p:cNvSpPr>
                  <p:nvPr/>
                </p:nvSpPr>
                <p:spPr bwMode="auto">
                  <a:xfrm>
                    <a:off x="5353" y="1526"/>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57" name="Rectangle 79"/>
                  <p:cNvSpPr>
                    <a:spLocks noChangeArrowheads="1"/>
                  </p:cNvSpPr>
                  <p:nvPr/>
                </p:nvSpPr>
                <p:spPr bwMode="auto">
                  <a:xfrm>
                    <a:off x="5369" y="152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8</a:t>
                    </a:r>
                  </a:p>
                </p:txBody>
              </p:sp>
              <p:sp>
                <p:nvSpPr>
                  <p:cNvPr id="58" name="Line 80"/>
                  <p:cNvSpPr>
                    <a:spLocks noChangeShapeType="1"/>
                  </p:cNvSpPr>
                  <p:nvPr/>
                </p:nvSpPr>
                <p:spPr bwMode="auto">
                  <a:xfrm>
                    <a:off x="5443" y="1187"/>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59" name="Rectangle 81"/>
                  <p:cNvSpPr>
                    <a:spLocks noChangeArrowheads="1"/>
                  </p:cNvSpPr>
                  <p:nvPr/>
                </p:nvSpPr>
                <p:spPr bwMode="auto">
                  <a:xfrm>
                    <a:off x="5443" y="1187"/>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3</a:t>
                    </a:r>
                  </a:p>
                </p:txBody>
              </p:sp>
            </p:grpSp>
          </p:grpSp>
          <p:sp>
            <p:nvSpPr>
              <p:cNvPr id="13" name="Line 43"/>
              <p:cNvSpPr>
                <a:spLocks noChangeShapeType="1"/>
              </p:cNvSpPr>
              <p:nvPr/>
            </p:nvSpPr>
            <p:spPr bwMode="auto">
              <a:xfrm>
                <a:off x="4572000" y="5562600"/>
                <a:ext cx="0" cy="914400"/>
              </a:xfrm>
              <a:prstGeom prst="line">
                <a:avLst/>
              </a:prstGeom>
              <a:noFill/>
              <a:ln w="76200">
                <a:solidFill>
                  <a:schemeClr val="hlink"/>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grpSp>
      </p:grpSp>
      <p:grpSp>
        <p:nvGrpSpPr>
          <p:cNvPr id="86" name="Group 155"/>
          <p:cNvGrpSpPr/>
          <p:nvPr/>
        </p:nvGrpSpPr>
        <p:grpSpPr bwMode="auto">
          <a:xfrm>
            <a:off x="224589" y="3320132"/>
            <a:ext cx="8610600" cy="1663700"/>
            <a:chOff x="228600" y="3429000"/>
            <a:chExt cx="8610600" cy="1663700"/>
          </a:xfrm>
        </p:grpSpPr>
        <p:sp>
          <p:nvSpPr>
            <p:cNvPr id="87" name="Line 56"/>
            <p:cNvSpPr>
              <a:spLocks noChangeShapeType="1"/>
            </p:cNvSpPr>
            <p:nvPr/>
          </p:nvSpPr>
          <p:spPr bwMode="auto">
            <a:xfrm>
              <a:off x="4572000" y="3733800"/>
              <a:ext cx="0" cy="1066800"/>
            </a:xfrm>
            <a:prstGeom prst="line">
              <a:avLst/>
            </a:prstGeom>
            <a:noFill/>
            <a:ln w="76200">
              <a:solidFill>
                <a:schemeClr val="hlink"/>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grpSp>
          <p:nvGrpSpPr>
            <p:cNvPr id="88" name="Group 162"/>
            <p:cNvGrpSpPr/>
            <p:nvPr/>
          </p:nvGrpSpPr>
          <p:grpSpPr bwMode="auto">
            <a:xfrm>
              <a:off x="228600" y="3429000"/>
              <a:ext cx="8610600" cy="1663700"/>
              <a:chOff x="144" y="2160"/>
              <a:chExt cx="5424" cy="1048"/>
            </a:xfrm>
          </p:grpSpPr>
          <p:sp>
            <p:nvSpPr>
              <p:cNvPr id="89" name="Oval 4"/>
              <p:cNvSpPr>
                <a:spLocks noChangeArrowheads="1"/>
              </p:cNvSpPr>
              <p:nvPr/>
            </p:nvSpPr>
            <p:spPr bwMode="auto">
              <a:xfrm>
                <a:off x="211" y="2352"/>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90" name="Rectangle 5"/>
              <p:cNvSpPr>
                <a:spLocks noChangeArrowheads="1"/>
              </p:cNvSpPr>
              <p:nvPr/>
            </p:nvSpPr>
            <p:spPr bwMode="auto">
              <a:xfrm>
                <a:off x="227" y="234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1</a:t>
                </a:r>
              </a:p>
            </p:txBody>
          </p:sp>
          <p:sp>
            <p:nvSpPr>
              <p:cNvPr id="91" name="Oval 6"/>
              <p:cNvSpPr>
                <a:spLocks noChangeArrowheads="1"/>
              </p:cNvSpPr>
              <p:nvPr/>
            </p:nvSpPr>
            <p:spPr bwMode="auto">
              <a:xfrm>
                <a:off x="869" y="2352"/>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92" name="Rectangle 7"/>
              <p:cNvSpPr>
                <a:spLocks noChangeArrowheads="1"/>
              </p:cNvSpPr>
              <p:nvPr/>
            </p:nvSpPr>
            <p:spPr bwMode="auto">
              <a:xfrm>
                <a:off x="885" y="234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3</a:t>
                </a:r>
              </a:p>
            </p:txBody>
          </p:sp>
          <p:sp>
            <p:nvSpPr>
              <p:cNvPr id="93" name="Oval 8"/>
              <p:cNvSpPr>
                <a:spLocks noChangeArrowheads="1"/>
              </p:cNvSpPr>
              <p:nvPr/>
            </p:nvSpPr>
            <p:spPr bwMode="auto">
              <a:xfrm>
                <a:off x="1527" y="2352"/>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94" name="Rectangle 9"/>
              <p:cNvSpPr>
                <a:spLocks noChangeArrowheads="1"/>
              </p:cNvSpPr>
              <p:nvPr/>
            </p:nvSpPr>
            <p:spPr bwMode="auto">
              <a:xfrm>
                <a:off x="1543" y="234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5</a:t>
                </a:r>
              </a:p>
            </p:txBody>
          </p:sp>
          <p:sp>
            <p:nvSpPr>
              <p:cNvPr id="95" name="Oval 10"/>
              <p:cNvSpPr>
                <a:spLocks noChangeArrowheads="1"/>
              </p:cNvSpPr>
              <p:nvPr/>
            </p:nvSpPr>
            <p:spPr bwMode="auto">
              <a:xfrm>
                <a:off x="2185" y="2352"/>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96" name="Rectangle 11"/>
              <p:cNvSpPr>
                <a:spLocks noChangeArrowheads="1"/>
              </p:cNvSpPr>
              <p:nvPr/>
            </p:nvSpPr>
            <p:spPr bwMode="auto">
              <a:xfrm>
                <a:off x="2201" y="234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7</a:t>
                </a:r>
              </a:p>
            </p:txBody>
          </p:sp>
          <p:sp>
            <p:nvSpPr>
              <p:cNvPr id="97" name="Oval 12"/>
              <p:cNvSpPr>
                <a:spLocks noChangeArrowheads="1"/>
              </p:cNvSpPr>
              <p:nvPr/>
            </p:nvSpPr>
            <p:spPr bwMode="auto">
              <a:xfrm>
                <a:off x="211" y="2870"/>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98" name="Rectangle 13"/>
              <p:cNvSpPr>
                <a:spLocks noChangeArrowheads="1"/>
              </p:cNvSpPr>
              <p:nvPr/>
            </p:nvSpPr>
            <p:spPr bwMode="auto">
              <a:xfrm>
                <a:off x="227" y="2866"/>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2</a:t>
                </a:r>
              </a:p>
            </p:txBody>
          </p:sp>
          <p:sp>
            <p:nvSpPr>
              <p:cNvPr id="99" name="Oval 14"/>
              <p:cNvSpPr>
                <a:spLocks noChangeArrowheads="1"/>
              </p:cNvSpPr>
              <p:nvPr/>
            </p:nvSpPr>
            <p:spPr bwMode="auto">
              <a:xfrm>
                <a:off x="869" y="2870"/>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00" name="Rectangle 15"/>
              <p:cNvSpPr>
                <a:spLocks noChangeArrowheads="1"/>
              </p:cNvSpPr>
              <p:nvPr/>
            </p:nvSpPr>
            <p:spPr bwMode="auto">
              <a:xfrm>
                <a:off x="885" y="2866"/>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4</a:t>
                </a:r>
              </a:p>
            </p:txBody>
          </p:sp>
          <p:sp>
            <p:nvSpPr>
              <p:cNvPr id="101" name="Oval 16"/>
              <p:cNvSpPr>
                <a:spLocks noChangeArrowheads="1"/>
              </p:cNvSpPr>
              <p:nvPr/>
            </p:nvSpPr>
            <p:spPr bwMode="auto">
              <a:xfrm>
                <a:off x="1527" y="2870"/>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02" name="Rectangle 17"/>
              <p:cNvSpPr>
                <a:spLocks noChangeArrowheads="1"/>
              </p:cNvSpPr>
              <p:nvPr/>
            </p:nvSpPr>
            <p:spPr bwMode="auto">
              <a:xfrm>
                <a:off x="1543" y="2866"/>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6</a:t>
                </a:r>
              </a:p>
            </p:txBody>
          </p:sp>
          <p:sp>
            <p:nvSpPr>
              <p:cNvPr id="103" name="Oval 18"/>
              <p:cNvSpPr>
                <a:spLocks noChangeArrowheads="1"/>
              </p:cNvSpPr>
              <p:nvPr/>
            </p:nvSpPr>
            <p:spPr bwMode="auto">
              <a:xfrm>
                <a:off x="2185" y="2870"/>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04" name="Rectangle 19"/>
              <p:cNvSpPr>
                <a:spLocks noChangeArrowheads="1"/>
              </p:cNvSpPr>
              <p:nvPr/>
            </p:nvSpPr>
            <p:spPr bwMode="auto">
              <a:xfrm>
                <a:off x="2201" y="2866"/>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8</a:t>
                </a:r>
              </a:p>
            </p:txBody>
          </p:sp>
          <p:sp>
            <p:nvSpPr>
              <p:cNvPr id="105" name="Line 20"/>
              <p:cNvSpPr>
                <a:spLocks noChangeShapeType="1"/>
              </p:cNvSpPr>
              <p:nvPr/>
            </p:nvSpPr>
            <p:spPr bwMode="auto">
              <a:xfrm>
                <a:off x="301" y="2531"/>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06" name="Line 21"/>
              <p:cNvSpPr>
                <a:spLocks noChangeShapeType="1"/>
              </p:cNvSpPr>
              <p:nvPr/>
            </p:nvSpPr>
            <p:spPr bwMode="auto">
              <a:xfrm>
                <a:off x="959" y="2531"/>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07" name="Line 22"/>
              <p:cNvSpPr>
                <a:spLocks noChangeShapeType="1"/>
              </p:cNvSpPr>
              <p:nvPr/>
            </p:nvSpPr>
            <p:spPr bwMode="auto">
              <a:xfrm>
                <a:off x="1617" y="2531"/>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08" name="Line 23"/>
              <p:cNvSpPr>
                <a:spLocks noChangeShapeType="1"/>
              </p:cNvSpPr>
              <p:nvPr/>
            </p:nvSpPr>
            <p:spPr bwMode="auto">
              <a:xfrm>
                <a:off x="2275" y="2531"/>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09" name="Line 24"/>
              <p:cNvSpPr>
                <a:spLocks noChangeShapeType="1"/>
              </p:cNvSpPr>
              <p:nvPr/>
            </p:nvSpPr>
            <p:spPr bwMode="auto">
              <a:xfrm>
                <a:off x="395" y="2439"/>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10" name="Line 25"/>
              <p:cNvSpPr>
                <a:spLocks noChangeShapeType="1"/>
              </p:cNvSpPr>
              <p:nvPr/>
            </p:nvSpPr>
            <p:spPr bwMode="auto">
              <a:xfrm>
                <a:off x="1053" y="2439"/>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11" name="Line 26"/>
              <p:cNvSpPr>
                <a:spLocks noChangeShapeType="1"/>
              </p:cNvSpPr>
              <p:nvPr/>
            </p:nvSpPr>
            <p:spPr bwMode="auto">
              <a:xfrm>
                <a:off x="1711" y="2439"/>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12" name="Line 27"/>
              <p:cNvSpPr>
                <a:spLocks noChangeShapeType="1"/>
              </p:cNvSpPr>
              <p:nvPr/>
            </p:nvSpPr>
            <p:spPr bwMode="auto">
              <a:xfrm>
                <a:off x="395" y="2958"/>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13" name="Line 28"/>
              <p:cNvSpPr>
                <a:spLocks noChangeShapeType="1"/>
              </p:cNvSpPr>
              <p:nvPr/>
            </p:nvSpPr>
            <p:spPr bwMode="auto">
              <a:xfrm flipV="1">
                <a:off x="363" y="2500"/>
                <a:ext cx="533" cy="396"/>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14" name="Line 29"/>
              <p:cNvSpPr>
                <a:spLocks noChangeShapeType="1"/>
              </p:cNvSpPr>
              <p:nvPr/>
            </p:nvSpPr>
            <p:spPr bwMode="auto">
              <a:xfrm>
                <a:off x="1021" y="2500"/>
                <a:ext cx="533" cy="427"/>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15" name="Rectangle 30"/>
              <p:cNvSpPr>
                <a:spLocks noChangeArrowheads="1"/>
              </p:cNvSpPr>
              <p:nvPr/>
            </p:nvSpPr>
            <p:spPr bwMode="auto">
              <a:xfrm>
                <a:off x="144" y="2622"/>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2</a:t>
                </a:r>
              </a:p>
            </p:txBody>
          </p:sp>
          <p:sp>
            <p:nvSpPr>
              <p:cNvPr id="116" name="Rectangle 31"/>
              <p:cNvSpPr>
                <a:spLocks noChangeArrowheads="1"/>
              </p:cNvSpPr>
              <p:nvPr/>
            </p:nvSpPr>
            <p:spPr bwMode="auto">
              <a:xfrm>
                <a:off x="785" y="2592"/>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4</a:t>
                </a:r>
              </a:p>
            </p:txBody>
          </p:sp>
          <p:sp>
            <p:nvSpPr>
              <p:cNvPr id="117" name="Rectangle 32"/>
              <p:cNvSpPr>
                <a:spLocks noChangeArrowheads="1"/>
              </p:cNvSpPr>
              <p:nvPr/>
            </p:nvSpPr>
            <p:spPr bwMode="auto">
              <a:xfrm>
                <a:off x="1617" y="2561"/>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6</a:t>
                </a:r>
              </a:p>
            </p:txBody>
          </p:sp>
          <p:sp>
            <p:nvSpPr>
              <p:cNvPr id="118" name="Rectangle 33"/>
              <p:cNvSpPr>
                <a:spLocks noChangeArrowheads="1"/>
              </p:cNvSpPr>
              <p:nvPr/>
            </p:nvSpPr>
            <p:spPr bwMode="auto">
              <a:xfrm>
                <a:off x="2275" y="2531"/>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3</a:t>
                </a:r>
              </a:p>
            </p:txBody>
          </p:sp>
          <p:sp>
            <p:nvSpPr>
              <p:cNvPr id="119" name="Rectangle 34"/>
              <p:cNvSpPr>
                <a:spLocks noChangeArrowheads="1"/>
              </p:cNvSpPr>
              <p:nvPr/>
            </p:nvSpPr>
            <p:spPr bwMode="auto">
              <a:xfrm>
                <a:off x="551" y="2208"/>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8</a:t>
                </a:r>
              </a:p>
            </p:txBody>
          </p:sp>
          <p:sp>
            <p:nvSpPr>
              <p:cNvPr id="120" name="Rectangle 35"/>
              <p:cNvSpPr>
                <a:spLocks noChangeArrowheads="1"/>
              </p:cNvSpPr>
              <p:nvPr/>
            </p:nvSpPr>
            <p:spPr bwMode="auto">
              <a:xfrm>
                <a:off x="1209" y="2208"/>
                <a:ext cx="2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10</a:t>
                </a:r>
              </a:p>
            </p:txBody>
          </p:sp>
          <p:sp>
            <p:nvSpPr>
              <p:cNvPr id="121" name="Rectangle 36"/>
              <p:cNvSpPr>
                <a:spLocks noChangeArrowheads="1"/>
              </p:cNvSpPr>
              <p:nvPr/>
            </p:nvSpPr>
            <p:spPr bwMode="auto">
              <a:xfrm>
                <a:off x="1836" y="2208"/>
                <a:ext cx="3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14</a:t>
                </a:r>
              </a:p>
            </p:txBody>
          </p:sp>
          <p:sp>
            <p:nvSpPr>
              <p:cNvPr id="122" name="Rectangle 37"/>
              <p:cNvSpPr>
                <a:spLocks noChangeArrowheads="1"/>
              </p:cNvSpPr>
              <p:nvPr/>
            </p:nvSpPr>
            <p:spPr bwMode="auto">
              <a:xfrm>
                <a:off x="1272" y="2561"/>
                <a:ext cx="3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12</a:t>
                </a:r>
              </a:p>
            </p:txBody>
          </p:sp>
          <p:sp>
            <p:nvSpPr>
              <p:cNvPr id="123" name="Rectangle 38"/>
              <p:cNvSpPr>
                <a:spLocks noChangeArrowheads="1"/>
              </p:cNvSpPr>
              <p:nvPr/>
            </p:nvSpPr>
            <p:spPr bwMode="auto">
              <a:xfrm>
                <a:off x="457" y="2513"/>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7</a:t>
                </a:r>
              </a:p>
            </p:txBody>
          </p:sp>
          <p:sp>
            <p:nvSpPr>
              <p:cNvPr id="124" name="Rectangle 39"/>
              <p:cNvSpPr>
                <a:spLocks noChangeArrowheads="1"/>
              </p:cNvSpPr>
              <p:nvPr/>
            </p:nvSpPr>
            <p:spPr bwMode="auto">
              <a:xfrm>
                <a:off x="551" y="2958"/>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9</a:t>
                </a:r>
              </a:p>
            </p:txBody>
          </p:sp>
          <p:sp>
            <p:nvSpPr>
              <p:cNvPr id="125" name="Oval 40"/>
              <p:cNvSpPr>
                <a:spLocks noChangeArrowheads="1"/>
              </p:cNvSpPr>
              <p:nvPr/>
            </p:nvSpPr>
            <p:spPr bwMode="auto">
              <a:xfrm>
                <a:off x="3379" y="2304"/>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26" name="Rectangle 41"/>
              <p:cNvSpPr>
                <a:spLocks noChangeArrowheads="1"/>
              </p:cNvSpPr>
              <p:nvPr/>
            </p:nvSpPr>
            <p:spPr bwMode="auto">
              <a:xfrm>
                <a:off x="3395" y="2300"/>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1</a:t>
                </a:r>
              </a:p>
            </p:txBody>
          </p:sp>
          <p:sp>
            <p:nvSpPr>
              <p:cNvPr id="127" name="Oval 42"/>
              <p:cNvSpPr>
                <a:spLocks noChangeArrowheads="1"/>
              </p:cNvSpPr>
              <p:nvPr/>
            </p:nvSpPr>
            <p:spPr bwMode="auto">
              <a:xfrm>
                <a:off x="4037" y="2304"/>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28" name="Rectangle 43"/>
              <p:cNvSpPr>
                <a:spLocks noChangeArrowheads="1"/>
              </p:cNvSpPr>
              <p:nvPr/>
            </p:nvSpPr>
            <p:spPr bwMode="auto">
              <a:xfrm>
                <a:off x="4053" y="2300"/>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3</a:t>
                </a:r>
              </a:p>
            </p:txBody>
          </p:sp>
          <p:sp>
            <p:nvSpPr>
              <p:cNvPr id="129" name="Oval 44"/>
              <p:cNvSpPr>
                <a:spLocks noChangeArrowheads="1"/>
              </p:cNvSpPr>
              <p:nvPr/>
            </p:nvSpPr>
            <p:spPr bwMode="auto">
              <a:xfrm>
                <a:off x="4695" y="2304"/>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30" name="Rectangle 45"/>
              <p:cNvSpPr>
                <a:spLocks noChangeArrowheads="1"/>
              </p:cNvSpPr>
              <p:nvPr/>
            </p:nvSpPr>
            <p:spPr bwMode="auto">
              <a:xfrm>
                <a:off x="4711" y="2300"/>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5</a:t>
                </a:r>
              </a:p>
            </p:txBody>
          </p:sp>
          <p:sp>
            <p:nvSpPr>
              <p:cNvPr id="131" name="Oval 46"/>
              <p:cNvSpPr>
                <a:spLocks noChangeArrowheads="1"/>
              </p:cNvSpPr>
              <p:nvPr/>
            </p:nvSpPr>
            <p:spPr bwMode="auto">
              <a:xfrm>
                <a:off x="5353" y="2304"/>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32" name="Rectangle 47"/>
              <p:cNvSpPr>
                <a:spLocks noChangeArrowheads="1"/>
              </p:cNvSpPr>
              <p:nvPr/>
            </p:nvSpPr>
            <p:spPr bwMode="auto">
              <a:xfrm>
                <a:off x="5369" y="2300"/>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7</a:t>
                </a:r>
              </a:p>
            </p:txBody>
          </p:sp>
          <p:sp>
            <p:nvSpPr>
              <p:cNvPr id="133" name="Oval 48"/>
              <p:cNvSpPr>
                <a:spLocks noChangeArrowheads="1"/>
              </p:cNvSpPr>
              <p:nvPr/>
            </p:nvSpPr>
            <p:spPr bwMode="auto">
              <a:xfrm>
                <a:off x="3379" y="2822"/>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34" name="Rectangle 49"/>
              <p:cNvSpPr>
                <a:spLocks noChangeArrowheads="1"/>
              </p:cNvSpPr>
              <p:nvPr/>
            </p:nvSpPr>
            <p:spPr bwMode="auto">
              <a:xfrm>
                <a:off x="3395" y="281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2</a:t>
                </a:r>
              </a:p>
            </p:txBody>
          </p:sp>
          <p:sp>
            <p:nvSpPr>
              <p:cNvPr id="135" name="Oval 50"/>
              <p:cNvSpPr>
                <a:spLocks noChangeArrowheads="1"/>
              </p:cNvSpPr>
              <p:nvPr/>
            </p:nvSpPr>
            <p:spPr bwMode="auto">
              <a:xfrm>
                <a:off x="4037" y="2822"/>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36" name="Rectangle 51"/>
              <p:cNvSpPr>
                <a:spLocks noChangeArrowheads="1"/>
              </p:cNvSpPr>
              <p:nvPr/>
            </p:nvSpPr>
            <p:spPr bwMode="auto">
              <a:xfrm>
                <a:off x="4053" y="281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4</a:t>
                </a:r>
              </a:p>
            </p:txBody>
          </p:sp>
          <p:sp>
            <p:nvSpPr>
              <p:cNvPr id="137" name="Oval 52"/>
              <p:cNvSpPr>
                <a:spLocks noChangeArrowheads="1"/>
              </p:cNvSpPr>
              <p:nvPr/>
            </p:nvSpPr>
            <p:spPr bwMode="auto">
              <a:xfrm>
                <a:off x="4695" y="2822"/>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38" name="Rectangle 53"/>
              <p:cNvSpPr>
                <a:spLocks noChangeArrowheads="1"/>
              </p:cNvSpPr>
              <p:nvPr/>
            </p:nvSpPr>
            <p:spPr bwMode="auto">
              <a:xfrm>
                <a:off x="4711" y="281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6</a:t>
                </a:r>
              </a:p>
            </p:txBody>
          </p:sp>
          <p:sp>
            <p:nvSpPr>
              <p:cNvPr id="139" name="Oval 54"/>
              <p:cNvSpPr>
                <a:spLocks noChangeArrowheads="1"/>
              </p:cNvSpPr>
              <p:nvPr/>
            </p:nvSpPr>
            <p:spPr bwMode="auto">
              <a:xfrm>
                <a:off x="5353" y="2822"/>
                <a:ext cx="180" cy="175"/>
              </a:xfrm>
              <a:prstGeom prst="ellipse">
                <a:avLst/>
              </a:prstGeom>
              <a:solidFill>
                <a:schemeClr val="accent1"/>
              </a:solidFill>
              <a:ln w="12700">
                <a:solidFill>
                  <a:schemeClr val="tx1"/>
                </a:solidFill>
                <a:round/>
              </a:ln>
              <a:effectLst/>
            </p:spPr>
            <p:txBody>
              <a:bodyPr wrap="none" anchor="ct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40" name="Rectangle 55"/>
              <p:cNvSpPr>
                <a:spLocks noChangeArrowheads="1"/>
              </p:cNvSpPr>
              <p:nvPr/>
            </p:nvSpPr>
            <p:spPr bwMode="auto">
              <a:xfrm>
                <a:off x="5369" y="281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hlink"/>
                    </a:solidFill>
                    <a:latin typeface="Times New Roman" panose="02020603050405020304" pitchFamily="18" charset="0"/>
                  </a:rPr>
                  <a:t>8</a:t>
                </a:r>
              </a:p>
            </p:txBody>
          </p:sp>
          <p:sp>
            <p:nvSpPr>
              <p:cNvPr id="141" name="Line 57"/>
              <p:cNvSpPr>
                <a:spLocks noChangeShapeType="1"/>
              </p:cNvSpPr>
              <p:nvPr/>
            </p:nvSpPr>
            <p:spPr bwMode="auto">
              <a:xfrm>
                <a:off x="3469" y="2483"/>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42" name="Rectangle 58"/>
              <p:cNvSpPr>
                <a:spLocks noChangeArrowheads="1"/>
              </p:cNvSpPr>
              <p:nvPr/>
            </p:nvSpPr>
            <p:spPr bwMode="auto">
              <a:xfrm>
                <a:off x="3312" y="2574"/>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2</a:t>
                </a:r>
              </a:p>
            </p:txBody>
          </p:sp>
          <p:grpSp>
            <p:nvGrpSpPr>
              <p:cNvPr id="143" name="Group 61"/>
              <p:cNvGrpSpPr/>
              <p:nvPr/>
            </p:nvGrpSpPr>
            <p:grpSpPr bwMode="auto">
              <a:xfrm>
                <a:off x="5443" y="2483"/>
                <a:ext cx="125" cy="335"/>
                <a:chOff x="5443" y="1187"/>
                <a:chExt cx="125" cy="335"/>
              </a:xfrm>
            </p:grpSpPr>
            <p:sp>
              <p:nvSpPr>
                <p:cNvPr id="159" name="Line 59"/>
                <p:cNvSpPr>
                  <a:spLocks noChangeShapeType="1"/>
                </p:cNvSpPr>
                <p:nvPr/>
              </p:nvSpPr>
              <p:spPr bwMode="auto">
                <a:xfrm>
                  <a:off x="5443" y="1187"/>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60" name="Rectangle 60"/>
                <p:cNvSpPr>
                  <a:spLocks noChangeArrowheads="1"/>
                </p:cNvSpPr>
                <p:nvPr/>
              </p:nvSpPr>
              <p:spPr bwMode="auto">
                <a:xfrm>
                  <a:off x="5443" y="1187"/>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3</a:t>
                  </a:r>
                </a:p>
              </p:txBody>
            </p:sp>
          </p:grpSp>
          <p:grpSp>
            <p:nvGrpSpPr>
              <p:cNvPr id="144" name="Group 64"/>
              <p:cNvGrpSpPr/>
              <p:nvPr/>
            </p:nvGrpSpPr>
            <p:grpSpPr bwMode="auto">
              <a:xfrm>
                <a:off x="3953" y="2483"/>
                <a:ext cx="174" cy="335"/>
                <a:chOff x="3953" y="1187"/>
                <a:chExt cx="174" cy="335"/>
              </a:xfrm>
            </p:grpSpPr>
            <p:sp>
              <p:nvSpPr>
                <p:cNvPr id="157" name="Line 62"/>
                <p:cNvSpPr>
                  <a:spLocks noChangeShapeType="1"/>
                </p:cNvSpPr>
                <p:nvPr/>
              </p:nvSpPr>
              <p:spPr bwMode="auto">
                <a:xfrm>
                  <a:off x="4127" y="1187"/>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58" name="Rectangle 63"/>
                <p:cNvSpPr>
                  <a:spLocks noChangeArrowheads="1"/>
                </p:cNvSpPr>
                <p:nvPr/>
              </p:nvSpPr>
              <p:spPr bwMode="auto">
                <a:xfrm>
                  <a:off x="3953" y="1248"/>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4</a:t>
                  </a:r>
                </a:p>
              </p:txBody>
            </p:sp>
          </p:grpSp>
          <p:grpSp>
            <p:nvGrpSpPr>
              <p:cNvPr id="145" name="Group 68"/>
              <p:cNvGrpSpPr/>
              <p:nvPr/>
            </p:nvGrpSpPr>
            <p:grpSpPr bwMode="auto">
              <a:xfrm>
                <a:off x="4785" y="2483"/>
                <a:ext cx="125" cy="335"/>
                <a:chOff x="4785" y="1187"/>
                <a:chExt cx="125" cy="335"/>
              </a:xfrm>
            </p:grpSpPr>
            <p:sp>
              <p:nvSpPr>
                <p:cNvPr id="155" name="Line 66"/>
                <p:cNvSpPr>
                  <a:spLocks noChangeShapeType="1"/>
                </p:cNvSpPr>
                <p:nvPr/>
              </p:nvSpPr>
              <p:spPr bwMode="auto">
                <a:xfrm>
                  <a:off x="4785" y="1187"/>
                  <a:ext cx="0" cy="335"/>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56" name="Rectangle 67"/>
                <p:cNvSpPr>
                  <a:spLocks noChangeArrowheads="1"/>
                </p:cNvSpPr>
                <p:nvPr/>
              </p:nvSpPr>
              <p:spPr bwMode="auto">
                <a:xfrm>
                  <a:off x="4785" y="1217"/>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6</a:t>
                  </a:r>
                </a:p>
              </p:txBody>
            </p:sp>
          </p:grpSp>
          <p:grpSp>
            <p:nvGrpSpPr>
              <p:cNvPr id="146" name="Group 71"/>
              <p:cNvGrpSpPr/>
              <p:nvPr/>
            </p:nvGrpSpPr>
            <p:grpSpPr bwMode="auto">
              <a:xfrm>
                <a:off x="4221" y="2160"/>
                <a:ext cx="470" cy="250"/>
                <a:chOff x="4221" y="864"/>
                <a:chExt cx="470" cy="250"/>
              </a:xfrm>
            </p:grpSpPr>
            <p:sp>
              <p:nvSpPr>
                <p:cNvPr id="153" name="Line 69"/>
                <p:cNvSpPr>
                  <a:spLocks noChangeShapeType="1"/>
                </p:cNvSpPr>
                <p:nvPr/>
              </p:nvSpPr>
              <p:spPr bwMode="auto">
                <a:xfrm>
                  <a:off x="4221" y="1095"/>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54" name="Rectangle 70"/>
                <p:cNvSpPr>
                  <a:spLocks noChangeArrowheads="1"/>
                </p:cNvSpPr>
                <p:nvPr/>
              </p:nvSpPr>
              <p:spPr bwMode="auto">
                <a:xfrm>
                  <a:off x="4377" y="864"/>
                  <a:ext cx="2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10</a:t>
                  </a:r>
                </a:p>
              </p:txBody>
            </p:sp>
          </p:grpSp>
          <p:grpSp>
            <p:nvGrpSpPr>
              <p:cNvPr id="147" name="Group 74"/>
              <p:cNvGrpSpPr/>
              <p:nvPr/>
            </p:nvGrpSpPr>
            <p:grpSpPr bwMode="auto">
              <a:xfrm>
                <a:off x="3531" y="2452"/>
                <a:ext cx="533" cy="396"/>
                <a:chOff x="3531" y="1156"/>
                <a:chExt cx="533" cy="396"/>
              </a:xfrm>
            </p:grpSpPr>
            <p:sp>
              <p:nvSpPr>
                <p:cNvPr id="151" name="Line 72"/>
                <p:cNvSpPr>
                  <a:spLocks noChangeShapeType="1"/>
                </p:cNvSpPr>
                <p:nvPr/>
              </p:nvSpPr>
              <p:spPr bwMode="auto">
                <a:xfrm flipV="1">
                  <a:off x="3531" y="1156"/>
                  <a:ext cx="533" cy="396"/>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52" name="Rectangle 73"/>
                <p:cNvSpPr>
                  <a:spLocks noChangeArrowheads="1"/>
                </p:cNvSpPr>
                <p:nvPr/>
              </p:nvSpPr>
              <p:spPr bwMode="auto">
                <a:xfrm>
                  <a:off x="3625" y="1169"/>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7</a:t>
                  </a:r>
                </a:p>
              </p:txBody>
            </p:sp>
          </p:grpSp>
          <p:grpSp>
            <p:nvGrpSpPr>
              <p:cNvPr id="148" name="Group 77"/>
              <p:cNvGrpSpPr/>
              <p:nvPr/>
            </p:nvGrpSpPr>
            <p:grpSpPr bwMode="auto">
              <a:xfrm>
                <a:off x="4879" y="2160"/>
                <a:ext cx="470" cy="250"/>
                <a:chOff x="4879" y="864"/>
                <a:chExt cx="470" cy="250"/>
              </a:xfrm>
            </p:grpSpPr>
            <p:sp>
              <p:nvSpPr>
                <p:cNvPr id="149" name="Line 75"/>
                <p:cNvSpPr>
                  <a:spLocks noChangeShapeType="1"/>
                </p:cNvSpPr>
                <p:nvPr/>
              </p:nvSpPr>
              <p:spPr bwMode="auto">
                <a:xfrm>
                  <a:off x="4879" y="1095"/>
                  <a:ext cx="470" cy="0"/>
                </a:xfrm>
                <a:prstGeom prst="line">
                  <a:avLst/>
                </a:prstGeom>
                <a:noFill/>
                <a:ln w="50800">
                  <a:solidFill>
                    <a:schemeClr val="tx1"/>
                  </a:solidFill>
                  <a:round/>
                  <a:headEnd type="none" w="sm" len="sm"/>
                  <a:tailEnd type="none" w="sm" len="sm"/>
                </a:ln>
                <a:effectLst/>
              </p:spPr>
              <p:txBody>
                <a:bodyPr/>
                <a:lstStyle/>
                <a:p>
                  <a:pPr>
                    <a:defRPr/>
                  </a:pPr>
                  <a:endParaRPr lang="en-US" sz="3200">
                    <a:solidFill>
                      <a:schemeClr val="hlink"/>
                    </a:solidFill>
                    <a:effectLst>
                      <a:outerShdw blurRad="38100" dist="38100" dir="2700000" algn="tl">
                        <a:srgbClr val="000000">
                          <a:alpha val="43137"/>
                        </a:srgbClr>
                      </a:outerShdw>
                    </a:effectLst>
                    <a:latin typeface="Times New Roman" panose="02020603050405020304" pitchFamily="18" charset="0"/>
                  </a:endParaRPr>
                </a:p>
              </p:txBody>
            </p:sp>
            <p:sp>
              <p:nvSpPr>
                <p:cNvPr id="150" name="Rectangle 76"/>
                <p:cNvSpPr>
                  <a:spLocks noChangeArrowheads="1"/>
                </p:cNvSpPr>
                <p:nvPr/>
              </p:nvSpPr>
              <p:spPr bwMode="auto">
                <a:xfrm>
                  <a:off x="5004" y="864"/>
                  <a:ext cx="3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en-US" sz="2000">
                      <a:solidFill>
                        <a:schemeClr val="tx2"/>
                      </a:solidFill>
                      <a:latin typeface="Times New Roman" panose="02020603050405020304" pitchFamily="18" charset="0"/>
                    </a:rPr>
                    <a:t>14</a:t>
                  </a:r>
                </a:p>
              </p:txBody>
            </p:sp>
          </p:grpSp>
        </p:grpSp>
      </p:grpSp>
      <p:sp>
        <p:nvSpPr>
          <p:cNvPr id="161" name="Rectangle 3"/>
          <p:cNvSpPr>
            <a:spLocks noChangeArrowheads="1"/>
          </p:cNvSpPr>
          <p:nvPr/>
        </p:nvSpPr>
        <p:spPr bwMode="auto">
          <a:xfrm>
            <a:off x="376989" y="3167732"/>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0000"/>
              </a:lnSpc>
              <a:buFont typeface="Arial" panose="020B0604020202020204" pitchFamily="34" charset="0"/>
              <a:buNone/>
            </a:pPr>
            <a:r>
              <a:rPr lang="en-US" altLang="zh-TW" sz="2000" b="1">
                <a:solidFill>
                  <a:srgbClr val="FF0000"/>
                </a:solidFill>
              </a:rPr>
              <a:t>Krusal’s Minimum Spanning Tree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blinds(horizontal)">
                                      <p:cBhvr>
                                        <p:cTn id="7" dur="500"/>
                                        <p:tgtEl>
                                          <p:spTgt spid="161"/>
                                        </p:tgtEl>
                                      </p:cBhvr>
                                    </p:animEffect>
                                  </p:childTnLst>
                                </p:cTn>
                              </p:par>
                              <p:par>
                                <p:cTn id="8" presetID="3" presetClass="entr" presetSubtype="1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blinds(horizontal)">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altLang="zh-TW" sz="2600" dirty="0">
                <a:solidFill>
                  <a:srgbClr val="0000FF"/>
                </a:solidFill>
              </a:rPr>
              <a:t>Algorithm Techniques – Greedy Approach</a:t>
            </a:r>
          </a:p>
        </p:txBody>
      </p:sp>
      <p:sp>
        <p:nvSpPr>
          <p:cNvPr id="6" name="Rectangle 3"/>
          <p:cNvSpPr txBox="1">
            <a:spLocks noChangeArrowheads="1"/>
          </p:cNvSpPr>
          <p:nvPr/>
        </p:nvSpPr>
        <p:spPr>
          <a:xfrm>
            <a:off x="457200" y="1600200"/>
            <a:ext cx="8229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73050" indent="-273050">
              <a:lnSpc>
                <a:spcPct val="90000"/>
              </a:lnSpc>
              <a:buFont typeface="Arial" panose="020B0604020202020204" pitchFamily="34" charset="0"/>
              <a:buNone/>
            </a:pPr>
            <a:r>
              <a:rPr lang="en-US" altLang="zh-TW" sz="2400" dirty="0">
                <a:solidFill>
                  <a:srgbClr val="FF0000"/>
                </a:solidFill>
                <a:ea typeface="PMingLiU" pitchFamily="18" charset="-120"/>
              </a:rPr>
              <a:t>Task Selection Problem: </a:t>
            </a:r>
            <a:r>
              <a:rPr lang="en-US" altLang="zh-TW" sz="2400" dirty="0">
                <a:ea typeface="PMingLiU" pitchFamily="18" charset="-120"/>
              </a:rPr>
              <a:t>Selecting as many disjoint tasks as possible. </a:t>
            </a:r>
          </a:p>
        </p:txBody>
      </p:sp>
      <p:grpSp>
        <p:nvGrpSpPr>
          <p:cNvPr id="7" name="Group 27"/>
          <p:cNvGrpSpPr/>
          <p:nvPr/>
        </p:nvGrpSpPr>
        <p:grpSpPr bwMode="auto">
          <a:xfrm>
            <a:off x="2405063" y="3994150"/>
            <a:ext cx="3103562" cy="179388"/>
            <a:chOff x="1515" y="2516"/>
            <a:chExt cx="1955" cy="113"/>
          </a:xfrm>
        </p:grpSpPr>
        <p:sp>
          <p:nvSpPr>
            <p:cNvPr id="8" name="Line 4"/>
            <p:cNvSpPr>
              <a:spLocks noChangeShapeType="1"/>
            </p:cNvSpPr>
            <p:nvPr/>
          </p:nvSpPr>
          <p:spPr bwMode="auto">
            <a:xfrm>
              <a:off x="1515" y="2568"/>
              <a:ext cx="1860" cy="0"/>
            </a:xfrm>
            <a:prstGeom prst="line">
              <a:avLst/>
            </a:prstGeom>
            <a:noFill/>
            <a:ln w="76200">
              <a:solidFill>
                <a:schemeClr val="folHlink"/>
              </a:solidFill>
              <a:round/>
              <a:headEnd type="oval" w="med" len="med"/>
            </a:ln>
            <a:extLst>
              <a:ext uri="{909E8E84-426E-40DD-AFC4-6F175D3DCCD1}">
                <a14:hiddenFill xmlns:a14="http://schemas.microsoft.com/office/drawing/2010/main">
                  <a:noFill/>
                </a14:hiddenFill>
              </a:ext>
            </a:extLst>
          </p:spPr>
          <p:txBody>
            <a:bodyPr/>
            <a:lstStyle/>
            <a:p>
              <a:endParaRPr lang="en-US"/>
            </a:p>
          </p:txBody>
        </p:sp>
        <p:sp>
          <p:nvSpPr>
            <p:cNvPr id="9" name="Oval 5"/>
            <p:cNvSpPr>
              <a:spLocks noChangeAspect="1" noChangeArrowheads="1"/>
            </p:cNvSpPr>
            <p:nvPr/>
          </p:nvSpPr>
          <p:spPr bwMode="auto">
            <a:xfrm>
              <a:off x="3357" y="2516"/>
              <a:ext cx="113" cy="113"/>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grpSp>
      <p:grpSp>
        <p:nvGrpSpPr>
          <p:cNvPr id="10" name="Group 28"/>
          <p:cNvGrpSpPr/>
          <p:nvPr/>
        </p:nvGrpSpPr>
        <p:grpSpPr bwMode="auto">
          <a:xfrm>
            <a:off x="3989388" y="4364038"/>
            <a:ext cx="1952625" cy="179387"/>
            <a:chOff x="2513" y="2749"/>
            <a:chExt cx="1230" cy="113"/>
          </a:xfrm>
        </p:grpSpPr>
        <p:sp>
          <p:nvSpPr>
            <p:cNvPr id="11" name="Line 8"/>
            <p:cNvSpPr>
              <a:spLocks noChangeShapeType="1"/>
            </p:cNvSpPr>
            <p:nvPr/>
          </p:nvSpPr>
          <p:spPr bwMode="auto">
            <a:xfrm>
              <a:off x="2513" y="2801"/>
              <a:ext cx="1135" cy="0"/>
            </a:xfrm>
            <a:prstGeom prst="line">
              <a:avLst/>
            </a:prstGeom>
            <a:noFill/>
            <a:ln w="76200">
              <a:solidFill>
                <a:schemeClr val="folHlink"/>
              </a:solidFill>
              <a:round/>
              <a:headEnd type="oval" w="med" len="med"/>
            </a:ln>
            <a:extLst>
              <a:ext uri="{909E8E84-426E-40DD-AFC4-6F175D3DCCD1}">
                <a14:hiddenFill xmlns:a14="http://schemas.microsoft.com/office/drawing/2010/main">
                  <a:noFill/>
                </a14:hiddenFill>
              </a:ext>
            </a:extLst>
          </p:spPr>
          <p:txBody>
            <a:bodyPr/>
            <a:lstStyle/>
            <a:p>
              <a:endParaRPr lang="en-US"/>
            </a:p>
          </p:txBody>
        </p:sp>
        <p:sp>
          <p:nvSpPr>
            <p:cNvPr id="12" name="Oval 9"/>
            <p:cNvSpPr>
              <a:spLocks noChangeAspect="1" noChangeArrowheads="1"/>
            </p:cNvSpPr>
            <p:nvPr/>
          </p:nvSpPr>
          <p:spPr bwMode="auto">
            <a:xfrm>
              <a:off x="3630" y="2749"/>
              <a:ext cx="113" cy="113"/>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grpSp>
      <p:grpSp>
        <p:nvGrpSpPr>
          <p:cNvPr id="13" name="Group 32"/>
          <p:cNvGrpSpPr/>
          <p:nvPr/>
        </p:nvGrpSpPr>
        <p:grpSpPr bwMode="auto">
          <a:xfrm>
            <a:off x="3484563" y="5481638"/>
            <a:ext cx="1376362" cy="179387"/>
            <a:chOff x="2195" y="3453"/>
            <a:chExt cx="867" cy="113"/>
          </a:xfrm>
        </p:grpSpPr>
        <p:sp>
          <p:nvSpPr>
            <p:cNvPr id="14" name="Line 11"/>
            <p:cNvSpPr>
              <a:spLocks noChangeShapeType="1"/>
            </p:cNvSpPr>
            <p:nvPr/>
          </p:nvSpPr>
          <p:spPr bwMode="auto">
            <a:xfrm>
              <a:off x="2195" y="3505"/>
              <a:ext cx="772" cy="0"/>
            </a:xfrm>
            <a:prstGeom prst="line">
              <a:avLst/>
            </a:prstGeom>
            <a:noFill/>
            <a:ln w="76200">
              <a:solidFill>
                <a:schemeClr val="folHlink"/>
              </a:solidFill>
              <a:round/>
              <a:headEnd type="oval" w="med" len="med"/>
            </a:ln>
            <a:extLst>
              <a:ext uri="{909E8E84-426E-40DD-AFC4-6F175D3DCCD1}">
                <a14:hiddenFill xmlns:a14="http://schemas.microsoft.com/office/drawing/2010/main">
                  <a:noFill/>
                </a14:hiddenFill>
              </a:ext>
            </a:extLst>
          </p:spPr>
          <p:txBody>
            <a:bodyPr/>
            <a:lstStyle/>
            <a:p>
              <a:endParaRPr lang="en-US"/>
            </a:p>
          </p:txBody>
        </p:sp>
        <p:sp>
          <p:nvSpPr>
            <p:cNvPr id="15" name="Oval 12"/>
            <p:cNvSpPr>
              <a:spLocks noChangeAspect="1" noChangeArrowheads="1"/>
            </p:cNvSpPr>
            <p:nvPr/>
          </p:nvSpPr>
          <p:spPr bwMode="auto">
            <a:xfrm>
              <a:off x="2949" y="3453"/>
              <a:ext cx="113" cy="113"/>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grpSp>
      <p:grpSp>
        <p:nvGrpSpPr>
          <p:cNvPr id="16" name="Group 29"/>
          <p:cNvGrpSpPr/>
          <p:nvPr/>
        </p:nvGrpSpPr>
        <p:grpSpPr bwMode="auto">
          <a:xfrm>
            <a:off x="2260600" y="4724400"/>
            <a:ext cx="2384425" cy="179388"/>
            <a:chOff x="1424" y="2976"/>
            <a:chExt cx="1502" cy="113"/>
          </a:xfrm>
        </p:grpSpPr>
        <p:sp>
          <p:nvSpPr>
            <p:cNvPr id="17" name="Line 14"/>
            <p:cNvSpPr>
              <a:spLocks noChangeShapeType="1"/>
            </p:cNvSpPr>
            <p:nvPr/>
          </p:nvSpPr>
          <p:spPr bwMode="auto">
            <a:xfrm>
              <a:off x="1424" y="3028"/>
              <a:ext cx="1407" cy="0"/>
            </a:xfrm>
            <a:prstGeom prst="line">
              <a:avLst/>
            </a:prstGeom>
            <a:noFill/>
            <a:ln w="76200">
              <a:solidFill>
                <a:schemeClr val="folHlink"/>
              </a:solidFill>
              <a:round/>
              <a:headEnd type="oval" w="med" len="med"/>
            </a:ln>
            <a:extLst>
              <a:ext uri="{909E8E84-426E-40DD-AFC4-6F175D3DCCD1}">
                <a14:hiddenFill xmlns:a14="http://schemas.microsoft.com/office/drawing/2010/main">
                  <a:noFill/>
                </a14:hiddenFill>
              </a:ext>
            </a:extLst>
          </p:spPr>
          <p:txBody>
            <a:bodyPr/>
            <a:lstStyle/>
            <a:p>
              <a:endParaRPr lang="en-US"/>
            </a:p>
          </p:txBody>
        </p:sp>
        <p:sp>
          <p:nvSpPr>
            <p:cNvPr id="18" name="Oval 15"/>
            <p:cNvSpPr>
              <a:spLocks noChangeAspect="1" noChangeArrowheads="1"/>
            </p:cNvSpPr>
            <p:nvPr/>
          </p:nvSpPr>
          <p:spPr bwMode="auto">
            <a:xfrm>
              <a:off x="2813" y="2976"/>
              <a:ext cx="113" cy="113"/>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grpSp>
      <p:grpSp>
        <p:nvGrpSpPr>
          <p:cNvPr id="19" name="Group 31"/>
          <p:cNvGrpSpPr/>
          <p:nvPr/>
        </p:nvGrpSpPr>
        <p:grpSpPr bwMode="auto">
          <a:xfrm>
            <a:off x="5429250" y="5121275"/>
            <a:ext cx="2382838" cy="179388"/>
            <a:chOff x="3420" y="3226"/>
            <a:chExt cx="1501" cy="113"/>
          </a:xfrm>
        </p:grpSpPr>
        <p:sp>
          <p:nvSpPr>
            <p:cNvPr id="20" name="Line 17"/>
            <p:cNvSpPr>
              <a:spLocks noChangeShapeType="1"/>
            </p:cNvSpPr>
            <p:nvPr/>
          </p:nvSpPr>
          <p:spPr bwMode="auto">
            <a:xfrm>
              <a:off x="3420" y="3278"/>
              <a:ext cx="1406" cy="0"/>
            </a:xfrm>
            <a:prstGeom prst="line">
              <a:avLst/>
            </a:prstGeom>
            <a:noFill/>
            <a:ln w="76200">
              <a:solidFill>
                <a:schemeClr val="folHlink"/>
              </a:solidFill>
              <a:round/>
              <a:headEnd type="oval" w="med" len="med"/>
            </a:ln>
            <a:extLst>
              <a:ext uri="{909E8E84-426E-40DD-AFC4-6F175D3DCCD1}">
                <a14:hiddenFill xmlns:a14="http://schemas.microsoft.com/office/drawing/2010/main">
                  <a:noFill/>
                </a14:hiddenFill>
              </a:ext>
            </a:extLst>
          </p:spPr>
          <p:txBody>
            <a:bodyPr/>
            <a:lstStyle/>
            <a:p>
              <a:endParaRPr lang="en-US"/>
            </a:p>
          </p:txBody>
        </p:sp>
        <p:sp>
          <p:nvSpPr>
            <p:cNvPr id="21" name="Oval 18"/>
            <p:cNvSpPr>
              <a:spLocks noChangeAspect="1" noChangeArrowheads="1"/>
            </p:cNvSpPr>
            <p:nvPr/>
          </p:nvSpPr>
          <p:spPr bwMode="auto">
            <a:xfrm>
              <a:off x="4808" y="3226"/>
              <a:ext cx="113" cy="113"/>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grpSp>
      <p:grpSp>
        <p:nvGrpSpPr>
          <p:cNvPr id="22" name="Group 30"/>
          <p:cNvGrpSpPr/>
          <p:nvPr/>
        </p:nvGrpSpPr>
        <p:grpSpPr bwMode="auto">
          <a:xfrm>
            <a:off x="4997450" y="4713288"/>
            <a:ext cx="1376363" cy="179387"/>
            <a:chOff x="3148" y="2969"/>
            <a:chExt cx="867" cy="113"/>
          </a:xfrm>
        </p:grpSpPr>
        <p:sp>
          <p:nvSpPr>
            <p:cNvPr id="23" name="Line 19"/>
            <p:cNvSpPr>
              <a:spLocks noChangeShapeType="1"/>
            </p:cNvSpPr>
            <p:nvPr/>
          </p:nvSpPr>
          <p:spPr bwMode="auto">
            <a:xfrm>
              <a:off x="3148" y="3021"/>
              <a:ext cx="772" cy="0"/>
            </a:xfrm>
            <a:prstGeom prst="line">
              <a:avLst/>
            </a:prstGeom>
            <a:noFill/>
            <a:ln w="76200">
              <a:solidFill>
                <a:schemeClr val="folHlink"/>
              </a:solidFill>
              <a:round/>
              <a:headEnd type="oval" w="med" len="med"/>
            </a:ln>
            <a:extLst>
              <a:ext uri="{909E8E84-426E-40DD-AFC4-6F175D3DCCD1}">
                <a14:hiddenFill xmlns:a14="http://schemas.microsoft.com/office/drawing/2010/main">
                  <a:noFill/>
                </a14:hiddenFill>
              </a:ext>
            </a:extLst>
          </p:spPr>
          <p:txBody>
            <a:bodyPr/>
            <a:lstStyle/>
            <a:p>
              <a:endParaRPr lang="en-US"/>
            </a:p>
          </p:txBody>
        </p:sp>
        <p:sp>
          <p:nvSpPr>
            <p:cNvPr id="24" name="Oval 20"/>
            <p:cNvSpPr>
              <a:spLocks noChangeAspect="1" noChangeArrowheads="1"/>
            </p:cNvSpPr>
            <p:nvPr/>
          </p:nvSpPr>
          <p:spPr bwMode="auto">
            <a:xfrm>
              <a:off x="3902" y="2969"/>
              <a:ext cx="113" cy="113"/>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grpSp>
      <p:grpSp>
        <p:nvGrpSpPr>
          <p:cNvPr id="25" name="Group 26"/>
          <p:cNvGrpSpPr/>
          <p:nvPr/>
        </p:nvGrpSpPr>
        <p:grpSpPr bwMode="auto">
          <a:xfrm>
            <a:off x="4781550" y="3562350"/>
            <a:ext cx="1952625" cy="179388"/>
            <a:chOff x="3012" y="2244"/>
            <a:chExt cx="1230" cy="113"/>
          </a:xfrm>
        </p:grpSpPr>
        <p:sp>
          <p:nvSpPr>
            <p:cNvPr id="26" name="Line 21"/>
            <p:cNvSpPr>
              <a:spLocks noChangeShapeType="1"/>
            </p:cNvSpPr>
            <p:nvPr/>
          </p:nvSpPr>
          <p:spPr bwMode="auto">
            <a:xfrm>
              <a:off x="3012" y="2296"/>
              <a:ext cx="1135" cy="0"/>
            </a:xfrm>
            <a:prstGeom prst="line">
              <a:avLst/>
            </a:prstGeom>
            <a:noFill/>
            <a:ln w="76200">
              <a:solidFill>
                <a:schemeClr val="folHlink"/>
              </a:solidFill>
              <a:round/>
              <a:headEnd type="oval" w="med" len="med"/>
            </a:ln>
            <a:extLst>
              <a:ext uri="{909E8E84-426E-40DD-AFC4-6F175D3DCCD1}">
                <a14:hiddenFill xmlns:a14="http://schemas.microsoft.com/office/drawing/2010/main">
                  <a:noFill/>
                </a14:hiddenFill>
              </a:ext>
            </a:extLst>
          </p:spPr>
          <p:txBody>
            <a:bodyPr/>
            <a:lstStyle/>
            <a:p>
              <a:endParaRPr lang="en-US"/>
            </a:p>
          </p:txBody>
        </p:sp>
        <p:sp>
          <p:nvSpPr>
            <p:cNvPr id="27" name="Oval 22"/>
            <p:cNvSpPr>
              <a:spLocks noChangeAspect="1" noChangeArrowheads="1"/>
            </p:cNvSpPr>
            <p:nvPr/>
          </p:nvSpPr>
          <p:spPr bwMode="auto">
            <a:xfrm>
              <a:off x="4129" y="2244"/>
              <a:ext cx="113" cy="113"/>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grpSp>
      <p:grpSp>
        <p:nvGrpSpPr>
          <p:cNvPr id="28" name="Group 25"/>
          <p:cNvGrpSpPr/>
          <p:nvPr/>
        </p:nvGrpSpPr>
        <p:grpSpPr bwMode="auto">
          <a:xfrm>
            <a:off x="1547813" y="3562350"/>
            <a:ext cx="1376362" cy="179388"/>
            <a:chOff x="975" y="2244"/>
            <a:chExt cx="867" cy="113"/>
          </a:xfrm>
        </p:grpSpPr>
        <p:sp>
          <p:nvSpPr>
            <p:cNvPr id="29" name="Line 23"/>
            <p:cNvSpPr>
              <a:spLocks noChangeShapeType="1"/>
            </p:cNvSpPr>
            <p:nvPr/>
          </p:nvSpPr>
          <p:spPr bwMode="auto">
            <a:xfrm>
              <a:off x="975" y="2296"/>
              <a:ext cx="772" cy="0"/>
            </a:xfrm>
            <a:prstGeom prst="line">
              <a:avLst/>
            </a:prstGeom>
            <a:noFill/>
            <a:ln w="76200">
              <a:solidFill>
                <a:schemeClr val="folHlink"/>
              </a:solidFill>
              <a:round/>
              <a:headEnd type="oval" w="med" len="med"/>
            </a:ln>
            <a:extLst>
              <a:ext uri="{909E8E84-426E-40DD-AFC4-6F175D3DCCD1}">
                <a14:hiddenFill xmlns:a14="http://schemas.microsoft.com/office/drawing/2010/main">
                  <a:noFill/>
                </a14:hiddenFill>
              </a:ext>
            </a:extLst>
          </p:spPr>
          <p:txBody>
            <a:bodyPr/>
            <a:lstStyle/>
            <a:p>
              <a:endParaRPr lang="en-US"/>
            </a:p>
          </p:txBody>
        </p:sp>
        <p:sp>
          <p:nvSpPr>
            <p:cNvPr id="30" name="Oval 24"/>
            <p:cNvSpPr>
              <a:spLocks noChangeAspect="1" noChangeArrowheads="1"/>
            </p:cNvSpPr>
            <p:nvPr/>
          </p:nvSpPr>
          <p:spPr bwMode="auto">
            <a:xfrm>
              <a:off x="1729" y="2244"/>
              <a:ext cx="113" cy="113"/>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zh-TW" altLang="en-US" sz="1800">
                <a:latin typeface="Constantia" panose="02030602050306030303"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xit" presetSubtype="0" fill="hold" nodeType="clickEffect">
                                  <p:stCondLst>
                                    <p:cond delay="0"/>
                                  </p:stCondLst>
                                  <p:childTnLst>
                                    <p:animEffect transition="out" filter="fade">
                                      <p:cBhvr>
                                        <p:cTn id="6" dur="800" accel="100000">
                                          <p:stCondLst>
                                            <p:cond delay="200"/>
                                          </p:stCondLst>
                                        </p:cTn>
                                        <p:tgtEl>
                                          <p:spTgt spid="7"/>
                                        </p:tgtEl>
                                      </p:cBhvr>
                                    </p:animEffect>
                                    <p:anim calcmode="lin" valueType="num">
                                      <p:cBhvr>
                                        <p:cTn id="7" dur="800" accel="100000">
                                          <p:stCondLst>
                                            <p:cond delay="200"/>
                                          </p:stCondLst>
                                        </p:cTn>
                                        <p:tgtEl>
                                          <p:spTgt spid="7"/>
                                        </p:tgtEl>
                                        <p:attrNameLst>
                                          <p:attrName>style.rotation</p:attrName>
                                        </p:attrNameLst>
                                      </p:cBhvr>
                                      <p:tavLst>
                                        <p:tav tm="0">
                                          <p:val>
                                            <p:fltVal val="0"/>
                                          </p:val>
                                        </p:tav>
                                        <p:tav tm="100000">
                                          <p:val>
                                            <p:fltVal val="-90"/>
                                          </p:val>
                                        </p:tav>
                                      </p:tavLst>
                                    </p:anim>
                                    <p:anim calcmode="lin" valueType="num">
                                      <p:cBhvr>
                                        <p:cTn id="8" dur="200" decel="100000"/>
                                        <p:tgtEl>
                                          <p:spTgt spid="7"/>
                                        </p:tgtEl>
                                        <p:attrNameLst>
                                          <p:attrName>ppt_x</p:attrName>
                                        </p:attrNameLst>
                                      </p:cBhvr>
                                      <p:tavLst>
                                        <p:tav tm="0">
                                          <p:val>
                                            <p:strVal val="ppt_x"/>
                                          </p:val>
                                        </p:tav>
                                        <p:tav tm="100000">
                                          <p:val>
                                            <p:strVal val="ppt_x-0.05"/>
                                          </p:val>
                                        </p:tav>
                                      </p:tavLst>
                                    </p:anim>
                                    <p:anim calcmode="lin" valueType="num">
                                      <p:cBhvr>
                                        <p:cTn id="9" dur="200" decel="100000"/>
                                        <p:tgtEl>
                                          <p:spTgt spid="7"/>
                                        </p:tgtEl>
                                        <p:attrNameLst>
                                          <p:attrName>ppt_y</p:attrName>
                                        </p:attrNameLst>
                                      </p:cBhvr>
                                      <p:tavLst>
                                        <p:tav tm="0">
                                          <p:val>
                                            <p:strVal val="ppt_y"/>
                                          </p:val>
                                        </p:tav>
                                        <p:tav tm="100000">
                                          <p:val>
                                            <p:strVal val="ppt_y+0.1"/>
                                          </p:val>
                                        </p:tav>
                                      </p:tavLst>
                                    </p:anim>
                                    <p:anim calcmode="lin" valueType="num">
                                      <p:cBhvr>
                                        <p:cTn id="10" dur="800" accel="100000">
                                          <p:stCondLst>
                                            <p:cond delay="200"/>
                                          </p:stCondLst>
                                        </p:cTn>
                                        <p:tgtEl>
                                          <p:spTgt spid="7"/>
                                        </p:tgtEl>
                                        <p:attrNameLst>
                                          <p:attrName>ppt_x</p:attrName>
                                        </p:attrNameLst>
                                      </p:cBhvr>
                                      <p:tavLst>
                                        <p:tav tm="0">
                                          <p:val>
                                            <p:strVal val="ppt_x"/>
                                          </p:val>
                                        </p:tav>
                                        <p:tav tm="100000">
                                          <p:val>
                                            <p:strVal val="ppt_x+0.4+0.05"/>
                                          </p:val>
                                        </p:tav>
                                      </p:tavLst>
                                    </p:anim>
                                    <p:anim calcmode="lin" valueType="num">
                                      <p:cBhvr>
                                        <p:cTn id="11" dur="800" accel="100000">
                                          <p:stCondLst>
                                            <p:cond delay="200"/>
                                          </p:stCondLst>
                                        </p:cTn>
                                        <p:tgtEl>
                                          <p:spTgt spid="7"/>
                                        </p:tgtEl>
                                        <p:attrNameLst>
                                          <p:attrName>ppt_y</p:attrName>
                                        </p:attrNameLst>
                                      </p:cBhvr>
                                      <p:tavLst>
                                        <p:tav tm="0">
                                          <p:val>
                                            <p:strVal val="ppt_y"/>
                                          </p:val>
                                        </p:tav>
                                        <p:tav tm="100000">
                                          <p:val>
                                            <p:strVal val="ppt_y-0.4-0.1"/>
                                          </p:val>
                                        </p:tav>
                                      </p:tavLst>
                                    </p:anim>
                                    <p:set>
                                      <p:cBhvr>
                                        <p:cTn id="12" dur="1" fill="hold">
                                          <p:stCondLst>
                                            <p:cond delay="999"/>
                                          </p:stCondLst>
                                        </p:cTn>
                                        <p:tgtEl>
                                          <p:spTgt spid="7"/>
                                        </p:tgtEl>
                                        <p:attrNameLst>
                                          <p:attrName>style.visibility</p:attrName>
                                        </p:attrNameLst>
                                      </p:cBhvr>
                                      <p:to>
                                        <p:strVal val="hidden"/>
                                      </p:to>
                                    </p:set>
                                  </p:childTnLst>
                                </p:cTn>
                              </p:par>
                              <p:par>
                                <p:cTn id="13" presetID="30" presetClass="exit" presetSubtype="0" fill="hold" nodeType="withEffect">
                                  <p:stCondLst>
                                    <p:cond delay="0"/>
                                  </p:stCondLst>
                                  <p:childTnLst>
                                    <p:animEffect transition="out" filter="fade">
                                      <p:cBhvr>
                                        <p:cTn id="14" dur="4000" accel="100000">
                                          <p:stCondLst>
                                            <p:cond delay="1000"/>
                                          </p:stCondLst>
                                        </p:cTn>
                                        <p:tgtEl>
                                          <p:spTgt spid="16"/>
                                        </p:tgtEl>
                                      </p:cBhvr>
                                    </p:animEffect>
                                    <p:anim calcmode="lin" valueType="num">
                                      <p:cBhvr>
                                        <p:cTn id="15" dur="4000" accel="100000">
                                          <p:stCondLst>
                                            <p:cond delay="1000"/>
                                          </p:stCondLst>
                                        </p:cTn>
                                        <p:tgtEl>
                                          <p:spTgt spid="16"/>
                                        </p:tgtEl>
                                        <p:attrNameLst>
                                          <p:attrName>style.rotation</p:attrName>
                                        </p:attrNameLst>
                                      </p:cBhvr>
                                      <p:tavLst>
                                        <p:tav tm="0">
                                          <p:val>
                                            <p:fltVal val="0"/>
                                          </p:val>
                                        </p:tav>
                                        <p:tav tm="100000">
                                          <p:val>
                                            <p:fltVal val="-90"/>
                                          </p:val>
                                        </p:tav>
                                      </p:tavLst>
                                    </p:anim>
                                    <p:anim calcmode="lin" valueType="num">
                                      <p:cBhvr>
                                        <p:cTn id="16" dur="1000" decel="100000"/>
                                        <p:tgtEl>
                                          <p:spTgt spid="16"/>
                                        </p:tgtEl>
                                        <p:attrNameLst>
                                          <p:attrName>ppt_x</p:attrName>
                                        </p:attrNameLst>
                                      </p:cBhvr>
                                      <p:tavLst>
                                        <p:tav tm="0">
                                          <p:val>
                                            <p:strVal val="ppt_x"/>
                                          </p:val>
                                        </p:tav>
                                        <p:tav tm="100000">
                                          <p:val>
                                            <p:strVal val="ppt_x-0.05"/>
                                          </p:val>
                                        </p:tav>
                                      </p:tavLst>
                                    </p:anim>
                                    <p:anim calcmode="lin" valueType="num">
                                      <p:cBhvr>
                                        <p:cTn id="17" dur="1000" decel="100000"/>
                                        <p:tgtEl>
                                          <p:spTgt spid="16"/>
                                        </p:tgtEl>
                                        <p:attrNameLst>
                                          <p:attrName>ppt_y</p:attrName>
                                        </p:attrNameLst>
                                      </p:cBhvr>
                                      <p:tavLst>
                                        <p:tav tm="0">
                                          <p:val>
                                            <p:strVal val="ppt_y"/>
                                          </p:val>
                                        </p:tav>
                                        <p:tav tm="100000">
                                          <p:val>
                                            <p:strVal val="ppt_y+0.1"/>
                                          </p:val>
                                        </p:tav>
                                      </p:tavLst>
                                    </p:anim>
                                    <p:anim calcmode="lin" valueType="num">
                                      <p:cBhvr>
                                        <p:cTn id="18" dur="4000" accel="100000">
                                          <p:stCondLst>
                                            <p:cond delay="1000"/>
                                          </p:stCondLst>
                                        </p:cTn>
                                        <p:tgtEl>
                                          <p:spTgt spid="16"/>
                                        </p:tgtEl>
                                        <p:attrNameLst>
                                          <p:attrName>ppt_x</p:attrName>
                                        </p:attrNameLst>
                                      </p:cBhvr>
                                      <p:tavLst>
                                        <p:tav tm="0">
                                          <p:val>
                                            <p:strVal val="ppt_x"/>
                                          </p:val>
                                        </p:tav>
                                        <p:tav tm="100000">
                                          <p:val>
                                            <p:strVal val="ppt_x+0.4+0.05"/>
                                          </p:val>
                                        </p:tav>
                                      </p:tavLst>
                                    </p:anim>
                                    <p:anim calcmode="lin" valueType="num">
                                      <p:cBhvr>
                                        <p:cTn id="19" dur="4000" accel="100000">
                                          <p:stCondLst>
                                            <p:cond delay="1000"/>
                                          </p:stCondLst>
                                        </p:cTn>
                                        <p:tgtEl>
                                          <p:spTgt spid="16"/>
                                        </p:tgtEl>
                                        <p:attrNameLst>
                                          <p:attrName>ppt_y</p:attrName>
                                        </p:attrNameLst>
                                      </p:cBhvr>
                                      <p:tavLst>
                                        <p:tav tm="0">
                                          <p:val>
                                            <p:strVal val="ppt_y"/>
                                          </p:val>
                                        </p:tav>
                                        <p:tav tm="100000">
                                          <p:val>
                                            <p:strVal val="ppt_y-0.4-0.1"/>
                                          </p:val>
                                        </p:tav>
                                      </p:tavLst>
                                    </p:anim>
                                    <p:set>
                                      <p:cBhvr>
                                        <p:cTn id="20" dur="1" fill="hold">
                                          <p:stCondLst>
                                            <p:cond delay="4999"/>
                                          </p:stCondLst>
                                        </p:cTn>
                                        <p:tgtEl>
                                          <p:spTgt spid="16"/>
                                        </p:tgtEl>
                                        <p:attrNameLst>
                                          <p:attrName>style.visibility</p:attrName>
                                        </p:attrNameLst>
                                      </p:cBhvr>
                                      <p:to>
                                        <p:strVal val="hidden"/>
                                      </p:to>
                                    </p:set>
                                  </p:childTnLst>
                                </p:cTn>
                              </p:par>
                              <p:par>
                                <p:cTn id="21" presetID="30" presetClass="exit" presetSubtype="0" fill="hold" nodeType="withEffect">
                                  <p:stCondLst>
                                    <p:cond delay="0"/>
                                  </p:stCondLst>
                                  <p:childTnLst>
                                    <p:animEffect transition="out" filter="fade">
                                      <p:cBhvr>
                                        <p:cTn id="22" dur="2400" accel="100000">
                                          <p:stCondLst>
                                            <p:cond delay="600"/>
                                          </p:stCondLst>
                                        </p:cTn>
                                        <p:tgtEl>
                                          <p:spTgt spid="10"/>
                                        </p:tgtEl>
                                      </p:cBhvr>
                                    </p:animEffect>
                                    <p:anim calcmode="lin" valueType="num">
                                      <p:cBhvr>
                                        <p:cTn id="23" dur="2400" accel="100000">
                                          <p:stCondLst>
                                            <p:cond delay="600"/>
                                          </p:stCondLst>
                                        </p:cTn>
                                        <p:tgtEl>
                                          <p:spTgt spid="10"/>
                                        </p:tgtEl>
                                        <p:attrNameLst>
                                          <p:attrName>style.rotation</p:attrName>
                                        </p:attrNameLst>
                                      </p:cBhvr>
                                      <p:tavLst>
                                        <p:tav tm="0">
                                          <p:val>
                                            <p:fltVal val="0"/>
                                          </p:val>
                                        </p:tav>
                                        <p:tav tm="100000">
                                          <p:val>
                                            <p:fltVal val="-90"/>
                                          </p:val>
                                        </p:tav>
                                      </p:tavLst>
                                    </p:anim>
                                    <p:anim calcmode="lin" valueType="num">
                                      <p:cBhvr>
                                        <p:cTn id="24" dur="600" decel="100000"/>
                                        <p:tgtEl>
                                          <p:spTgt spid="10"/>
                                        </p:tgtEl>
                                        <p:attrNameLst>
                                          <p:attrName>ppt_x</p:attrName>
                                        </p:attrNameLst>
                                      </p:cBhvr>
                                      <p:tavLst>
                                        <p:tav tm="0">
                                          <p:val>
                                            <p:strVal val="ppt_x"/>
                                          </p:val>
                                        </p:tav>
                                        <p:tav tm="100000">
                                          <p:val>
                                            <p:strVal val="ppt_x-0.05"/>
                                          </p:val>
                                        </p:tav>
                                      </p:tavLst>
                                    </p:anim>
                                    <p:anim calcmode="lin" valueType="num">
                                      <p:cBhvr>
                                        <p:cTn id="25" dur="600" decel="100000"/>
                                        <p:tgtEl>
                                          <p:spTgt spid="10"/>
                                        </p:tgtEl>
                                        <p:attrNameLst>
                                          <p:attrName>ppt_y</p:attrName>
                                        </p:attrNameLst>
                                      </p:cBhvr>
                                      <p:tavLst>
                                        <p:tav tm="0">
                                          <p:val>
                                            <p:strVal val="ppt_y"/>
                                          </p:val>
                                        </p:tav>
                                        <p:tav tm="100000">
                                          <p:val>
                                            <p:strVal val="ppt_y+0.1"/>
                                          </p:val>
                                        </p:tav>
                                      </p:tavLst>
                                    </p:anim>
                                    <p:anim calcmode="lin" valueType="num">
                                      <p:cBhvr>
                                        <p:cTn id="26" dur="2400" accel="100000">
                                          <p:stCondLst>
                                            <p:cond delay="600"/>
                                          </p:stCondLst>
                                        </p:cTn>
                                        <p:tgtEl>
                                          <p:spTgt spid="10"/>
                                        </p:tgtEl>
                                        <p:attrNameLst>
                                          <p:attrName>ppt_x</p:attrName>
                                        </p:attrNameLst>
                                      </p:cBhvr>
                                      <p:tavLst>
                                        <p:tav tm="0">
                                          <p:val>
                                            <p:strVal val="ppt_x"/>
                                          </p:val>
                                        </p:tav>
                                        <p:tav tm="100000">
                                          <p:val>
                                            <p:strVal val="ppt_x+0.4+0.05"/>
                                          </p:val>
                                        </p:tav>
                                      </p:tavLst>
                                    </p:anim>
                                    <p:anim calcmode="lin" valueType="num">
                                      <p:cBhvr>
                                        <p:cTn id="27" dur="2400" accel="100000">
                                          <p:stCondLst>
                                            <p:cond delay="600"/>
                                          </p:stCondLst>
                                        </p:cTn>
                                        <p:tgtEl>
                                          <p:spTgt spid="10"/>
                                        </p:tgtEl>
                                        <p:attrNameLst>
                                          <p:attrName>ppt_y</p:attrName>
                                        </p:attrNameLst>
                                      </p:cBhvr>
                                      <p:tavLst>
                                        <p:tav tm="0">
                                          <p:val>
                                            <p:strVal val="ppt_y"/>
                                          </p:val>
                                        </p:tav>
                                        <p:tav tm="100000">
                                          <p:val>
                                            <p:strVal val="ppt_y-0.4-0.1"/>
                                          </p:val>
                                        </p:tav>
                                      </p:tavLst>
                                    </p:anim>
                                    <p:set>
                                      <p:cBhvr>
                                        <p:cTn id="28" dur="1" fill="hold">
                                          <p:stCondLst>
                                            <p:cond delay="2999"/>
                                          </p:stCondLst>
                                        </p:cTn>
                                        <p:tgtEl>
                                          <p:spTgt spid="10"/>
                                        </p:tgtEl>
                                        <p:attrNameLst>
                                          <p:attrName>style.visibility</p:attrName>
                                        </p:attrNameLst>
                                      </p:cBhvr>
                                      <p:to>
                                        <p:strVal val="hidden"/>
                                      </p:to>
                                    </p:set>
                                  </p:childTnLst>
                                </p:cTn>
                              </p:par>
                              <p:par>
                                <p:cTn id="29" presetID="30" presetClass="exit" presetSubtype="0" fill="hold" nodeType="withEffect">
                                  <p:stCondLst>
                                    <p:cond delay="0"/>
                                  </p:stCondLst>
                                  <p:childTnLst>
                                    <p:animEffect transition="out" filter="fade">
                                      <p:cBhvr>
                                        <p:cTn id="30" dur="1600" accel="100000">
                                          <p:stCondLst>
                                            <p:cond delay="400"/>
                                          </p:stCondLst>
                                        </p:cTn>
                                        <p:tgtEl>
                                          <p:spTgt spid="19"/>
                                        </p:tgtEl>
                                      </p:cBhvr>
                                    </p:animEffect>
                                    <p:anim calcmode="lin" valueType="num">
                                      <p:cBhvr>
                                        <p:cTn id="31" dur="1600" accel="100000">
                                          <p:stCondLst>
                                            <p:cond delay="400"/>
                                          </p:stCondLst>
                                        </p:cTn>
                                        <p:tgtEl>
                                          <p:spTgt spid="19"/>
                                        </p:tgtEl>
                                        <p:attrNameLst>
                                          <p:attrName>style.rotation</p:attrName>
                                        </p:attrNameLst>
                                      </p:cBhvr>
                                      <p:tavLst>
                                        <p:tav tm="0">
                                          <p:val>
                                            <p:fltVal val="0"/>
                                          </p:val>
                                        </p:tav>
                                        <p:tav tm="100000">
                                          <p:val>
                                            <p:fltVal val="-90"/>
                                          </p:val>
                                        </p:tav>
                                      </p:tavLst>
                                    </p:anim>
                                    <p:anim calcmode="lin" valueType="num">
                                      <p:cBhvr>
                                        <p:cTn id="32" dur="400" decel="100000"/>
                                        <p:tgtEl>
                                          <p:spTgt spid="19"/>
                                        </p:tgtEl>
                                        <p:attrNameLst>
                                          <p:attrName>ppt_x</p:attrName>
                                        </p:attrNameLst>
                                      </p:cBhvr>
                                      <p:tavLst>
                                        <p:tav tm="0">
                                          <p:val>
                                            <p:strVal val="ppt_x"/>
                                          </p:val>
                                        </p:tav>
                                        <p:tav tm="100000">
                                          <p:val>
                                            <p:strVal val="ppt_x-0.05"/>
                                          </p:val>
                                        </p:tav>
                                      </p:tavLst>
                                    </p:anim>
                                    <p:anim calcmode="lin" valueType="num">
                                      <p:cBhvr>
                                        <p:cTn id="33" dur="400" decel="100000"/>
                                        <p:tgtEl>
                                          <p:spTgt spid="19"/>
                                        </p:tgtEl>
                                        <p:attrNameLst>
                                          <p:attrName>ppt_y</p:attrName>
                                        </p:attrNameLst>
                                      </p:cBhvr>
                                      <p:tavLst>
                                        <p:tav tm="0">
                                          <p:val>
                                            <p:strVal val="ppt_y"/>
                                          </p:val>
                                        </p:tav>
                                        <p:tav tm="100000">
                                          <p:val>
                                            <p:strVal val="ppt_y+0.1"/>
                                          </p:val>
                                        </p:tav>
                                      </p:tavLst>
                                    </p:anim>
                                    <p:anim calcmode="lin" valueType="num">
                                      <p:cBhvr>
                                        <p:cTn id="34" dur="1600" accel="100000">
                                          <p:stCondLst>
                                            <p:cond delay="400"/>
                                          </p:stCondLst>
                                        </p:cTn>
                                        <p:tgtEl>
                                          <p:spTgt spid="19"/>
                                        </p:tgtEl>
                                        <p:attrNameLst>
                                          <p:attrName>ppt_x</p:attrName>
                                        </p:attrNameLst>
                                      </p:cBhvr>
                                      <p:tavLst>
                                        <p:tav tm="0">
                                          <p:val>
                                            <p:strVal val="ppt_x"/>
                                          </p:val>
                                        </p:tav>
                                        <p:tav tm="100000">
                                          <p:val>
                                            <p:strVal val="ppt_x+0.4+0.05"/>
                                          </p:val>
                                        </p:tav>
                                      </p:tavLst>
                                    </p:anim>
                                    <p:anim calcmode="lin" valueType="num">
                                      <p:cBhvr>
                                        <p:cTn id="35" dur="1600" accel="100000">
                                          <p:stCondLst>
                                            <p:cond delay="400"/>
                                          </p:stCondLst>
                                        </p:cTn>
                                        <p:tgtEl>
                                          <p:spTgt spid="19"/>
                                        </p:tgtEl>
                                        <p:attrNameLst>
                                          <p:attrName>ppt_y</p:attrName>
                                        </p:attrNameLst>
                                      </p:cBhvr>
                                      <p:tavLst>
                                        <p:tav tm="0">
                                          <p:val>
                                            <p:strVal val="ppt_y"/>
                                          </p:val>
                                        </p:tav>
                                        <p:tav tm="100000">
                                          <p:val>
                                            <p:strVal val="ppt_y-0.4-0.1"/>
                                          </p:val>
                                        </p:tav>
                                      </p:tavLst>
                                    </p:anim>
                                    <p:set>
                                      <p:cBhvr>
                                        <p:cTn id="36" dur="1" fill="hold">
                                          <p:stCondLst>
                                            <p:cond delay="1999"/>
                                          </p:stCondLst>
                                        </p:cTn>
                                        <p:tgtEl>
                                          <p:spTgt spid="19"/>
                                        </p:tgtEl>
                                        <p:attrNameLst>
                                          <p:attrName>style.visibility</p:attrName>
                                        </p:attrNameLst>
                                      </p:cBhvr>
                                      <p:to>
                                        <p:strVal val="hidden"/>
                                      </p:to>
                                    </p:set>
                                  </p:childTnLst>
                                </p:cTn>
                              </p:par>
                              <p:par>
                                <p:cTn id="37" presetID="30" presetClass="exit" presetSubtype="0" fill="hold" nodeType="withEffect">
                                  <p:stCondLst>
                                    <p:cond delay="500"/>
                                  </p:stCondLst>
                                  <p:childTnLst>
                                    <p:animEffect transition="out" filter="fade">
                                      <p:cBhvr>
                                        <p:cTn id="38" dur="1600" accel="100000">
                                          <p:stCondLst>
                                            <p:cond delay="400"/>
                                          </p:stCondLst>
                                        </p:cTn>
                                        <p:tgtEl>
                                          <p:spTgt spid="25"/>
                                        </p:tgtEl>
                                      </p:cBhvr>
                                    </p:animEffect>
                                    <p:anim calcmode="lin" valueType="num">
                                      <p:cBhvr>
                                        <p:cTn id="39" dur="1600" accel="100000">
                                          <p:stCondLst>
                                            <p:cond delay="400"/>
                                          </p:stCondLst>
                                        </p:cTn>
                                        <p:tgtEl>
                                          <p:spTgt spid="25"/>
                                        </p:tgtEl>
                                        <p:attrNameLst>
                                          <p:attrName>style.rotation</p:attrName>
                                        </p:attrNameLst>
                                      </p:cBhvr>
                                      <p:tavLst>
                                        <p:tav tm="0">
                                          <p:val>
                                            <p:fltVal val="0"/>
                                          </p:val>
                                        </p:tav>
                                        <p:tav tm="100000">
                                          <p:val>
                                            <p:fltVal val="-90"/>
                                          </p:val>
                                        </p:tav>
                                      </p:tavLst>
                                    </p:anim>
                                    <p:anim calcmode="lin" valueType="num">
                                      <p:cBhvr>
                                        <p:cTn id="40" dur="400" decel="100000"/>
                                        <p:tgtEl>
                                          <p:spTgt spid="25"/>
                                        </p:tgtEl>
                                        <p:attrNameLst>
                                          <p:attrName>ppt_x</p:attrName>
                                        </p:attrNameLst>
                                      </p:cBhvr>
                                      <p:tavLst>
                                        <p:tav tm="0">
                                          <p:val>
                                            <p:strVal val="ppt_x"/>
                                          </p:val>
                                        </p:tav>
                                        <p:tav tm="100000">
                                          <p:val>
                                            <p:strVal val="ppt_x-0.05"/>
                                          </p:val>
                                        </p:tav>
                                      </p:tavLst>
                                    </p:anim>
                                    <p:anim calcmode="lin" valueType="num">
                                      <p:cBhvr>
                                        <p:cTn id="41" dur="400" decel="100000"/>
                                        <p:tgtEl>
                                          <p:spTgt spid="25"/>
                                        </p:tgtEl>
                                        <p:attrNameLst>
                                          <p:attrName>ppt_y</p:attrName>
                                        </p:attrNameLst>
                                      </p:cBhvr>
                                      <p:tavLst>
                                        <p:tav tm="0">
                                          <p:val>
                                            <p:strVal val="ppt_y"/>
                                          </p:val>
                                        </p:tav>
                                        <p:tav tm="100000">
                                          <p:val>
                                            <p:strVal val="ppt_y+0.1"/>
                                          </p:val>
                                        </p:tav>
                                      </p:tavLst>
                                    </p:anim>
                                    <p:anim calcmode="lin" valueType="num">
                                      <p:cBhvr>
                                        <p:cTn id="42" dur="1600" accel="100000">
                                          <p:stCondLst>
                                            <p:cond delay="400"/>
                                          </p:stCondLst>
                                        </p:cTn>
                                        <p:tgtEl>
                                          <p:spTgt spid="25"/>
                                        </p:tgtEl>
                                        <p:attrNameLst>
                                          <p:attrName>ppt_x</p:attrName>
                                        </p:attrNameLst>
                                      </p:cBhvr>
                                      <p:tavLst>
                                        <p:tav tm="0">
                                          <p:val>
                                            <p:strVal val="ppt_x"/>
                                          </p:val>
                                        </p:tav>
                                        <p:tav tm="100000">
                                          <p:val>
                                            <p:strVal val="ppt_x+0.4+0.05"/>
                                          </p:val>
                                        </p:tav>
                                      </p:tavLst>
                                    </p:anim>
                                    <p:anim calcmode="lin" valueType="num">
                                      <p:cBhvr>
                                        <p:cTn id="43" dur="1600" accel="100000">
                                          <p:stCondLst>
                                            <p:cond delay="400"/>
                                          </p:stCondLst>
                                        </p:cTn>
                                        <p:tgtEl>
                                          <p:spTgt spid="25"/>
                                        </p:tgtEl>
                                        <p:attrNameLst>
                                          <p:attrName>ppt_y</p:attrName>
                                        </p:attrNameLst>
                                      </p:cBhvr>
                                      <p:tavLst>
                                        <p:tav tm="0">
                                          <p:val>
                                            <p:strVal val="ppt_y"/>
                                          </p:val>
                                        </p:tav>
                                        <p:tav tm="100000">
                                          <p:val>
                                            <p:strVal val="ppt_y-0.4-0.1"/>
                                          </p:val>
                                        </p:tav>
                                      </p:tavLst>
                                    </p:anim>
                                    <p:set>
                                      <p:cBhvr>
                                        <p:cTn id="44" dur="1" fill="hold">
                                          <p:stCondLst>
                                            <p:cond delay="1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TW" dirty="0">
                <a:solidFill>
                  <a:srgbClr val="0000FF"/>
                </a:solidFill>
              </a:rPr>
              <a:t>Graph Algorithms</a:t>
            </a:r>
          </a:p>
        </p:txBody>
      </p:sp>
      <p:sp>
        <p:nvSpPr>
          <p:cNvPr id="6" name="Text Box 3"/>
          <p:cNvSpPr txBox="1">
            <a:spLocks noChangeArrowheads="1"/>
          </p:cNvSpPr>
          <p:nvPr/>
        </p:nvSpPr>
        <p:spPr bwMode="auto">
          <a:xfrm>
            <a:off x="3733800" y="2068513"/>
            <a:ext cx="518160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a:solidFill>
                  <a:srgbClr val="FF3300"/>
                </a:solidFill>
              </a:rPr>
              <a:t>Shortest Path Algorithms: </a:t>
            </a:r>
          </a:p>
          <a:p>
            <a:pPr lvl="1" eaLnBrk="1" hangingPunct="1">
              <a:spcBef>
                <a:spcPct val="50000"/>
              </a:spcBef>
              <a:buFont typeface="Wingdings" panose="05000000000000000000" pitchFamily="2" charset="2"/>
              <a:buChar char="Ø"/>
            </a:pPr>
            <a:r>
              <a:rPr lang="en-US" altLang="en-US" sz="1600"/>
              <a:t>Dijkstra’s, </a:t>
            </a:r>
          </a:p>
          <a:p>
            <a:pPr lvl="1" eaLnBrk="1" hangingPunct="1">
              <a:spcBef>
                <a:spcPct val="50000"/>
              </a:spcBef>
              <a:buFont typeface="Wingdings" panose="05000000000000000000" pitchFamily="2" charset="2"/>
              <a:buChar char="Ø"/>
            </a:pPr>
            <a:r>
              <a:rPr lang="en-US" altLang="en-US" sz="1600"/>
              <a:t>Floyd-Warshall’s </a:t>
            </a:r>
            <a:endParaRPr lang="sv-SE" altLang="en-US" sz="1600"/>
          </a:p>
          <a:p>
            <a:pPr eaLnBrk="1" hangingPunct="1">
              <a:spcBef>
                <a:spcPct val="50000"/>
              </a:spcBef>
              <a:buFontTx/>
              <a:buNone/>
            </a:pPr>
            <a:r>
              <a:rPr lang="sv-SE" altLang="en-US" sz="1800">
                <a:solidFill>
                  <a:srgbClr val="FF3300"/>
                </a:solidFill>
              </a:rPr>
              <a:t>All Pairs Shortest Path Algoirthm</a:t>
            </a:r>
          </a:p>
        </p:txBody>
      </p:sp>
      <p:sp>
        <p:nvSpPr>
          <p:cNvPr id="7" name="Oval 3"/>
          <p:cNvSpPr>
            <a:spLocks noChangeArrowheads="1"/>
          </p:cNvSpPr>
          <p:nvPr/>
        </p:nvSpPr>
        <p:spPr bwMode="auto">
          <a:xfrm>
            <a:off x="3011488" y="2344738"/>
            <a:ext cx="482600" cy="482600"/>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noFill/>
            <a:round/>
          </a:ln>
          <a:effectLst/>
        </p:spPr>
        <p:txBody>
          <a:bodyPr wrap="none" anchor="ctr"/>
          <a:lstStyle/>
          <a:p>
            <a:pPr algn="ctr">
              <a:defRPr/>
            </a:pPr>
            <a:endParaRPr lang="en-US" altLang="zh-TW">
              <a:latin typeface="Times New Roman" panose="02020603050405020304" pitchFamily="18" charset="0"/>
            </a:endParaRPr>
          </a:p>
        </p:txBody>
      </p:sp>
      <p:sp>
        <p:nvSpPr>
          <p:cNvPr id="8" name="Oval 4"/>
          <p:cNvSpPr>
            <a:spLocks noChangeArrowheads="1"/>
          </p:cNvSpPr>
          <p:nvPr/>
        </p:nvSpPr>
        <p:spPr bwMode="auto">
          <a:xfrm>
            <a:off x="1103313" y="2344738"/>
            <a:ext cx="482600" cy="482600"/>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noFill/>
            <a:round/>
          </a:ln>
          <a:effectLst/>
        </p:spPr>
        <p:txBody>
          <a:bodyPr wrap="none" anchor="ctr"/>
          <a:lstStyle/>
          <a:p>
            <a:pPr algn="ctr">
              <a:defRPr/>
            </a:pPr>
            <a:endParaRPr lang="en-US" altLang="zh-TW">
              <a:latin typeface="Times New Roman" panose="02020603050405020304" pitchFamily="18" charset="0"/>
            </a:endParaRPr>
          </a:p>
        </p:txBody>
      </p:sp>
      <p:sp>
        <p:nvSpPr>
          <p:cNvPr id="9" name="Oval 5"/>
          <p:cNvSpPr>
            <a:spLocks noChangeArrowheads="1"/>
          </p:cNvSpPr>
          <p:nvPr/>
        </p:nvSpPr>
        <p:spPr bwMode="auto">
          <a:xfrm>
            <a:off x="1103313" y="3343275"/>
            <a:ext cx="482600" cy="482600"/>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noFill/>
            <a:round/>
          </a:ln>
          <a:effectLst/>
        </p:spPr>
        <p:txBody>
          <a:bodyPr wrap="none" anchor="ctr"/>
          <a:lstStyle/>
          <a:p>
            <a:pPr algn="ctr">
              <a:defRPr/>
            </a:pPr>
            <a:endParaRPr lang="en-US" altLang="zh-TW">
              <a:latin typeface="Times New Roman" panose="02020603050405020304" pitchFamily="18" charset="0"/>
            </a:endParaRPr>
          </a:p>
        </p:txBody>
      </p:sp>
      <p:cxnSp>
        <p:nvCxnSpPr>
          <p:cNvPr id="10" name="AutoShape 6"/>
          <p:cNvCxnSpPr>
            <a:cxnSpLocks noChangeShapeType="1"/>
            <a:stCxn id="7" idx="4"/>
            <a:endCxn id="13" idx="0"/>
          </p:cNvCxnSpPr>
          <p:nvPr/>
        </p:nvCxnSpPr>
        <p:spPr bwMode="auto">
          <a:xfrm>
            <a:off x="3252788" y="2827338"/>
            <a:ext cx="0" cy="515937"/>
          </a:xfrm>
          <a:prstGeom prst="straightConnector1">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1" name="AutoShape 7"/>
          <p:cNvCxnSpPr>
            <a:cxnSpLocks noChangeShapeType="1"/>
            <a:stCxn id="9" idx="0"/>
            <a:endCxn id="8" idx="4"/>
          </p:cNvCxnSpPr>
          <p:nvPr/>
        </p:nvCxnSpPr>
        <p:spPr bwMode="auto">
          <a:xfrm flipV="1">
            <a:off x="1344613" y="2827338"/>
            <a:ext cx="0" cy="515937"/>
          </a:xfrm>
          <a:prstGeom prst="straightConnector1">
            <a:avLst/>
          </a:prstGeom>
          <a:noFill/>
          <a:ln w="76200">
            <a:solidFill>
              <a:schemeClr val="tx1"/>
            </a:solidFill>
            <a:round/>
            <a:headEnd type="triangle" w="med" len="med"/>
          </a:ln>
          <a:extLst>
            <a:ext uri="{909E8E84-426E-40DD-AFC4-6F175D3DCCD1}">
              <a14:hiddenFill xmlns:a14="http://schemas.microsoft.com/office/drawing/2010/main">
                <a:noFill/>
              </a14:hiddenFill>
            </a:ext>
          </a:extLst>
        </p:spPr>
      </p:cxnSp>
      <p:cxnSp>
        <p:nvCxnSpPr>
          <p:cNvPr id="12" name="AutoShape 8"/>
          <p:cNvCxnSpPr>
            <a:cxnSpLocks noChangeShapeType="1"/>
            <a:stCxn id="8" idx="6"/>
            <a:endCxn id="7" idx="2"/>
          </p:cNvCxnSpPr>
          <p:nvPr/>
        </p:nvCxnSpPr>
        <p:spPr bwMode="auto">
          <a:xfrm>
            <a:off x="1585913" y="2586038"/>
            <a:ext cx="1425575" cy="0"/>
          </a:xfrm>
          <a:prstGeom prst="straightConnector1">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sp>
        <p:nvSpPr>
          <p:cNvPr id="13" name="Oval 9"/>
          <p:cNvSpPr>
            <a:spLocks noChangeArrowheads="1"/>
          </p:cNvSpPr>
          <p:nvPr/>
        </p:nvSpPr>
        <p:spPr bwMode="auto">
          <a:xfrm>
            <a:off x="3011488" y="3343275"/>
            <a:ext cx="482600" cy="482600"/>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noFill/>
            <a:round/>
          </a:ln>
          <a:effectLst/>
        </p:spPr>
        <p:txBody>
          <a:bodyPr wrap="none" anchor="ctr"/>
          <a:lstStyle/>
          <a:p>
            <a:pPr algn="ctr">
              <a:defRPr/>
            </a:pPr>
            <a:endParaRPr lang="en-US" altLang="zh-TW">
              <a:latin typeface="Times New Roman" panose="02020603050405020304" pitchFamily="18" charset="0"/>
            </a:endParaRPr>
          </a:p>
        </p:txBody>
      </p:sp>
      <p:cxnSp>
        <p:nvCxnSpPr>
          <p:cNvPr id="14" name="AutoShape 10"/>
          <p:cNvCxnSpPr>
            <a:cxnSpLocks noChangeShapeType="1"/>
            <a:stCxn id="9" idx="6"/>
            <a:endCxn id="13" idx="2"/>
          </p:cNvCxnSpPr>
          <p:nvPr/>
        </p:nvCxnSpPr>
        <p:spPr bwMode="auto">
          <a:xfrm>
            <a:off x="1585913" y="3584575"/>
            <a:ext cx="1425575" cy="0"/>
          </a:xfrm>
          <a:prstGeom prst="straightConnector1">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sp>
        <p:nvSpPr>
          <p:cNvPr id="15" name="Oval 11"/>
          <p:cNvSpPr>
            <a:spLocks noChangeArrowheads="1"/>
          </p:cNvSpPr>
          <p:nvPr/>
        </p:nvSpPr>
        <p:spPr bwMode="auto">
          <a:xfrm>
            <a:off x="2057400" y="1600200"/>
            <a:ext cx="482600" cy="482600"/>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noFill/>
            <a:round/>
          </a:ln>
          <a:effectLst/>
        </p:spPr>
        <p:txBody>
          <a:bodyPr wrap="none" anchor="ctr"/>
          <a:lstStyle/>
          <a:p>
            <a:pPr algn="ctr">
              <a:defRPr/>
            </a:pPr>
            <a:r>
              <a:rPr lang="en-US" altLang="zh-TW" i="1">
                <a:latin typeface="Times New Roman" panose="02020603050405020304" pitchFamily="18" charset="0"/>
              </a:rPr>
              <a:t>u</a:t>
            </a:r>
          </a:p>
        </p:txBody>
      </p:sp>
      <p:cxnSp>
        <p:nvCxnSpPr>
          <p:cNvPr id="16" name="AutoShape 12"/>
          <p:cNvCxnSpPr>
            <a:cxnSpLocks noChangeShapeType="1"/>
            <a:stCxn id="15" idx="5"/>
            <a:endCxn id="7" idx="1"/>
          </p:cNvCxnSpPr>
          <p:nvPr/>
        </p:nvCxnSpPr>
        <p:spPr bwMode="auto">
          <a:xfrm>
            <a:off x="2468563" y="2011363"/>
            <a:ext cx="614362" cy="404812"/>
          </a:xfrm>
          <a:prstGeom prst="straightConnector1">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7" name="AutoShape 13"/>
          <p:cNvCxnSpPr>
            <a:cxnSpLocks noChangeShapeType="1"/>
            <a:stCxn id="15" idx="3"/>
            <a:endCxn id="8" idx="7"/>
          </p:cNvCxnSpPr>
          <p:nvPr/>
        </p:nvCxnSpPr>
        <p:spPr bwMode="auto">
          <a:xfrm flipH="1">
            <a:off x="1514475" y="2011363"/>
            <a:ext cx="614363" cy="404812"/>
          </a:xfrm>
          <a:prstGeom prst="straightConnector1">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sp>
        <p:nvSpPr>
          <p:cNvPr id="18" name="Oval 14"/>
          <p:cNvSpPr>
            <a:spLocks noChangeArrowheads="1"/>
          </p:cNvSpPr>
          <p:nvPr/>
        </p:nvSpPr>
        <p:spPr bwMode="auto">
          <a:xfrm>
            <a:off x="2057400" y="3924300"/>
            <a:ext cx="482600" cy="482600"/>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noFill/>
            <a:round/>
          </a:ln>
          <a:effectLst/>
        </p:spPr>
        <p:txBody>
          <a:bodyPr wrap="none" anchor="ctr"/>
          <a:lstStyle/>
          <a:p>
            <a:pPr algn="ctr">
              <a:defRPr/>
            </a:pPr>
            <a:r>
              <a:rPr lang="en-US" altLang="zh-TW" i="1">
                <a:latin typeface="Times New Roman" panose="02020603050405020304" pitchFamily="18" charset="0"/>
              </a:rPr>
              <a:t>v</a:t>
            </a:r>
          </a:p>
        </p:txBody>
      </p:sp>
      <p:cxnSp>
        <p:nvCxnSpPr>
          <p:cNvPr id="19" name="AutoShape 15"/>
          <p:cNvCxnSpPr>
            <a:cxnSpLocks noChangeShapeType="1"/>
            <a:stCxn id="9" idx="5"/>
            <a:endCxn id="18" idx="2"/>
          </p:cNvCxnSpPr>
          <p:nvPr/>
        </p:nvCxnSpPr>
        <p:spPr bwMode="auto">
          <a:xfrm>
            <a:off x="1514475" y="3754438"/>
            <a:ext cx="542925" cy="411162"/>
          </a:xfrm>
          <a:prstGeom prst="straightConnector1">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cxnSp>
        <p:nvCxnSpPr>
          <p:cNvPr id="20" name="AutoShape 16"/>
          <p:cNvCxnSpPr>
            <a:cxnSpLocks noChangeShapeType="1"/>
            <a:stCxn id="13" idx="3"/>
            <a:endCxn id="18" idx="6"/>
          </p:cNvCxnSpPr>
          <p:nvPr/>
        </p:nvCxnSpPr>
        <p:spPr bwMode="auto">
          <a:xfrm flipH="1">
            <a:off x="2540000" y="3754438"/>
            <a:ext cx="542925" cy="411162"/>
          </a:xfrm>
          <a:prstGeom prst="straightConnector1">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cxnSp>
        <p:nvCxnSpPr>
          <p:cNvPr id="21" name="AutoShape 17"/>
          <p:cNvCxnSpPr>
            <a:cxnSpLocks noChangeShapeType="1"/>
            <a:stCxn id="9" idx="7"/>
            <a:endCxn id="7" idx="3"/>
          </p:cNvCxnSpPr>
          <p:nvPr/>
        </p:nvCxnSpPr>
        <p:spPr bwMode="auto">
          <a:xfrm flipV="1">
            <a:off x="1514475" y="2755900"/>
            <a:ext cx="1568450" cy="658813"/>
          </a:xfrm>
          <a:prstGeom prst="straightConnector1">
            <a:avLst/>
          </a:prstGeom>
          <a:noFill/>
          <a:ln w="76200">
            <a:solidFill>
              <a:schemeClr val="tx1"/>
            </a:solidFill>
            <a:round/>
            <a:headEnd type="triangle" w="med" len="med"/>
          </a:ln>
          <a:extLst>
            <a:ext uri="{909E8E84-426E-40DD-AFC4-6F175D3DCCD1}">
              <a14:hiddenFill xmlns:a14="http://schemas.microsoft.com/office/drawing/2010/main">
                <a:noFill/>
              </a14:hiddenFill>
            </a:ext>
          </a:extLst>
        </p:spPr>
      </p:cxnSp>
      <p:sp>
        <p:nvSpPr>
          <p:cNvPr id="22" name="Text Box 18"/>
          <p:cNvSpPr txBox="1">
            <a:spLocks noChangeArrowheads="1"/>
          </p:cNvSpPr>
          <p:nvPr/>
        </p:nvSpPr>
        <p:spPr bwMode="auto">
          <a:xfrm>
            <a:off x="2719388" y="18907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TW" sz="1800"/>
              <a:t>2</a:t>
            </a:r>
          </a:p>
        </p:txBody>
      </p:sp>
      <p:sp>
        <p:nvSpPr>
          <p:cNvPr id="23" name="Text Box 19"/>
          <p:cNvSpPr txBox="1">
            <a:spLocks noChangeArrowheads="1"/>
          </p:cNvSpPr>
          <p:nvPr/>
        </p:nvSpPr>
        <p:spPr bwMode="auto">
          <a:xfrm>
            <a:off x="1970088" y="2754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TW" sz="1800"/>
              <a:t>1</a:t>
            </a:r>
          </a:p>
        </p:txBody>
      </p:sp>
      <p:sp>
        <p:nvSpPr>
          <p:cNvPr id="24" name="Text Box 20"/>
          <p:cNvSpPr txBox="1">
            <a:spLocks noChangeArrowheads="1"/>
          </p:cNvSpPr>
          <p:nvPr/>
        </p:nvSpPr>
        <p:spPr bwMode="auto">
          <a:xfrm>
            <a:off x="1436688" y="38846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TW" sz="1800"/>
              <a:t>1</a:t>
            </a:r>
          </a:p>
        </p:txBody>
      </p:sp>
      <p:sp>
        <p:nvSpPr>
          <p:cNvPr id="25" name="Text Box 21"/>
          <p:cNvSpPr txBox="1">
            <a:spLocks noChangeArrowheads="1"/>
          </p:cNvSpPr>
          <p:nvPr/>
        </p:nvSpPr>
        <p:spPr bwMode="auto">
          <a:xfrm>
            <a:off x="2376488" y="3148013"/>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TW" sz="1800">
                <a:solidFill>
                  <a:srgbClr val="CC0000"/>
                </a:solidFill>
              </a:rPr>
              <a:t>-3</a:t>
            </a:r>
          </a:p>
        </p:txBody>
      </p:sp>
      <p:sp>
        <p:nvSpPr>
          <p:cNvPr id="26" name="Text Box 22"/>
          <p:cNvSpPr txBox="1">
            <a:spLocks noChangeArrowheads="1"/>
          </p:cNvSpPr>
          <p:nvPr/>
        </p:nvSpPr>
        <p:spPr bwMode="auto">
          <a:xfrm>
            <a:off x="3341688" y="28940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TW" sz="1800"/>
              <a:t>3</a:t>
            </a:r>
          </a:p>
        </p:txBody>
      </p:sp>
      <p:sp>
        <p:nvSpPr>
          <p:cNvPr id="27" name="Text Box 23"/>
          <p:cNvSpPr txBox="1">
            <a:spLocks noChangeArrowheads="1"/>
          </p:cNvSpPr>
          <p:nvPr/>
        </p:nvSpPr>
        <p:spPr bwMode="auto">
          <a:xfrm>
            <a:off x="2820988"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TW" sz="1800"/>
              <a:t>2</a:t>
            </a:r>
          </a:p>
        </p:txBody>
      </p:sp>
      <p:sp>
        <p:nvSpPr>
          <p:cNvPr id="28" name="Text Box 24"/>
          <p:cNvSpPr txBox="1">
            <a:spLocks noChangeArrowheads="1"/>
          </p:cNvSpPr>
          <p:nvPr/>
        </p:nvSpPr>
        <p:spPr bwMode="auto">
          <a:xfrm>
            <a:off x="2122488" y="2195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TW" sz="1800"/>
              <a:t>2</a:t>
            </a:r>
          </a:p>
        </p:txBody>
      </p:sp>
      <p:sp>
        <p:nvSpPr>
          <p:cNvPr id="29" name="Text Box 25"/>
          <p:cNvSpPr txBox="1">
            <a:spLocks noChangeArrowheads="1"/>
          </p:cNvSpPr>
          <p:nvPr/>
        </p:nvSpPr>
        <p:spPr bwMode="auto">
          <a:xfrm>
            <a:off x="1563688" y="18907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TW" sz="1800"/>
              <a:t>3</a:t>
            </a:r>
          </a:p>
        </p:txBody>
      </p:sp>
      <p:sp>
        <p:nvSpPr>
          <p:cNvPr id="30" name="Text Box 26"/>
          <p:cNvSpPr txBox="1">
            <a:spLocks noChangeArrowheads="1"/>
          </p:cNvSpPr>
          <p:nvPr/>
        </p:nvSpPr>
        <p:spPr bwMode="auto">
          <a:xfrm>
            <a:off x="966788" y="28686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TW" sz="1800"/>
              <a:t>1</a:t>
            </a:r>
          </a:p>
        </p:txBody>
      </p:sp>
      <p:cxnSp>
        <p:nvCxnSpPr>
          <p:cNvPr id="31" name="AutoShape 27"/>
          <p:cNvCxnSpPr>
            <a:cxnSpLocks noChangeShapeType="1"/>
          </p:cNvCxnSpPr>
          <p:nvPr/>
        </p:nvCxnSpPr>
        <p:spPr bwMode="auto">
          <a:xfrm>
            <a:off x="1585913" y="3584575"/>
            <a:ext cx="1425575" cy="0"/>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cxnSp>
        <p:nvCxnSpPr>
          <p:cNvPr id="32" name="AutoShape 28"/>
          <p:cNvCxnSpPr>
            <a:cxnSpLocks noChangeShapeType="1"/>
          </p:cNvCxnSpPr>
          <p:nvPr/>
        </p:nvCxnSpPr>
        <p:spPr bwMode="auto">
          <a:xfrm>
            <a:off x="2468563" y="2011363"/>
            <a:ext cx="614362" cy="404812"/>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cxnSp>
        <p:nvCxnSpPr>
          <p:cNvPr id="33" name="AutoShape 29"/>
          <p:cNvCxnSpPr>
            <a:cxnSpLocks noChangeShapeType="1"/>
          </p:cNvCxnSpPr>
          <p:nvPr/>
        </p:nvCxnSpPr>
        <p:spPr bwMode="auto">
          <a:xfrm flipH="1">
            <a:off x="2540000" y="3754438"/>
            <a:ext cx="542925" cy="411162"/>
          </a:xfrm>
          <a:prstGeom prst="straightConnector1">
            <a:avLst/>
          </a:prstGeom>
          <a:noFill/>
          <a:ln w="76200">
            <a:solidFill>
              <a:srgbClr val="FFFF00"/>
            </a:solidFill>
            <a:round/>
            <a:tailEnd type="triangle" w="med" len="med"/>
          </a:ln>
          <a:extLst>
            <a:ext uri="{909E8E84-426E-40DD-AFC4-6F175D3DCCD1}">
              <a14:hiddenFill xmlns:a14="http://schemas.microsoft.com/office/drawing/2010/main">
                <a:noFill/>
              </a14:hiddenFill>
            </a:ext>
          </a:extLst>
        </p:spPr>
      </p:cxnSp>
      <p:cxnSp>
        <p:nvCxnSpPr>
          <p:cNvPr id="34" name="AutoShape 30"/>
          <p:cNvCxnSpPr>
            <a:cxnSpLocks noChangeShapeType="1"/>
          </p:cNvCxnSpPr>
          <p:nvPr/>
        </p:nvCxnSpPr>
        <p:spPr bwMode="auto">
          <a:xfrm flipV="1">
            <a:off x="1514475" y="2755900"/>
            <a:ext cx="1568450" cy="658813"/>
          </a:xfrm>
          <a:prstGeom prst="straightConnector1">
            <a:avLst/>
          </a:prstGeom>
          <a:noFill/>
          <a:ln w="76200">
            <a:solidFill>
              <a:srgbClr val="FFFF00"/>
            </a:solidFill>
            <a:round/>
            <a:headEnd type="triangle" w="med" len="med"/>
          </a:ln>
          <a:extLst>
            <a:ext uri="{909E8E84-426E-40DD-AFC4-6F175D3DCCD1}">
              <a14:hiddenFill xmlns:a14="http://schemas.microsoft.com/office/drawing/2010/main">
                <a:noFill/>
              </a14:hiddenFill>
            </a:ext>
          </a:extLst>
        </p:spPr>
      </p:cxnSp>
      <p:sp>
        <p:nvSpPr>
          <p:cNvPr id="35" name="Text Box 3"/>
          <p:cNvSpPr txBox="1">
            <a:spLocks noChangeArrowheads="1"/>
          </p:cNvSpPr>
          <p:nvPr/>
        </p:nvSpPr>
        <p:spPr bwMode="auto">
          <a:xfrm>
            <a:off x="3733800" y="3962400"/>
            <a:ext cx="54102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sv-SE" altLang="en-US" sz="1800">
                <a:solidFill>
                  <a:srgbClr val="FF3300"/>
                </a:solidFill>
              </a:rPr>
              <a:t>MST Algorithms: </a:t>
            </a:r>
          </a:p>
          <a:p>
            <a:pPr lvl="1" eaLnBrk="1" hangingPunct="1">
              <a:spcBef>
                <a:spcPct val="50000"/>
              </a:spcBef>
              <a:buFont typeface="Wingdings" panose="05000000000000000000" pitchFamily="2" charset="2"/>
              <a:buChar char="Ø"/>
            </a:pPr>
            <a:r>
              <a:rPr lang="sv-SE" altLang="en-US" sz="1600"/>
              <a:t> Borůvka, </a:t>
            </a:r>
          </a:p>
          <a:p>
            <a:pPr lvl="1" eaLnBrk="1" hangingPunct="1">
              <a:spcBef>
                <a:spcPct val="50000"/>
              </a:spcBef>
              <a:buFont typeface="Wingdings" panose="05000000000000000000" pitchFamily="2" charset="2"/>
              <a:buChar char="Ø"/>
            </a:pPr>
            <a:r>
              <a:rPr lang="sv-SE" altLang="en-US" sz="1600"/>
              <a:t> Kruskal &amp; Prim (emphasis on Greedy approach )</a:t>
            </a:r>
            <a:endParaRPr lang="en-US" altLang="en-US" sz="1600"/>
          </a:p>
        </p:txBody>
      </p:sp>
      <p:sp>
        <p:nvSpPr>
          <p:cNvPr id="36" name="Text Box 3"/>
          <p:cNvSpPr txBox="1">
            <a:spLocks noChangeArrowheads="1"/>
          </p:cNvSpPr>
          <p:nvPr/>
        </p:nvSpPr>
        <p:spPr bwMode="auto">
          <a:xfrm>
            <a:off x="3733800" y="5224463"/>
            <a:ext cx="4343400"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sv-SE" altLang="en-US" sz="1800">
                <a:solidFill>
                  <a:srgbClr val="FF3300"/>
                </a:solidFill>
              </a:rPr>
              <a:t>Graph Search Methods: </a:t>
            </a:r>
          </a:p>
          <a:p>
            <a:pPr lvl="1" eaLnBrk="1" hangingPunct="1">
              <a:spcBef>
                <a:spcPct val="50000"/>
              </a:spcBef>
              <a:buFont typeface="Wingdings" panose="05000000000000000000" pitchFamily="2" charset="2"/>
              <a:buChar char="Ø"/>
            </a:pPr>
            <a:r>
              <a:rPr lang="sv-SE" altLang="en-US" sz="1600"/>
              <a:t> BFS</a:t>
            </a:r>
          </a:p>
          <a:p>
            <a:pPr lvl="1" eaLnBrk="1" hangingPunct="1">
              <a:spcBef>
                <a:spcPct val="50000"/>
              </a:spcBef>
              <a:buFont typeface="Wingdings" panose="05000000000000000000" pitchFamily="2" charset="2"/>
              <a:buChar char="Ø"/>
            </a:pPr>
            <a:r>
              <a:rPr lang="sv-SE" altLang="en-US" sz="1600"/>
              <a:t> DFS</a:t>
            </a:r>
            <a:endParaRPr lang="en-US"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000"/>
                                        <p:tgtEl>
                                          <p:spTgt spid="32"/>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2000"/>
                                        <p:tgtEl>
                                          <p:spTgt spid="34"/>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2000"/>
                                        <p:tgtEl>
                                          <p:spTgt spid="31"/>
                                        </p:tgtEl>
                                      </p:cBhvr>
                                    </p:animEffect>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20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blinds(horizontal)">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blinds(horizontal)">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normAutofit/>
          </a:bodyPr>
          <a:lstStyle/>
          <a:p>
            <a:r>
              <a:rPr lang="en-US" altLang="zh-TW" sz="2600" dirty="0">
                <a:solidFill>
                  <a:srgbClr val="0000FF"/>
                </a:solidFill>
                <a:latin typeface="Arial" panose="020B0604020202020204" pitchFamily="34" charset="0"/>
                <a:cs typeface="Arial" panose="020B0604020202020204" pitchFamily="34" charset="0"/>
              </a:rPr>
              <a:t>Two discoveries that changed the world !!</a:t>
            </a:r>
            <a:endParaRPr lang="en-US" sz="2600" dirty="0"/>
          </a:p>
        </p:txBody>
      </p:sp>
      <p:grpSp>
        <p:nvGrpSpPr>
          <p:cNvPr id="5" name="Group 13"/>
          <p:cNvGrpSpPr/>
          <p:nvPr/>
        </p:nvGrpSpPr>
        <p:grpSpPr bwMode="auto">
          <a:xfrm>
            <a:off x="685800" y="4149725"/>
            <a:ext cx="7429500" cy="2403475"/>
            <a:chOff x="685800" y="4267200"/>
            <a:chExt cx="7429500" cy="2480345"/>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743200" cy="20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685800" y="6400231"/>
              <a:ext cx="4953000" cy="34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a:t>Johannes Gutenberg </a:t>
              </a:r>
              <a:r>
                <a:rPr lang="en-US" altLang="en-US" sz="1600"/>
                <a:t>(1398 - February 3, 1468)</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572000"/>
              <a:ext cx="20955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267200"/>
              <a:ext cx="1664074"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2"/>
          <p:cNvGrpSpPr/>
          <p:nvPr/>
        </p:nvGrpSpPr>
        <p:grpSpPr bwMode="auto">
          <a:xfrm>
            <a:off x="533400" y="1447800"/>
            <a:ext cx="7924800" cy="2667000"/>
            <a:chOff x="533400" y="1676400"/>
            <a:chExt cx="8077200" cy="2819400"/>
          </a:xfrm>
        </p:grpSpPr>
        <p:graphicFrame>
          <p:nvGraphicFramePr>
            <p:cNvPr id="11" name="Object 8"/>
            <p:cNvGraphicFramePr>
              <a:graphicFrameLocks noChangeAspect="1"/>
            </p:cNvGraphicFramePr>
            <p:nvPr/>
          </p:nvGraphicFramePr>
          <p:xfrm>
            <a:off x="533400" y="1676400"/>
            <a:ext cx="3505200" cy="2819400"/>
          </p:xfrm>
          <a:graphic>
            <a:graphicData uri="http://schemas.openxmlformats.org/presentationml/2006/ole">
              <mc:AlternateContent xmlns:mc="http://schemas.openxmlformats.org/markup-compatibility/2006">
                <mc:Choice xmlns:v="urn:schemas-microsoft-com:vml" Requires="v">
                  <p:oleObj spid="_x0000_s6172" name="Bitmap Image" r:id="rId6" imgW="4381500" imgH="2743200" progId="Paint.Picture">
                    <p:embed/>
                  </p:oleObj>
                </mc:Choice>
                <mc:Fallback>
                  <p:oleObj name="Bitmap Image" r:id="rId6" imgW="4381500" imgH="2743200" progId="Paint.Picture">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1676400"/>
                          <a:ext cx="3505200" cy="281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 name="Object 9"/>
            <p:cNvGraphicFramePr>
              <a:graphicFrameLocks noChangeAspect="1"/>
            </p:cNvGraphicFramePr>
            <p:nvPr/>
          </p:nvGraphicFramePr>
          <p:xfrm>
            <a:off x="5239198" y="1676400"/>
            <a:ext cx="3371402" cy="2743200"/>
          </p:xfrm>
          <a:graphic>
            <a:graphicData uri="http://schemas.openxmlformats.org/presentationml/2006/ole">
              <mc:AlternateContent xmlns:mc="http://schemas.openxmlformats.org/markup-compatibility/2006">
                <mc:Choice xmlns:v="urn:schemas-microsoft-com:vml" Requires="v">
                  <p:oleObj spid="_x0000_s6173" name="Bitmap Image" r:id="rId8" imgW="4362450" imgH="3238500" progId="Paint.Picture">
                    <p:embed/>
                  </p:oleObj>
                </mc:Choice>
                <mc:Fallback>
                  <p:oleObj name="Bitmap Image" r:id="rId8" imgW="4362450" imgH="3238500" progId="Paint.Picture">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9198" y="1676400"/>
                          <a:ext cx="3371402"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 name="Right Arrow 11"/>
            <p:cNvSpPr>
              <a:spLocks noChangeArrowheads="1"/>
            </p:cNvSpPr>
            <p:nvPr/>
          </p:nvSpPr>
          <p:spPr bwMode="auto">
            <a:xfrm>
              <a:off x="4114098" y="2758848"/>
              <a:ext cx="1067899" cy="614227"/>
            </a:xfrm>
            <a:prstGeom prst="rightArrow">
              <a:avLst>
                <a:gd name="adj1" fmla="val 50000"/>
                <a:gd name="adj2" fmla="val 54798"/>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spcBef>
                <a:spcPct val="0"/>
              </a:spcBef>
            </a:pPr>
            <a:r>
              <a:rPr lang="en-US" altLang="en-US" dirty="0">
                <a:solidFill>
                  <a:srgbClr val="0000FF"/>
                </a:solidFill>
                <a:ea typeface="PMingLiU" pitchFamily="18" charset="-120"/>
              </a:rPr>
              <a:t>P, NP, NP-Complete, NP Hard</a:t>
            </a:r>
            <a:endParaRPr lang="en-US" altLang="zh-TW" dirty="0">
              <a:solidFill>
                <a:srgbClr val="0000FF"/>
              </a:solidFill>
            </a:endParaRPr>
          </a:p>
        </p:txBody>
      </p:sp>
      <p:sp>
        <p:nvSpPr>
          <p:cNvPr id="6" name="TextBox 5"/>
          <p:cNvSpPr txBox="1">
            <a:spLocks noChangeArrowheads="1"/>
          </p:cNvSpPr>
          <p:nvPr/>
        </p:nvSpPr>
        <p:spPr bwMode="auto">
          <a:xfrm>
            <a:off x="609600" y="969164"/>
            <a:ext cx="7467600" cy="513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Arial" panose="020B0604020202020204" pitchFamily="34" charset="0"/>
              <a:buNone/>
            </a:pPr>
            <a:endParaRPr lang="en-US" altLang="en-US" sz="1600" b="1" dirty="0">
              <a:solidFill>
                <a:srgbClr val="0070C0"/>
              </a:solidFill>
            </a:endParaRPr>
          </a:p>
          <a:p>
            <a:pPr eaLnBrk="1" hangingPunct="1">
              <a:spcBef>
                <a:spcPct val="0"/>
              </a:spcBef>
              <a:buFontTx/>
              <a:buNone/>
            </a:pPr>
            <a:endParaRPr lang="en-US" altLang="en-US" sz="1600" b="1" dirty="0">
              <a:solidFill>
                <a:srgbClr val="0070C0"/>
              </a:solidFill>
            </a:endParaRPr>
          </a:p>
          <a:p>
            <a:pPr eaLnBrk="1" hangingPunct="1">
              <a:spcBef>
                <a:spcPct val="0"/>
              </a:spcBef>
              <a:buFontTx/>
              <a:buNone/>
            </a:pPr>
            <a:endParaRPr lang="en-US" altLang="en-US" sz="1600" b="1" dirty="0">
              <a:solidFill>
                <a:srgbClr val="0070C0"/>
              </a:solidFill>
            </a:endParaRPr>
          </a:p>
          <a:p>
            <a:pPr eaLnBrk="1" hangingPunct="1">
              <a:spcBef>
                <a:spcPct val="0"/>
              </a:spcBef>
              <a:buFontTx/>
              <a:buNone/>
            </a:pPr>
            <a:r>
              <a:rPr lang="en-US" altLang="en-US" sz="1800" b="1" dirty="0">
                <a:solidFill>
                  <a:srgbClr val="00B050"/>
                </a:solidFill>
              </a:rPr>
              <a:t>Complexity Class P </a:t>
            </a:r>
          </a:p>
          <a:p>
            <a:pPr eaLnBrk="1" hangingPunct="1">
              <a:spcBef>
                <a:spcPct val="0"/>
              </a:spcBef>
              <a:buFontTx/>
              <a:buNone/>
            </a:pPr>
            <a:r>
              <a:rPr lang="en-US" altLang="en-US" sz="1600" dirty="0"/>
              <a:t>Set of all decision problems (or languages) that can be solved in polynomial time</a:t>
            </a:r>
          </a:p>
          <a:p>
            <a:pPr eaLnBrk="1" hangingPunct="1">
              <a:spcBef>
                <a:spcPct val="0"/>
              </a:spcBef>
              <a:buFontTx/>
              <a:buNone/>
            </a:pPr>
            <a:endParaRPr lang="en-US" altLang="en-US" sz="1600" dirty="0"/>
          </a:p>
          <a:p>
            <a:pPr eaLnBrk="1" hangingPunct="1">
              <a:spcBef>
                <a:spcPct val="0"/>
              </a:spcBef>
              <a:buFontTx/>
              <a:buNone/>
            </a:pPr>
            <a:r>
              <a:rPr lang="en-US" altLang="en-US" sz="1800" b="1" dirty="0">
                <a:solidFill>
                  <a:srgbClr val="00B050"/>
                </a:solidFill>
              </a:rPr>
              <a:t>Complexity Class NP </a:t>
            </a:r>
          </a:p>
          <a:p>
            <a:pPr eaLnBrk="1" hangingPunct="1">
              <a:spcBef>
                <a:spcPct val="0"/>
              </a:spcBef>
              <a:buFontTx/>
              <a:buNone/>
            </a:pPr>
            <a:r>
              <a:rPr lang="en-US" altLang="en-US" sz="1600" dirty="0"/>
              <a:t>Set of all decision problems (or languages) that can be verified by a polynomial-time algorithm</a:t>
            </a:r>
          </a:p>
          <a:p>
            <a:pPr eaLnBrk="1" hangingPunct="1">
              <a:spcBef>
                <a:spcPct val="0"/>
              </a:spcBef>
              <a:buFontTx/>
              <a:buNone/>
            </a:pPr>
            <a:endParaRPr lang="en-US" altLang="en-US" sz="1600" dirty="0"/>
          </a:p>
          <a:p>
            <a:pPr eaLnBrk="1" hangingPunct="1">
              <a:spcBef>
                <a:spcPct val="0"/>
              </a:spcBef>
              <a:buFontTx/>
              <a:buNone/>
            </a:pPr>
            <a:r>
              <a:rPr lang="en-US" altLang="en-US" sz="1800" b="1" dirty="0">
                <a:solidFill>
                  <a:srgbClr val="00B050"/>
                </a:solidFill>
              </a:rPr>
              <a:t>NP-completeness</a:t>
            </a:r>
            <a:r>
              <a:rPr lang="en-US" altLang="en-US" sz="1800" dirty="0"/>
              <a:t> </a:t>
            </a:r>
          </a:p>
          <a:p>
            <a:pPr eaLnBrk="1" hangingPunct="1">
              <a:spcBef>
                <a:spcPct val="0"/>
              </a:spcBef>
              <a:buFontTx/>
              <a:buNone/>
            </a:pPr>
            <a:r>
              <a:rPr lang="en-US" altLang="en-US" sz="1600" dirty="0"/>
              <a:t>A language L is NP-complete if </a:t>
            </a:r>
          </a:p>
          <a:p>
            <a:pPr lvl="1" eaLnBrk="1" hangingPunct="1">
              <a:spcBef>
                <a:spcPct val="0"/>
              </a:spcBef>
              <a:buFont typeface="Wingdings" panose="05000000000000000000" pitchFamily="2" charset="2"/>
              <a:buChar char="ü"/>
            </a:pPr>
            <a:r>
              <a:rPr lang="en-US" altLang="en-US" sz="1600" dirty="0"/>
              <a:t> L is in NP and </a:t>
            </a:r>
          </a:p>
          <a:p>
            <a:pPr lvl="1" eaLnBrk="1" hangingPunct="1">
              <a:spcBef>
                <a:spcPct val="0"/>
              </a:spcBef>
              <a:buFont typeface="Wingdings" panose="05000000000000000000" pitchFamily="2" charset="2"/>
              <a:buChar char="ü"/>
            </a:pPr>
            <a:r>
              <a:rPr lang="en-US" altLang="en-US" sz="1600" dirty="0"/>
              <a:t> All other languages in NP are </a:t>
            </a:r>
            <a:r>
              <a:rPr lang="en-US" altLang="en-US" sz="1600" dirty="0" err="1"/>
              <a:t>polynomially</a:t>
            </a:r>
            <a:r>
              <a:rPr lang="en-US" altLang="en-US" sz="1600" dirty="0"/>
              <a:t> reducible to L</a:t>
            </a:r>
          </a:p>
          <a:p>
            <a:pPr eaLnBrk="1" hangingPunct="1">
              <a:spcBef>
                <a:spcPct val="0"/>
              </a:spcBef>
              <a:buFontTx/>
              <a:buNone/>
            </a:pPr>
            <a:endParaRPr lang="en-US" altLang="en-US" sz="1600" b="1" dirty="0">
              <a:solidFill>
                <a:srgbClr val="0070C0"/>
              </a:solidFill>
            </a:endParaRPr>
          </a:p>
          <a:p>
            <a:pPr eaLnBrk="1" hangingPunct="1">
              <a:spcBef>
                <a:spcPct val="0"/>
              </a:spcBef>
              <a:buFontTx/>
              <a:buNone/>
            </a:pPr>
            <a:r>
              <a:rPr lang="en-US" altLang="en-US" sz="1800" b="1" dirty="0">
                <a:solidFill>
                  <a:srgbClr val="00B050"/>
                </a:solidFill>
              </a:rPr>
              <a:t>NP-hard</a:t>
            </a:r>
          </a:p>
          <a:p>
            <a:pPr eaLnBrk="1" hangingPunct="1">
              <a:spcBef>
                <a:spcPct val="0"/>
              </a:spcBef>
              <a:buFontTx/>
              <a:buNone/>
            </a:pPr>
            <a:r>
              <a:rPr lang="en-US" altLang="en-US" sz="1600" dirty="0"/>
              <a:t>A language L is NP-hard if </a:t>
            </a:r>
          </a:p>
          <a:p>
            <a:pPr lvl="1" eaLnBrk="1" hangingPunct="1">
              <a:spcBef>
                <a:spcPct val="0"/>
              </a:spcBef>
              <a:buFont typeface="Wingdings" panose="05000000000000000000" pitchFamily="2" charset="2"/>
              <a:buChar char="ü"/>
            </a:pPr>
            <a:r>
              <a:rPr lang="en-US" altLang="en-US" sz="1600" dirty="0"/>
              <a:t> All other languages in NP are </a:t>
            </a:r>
            <a:r>
              <a:rPr lang="en-US" altLang="en-US" sz="1600" dirty="0" err="1"/>
              <a:t>polynomially</a:t>
            </a:r>
            <a:r>
              <a:rPr lang="en-US" altLang="en-US" sz="1600" dirty="0"/>
              <a:t> reducible to L</a:t>
            </a:r>
          </a:p>
          <a:p>
            <a:pPr eaLnBrk="1" hangingPunct="1">
              <a:spcBef>
                <a:spcPct val="0"/>
              </a:spcBef>
              <a:buFontTx/>
              <a:buNone/>
            </a:pPr>
            <a:endParaRPr lang="en-US" altLang="en-US" sz="1600" b="1" dirty="0">
              <a:solidFill>
                <a:srgbClr val="0070C0"/>
              </a:solidFill>
            </a:endParaRPr>
          </a:p>
          <a:p>
            <a:pPr eaLnBrk="1" hangingPunct="1">
              <a:spcBef>
                <a:spcPct val="0"/>
              </a:spcBef>
              <a:buFontTx/>
              <a:buNone/>
            </a:pPr>
            <a:endParaRPr lang="en-US" altLang="en-US" sz="1800" i="1" dirty="0"/>
          </a:p>
        </p:txBody>
      </p:sp>
      <p:grpSp>
        <p:nvGrpSpPr>
          <p:cNvPr id="7" name="Group 6"/>
          <p:cNvGrpSpPr/>
          <p:nvPr/>
        </p:nvGrpSpPr>
        <p:grpSpPr bwMode="auto">
          <a:xfrm>
            <a:off x="6324600" y="3053551"/>
            <a:ext cx="1981200" cy="1752600"/>
            <a:chOff x="6172200" y="3048000"/>
            <a:chExt cx="1981200" cy="1752600"/>
          </a:xfrm>
        </p:grpSpPr>
        <p:sp>
          <p:nvSpPr>
            <p:cNvPr id="8" name="Oval 7"/>
            <p:cNvSpPr/>
            <p:nvPr/>
          </p:nvSpPr>
          <p:spPr>
            <a:xfrm>
              <a:off x="6172200" y="3048000"/>
              <a:ext cx="1981200" cy="1752600"/>
            </a:xfrm>
            <a:prstGeom prst="ellipse">
              <a:avLst/>
            </a:prstGeom>
            <a:gradFill>
              <a:gsLst>
                <a:gs pos="0">
                  <a:srgbClr val="8488C4"/>
                </a:gs>
                <a:gs pos="53000">
                  <a:srgbClr val="D4DEFF"/>
                </a:gs>
                <a:gs pos="83000">
                  <a:srgbClr val="D4DEFF"/>
                </a:gs>
                <a:gs pos="100000">
                  <a:srgbClr val="96AB94"/>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Oval 8"/>
            <p:cNvSpPr/>
            <p:nvPr/>
          </p:nvSpPr>
          <p:spPr>
            <a:xfrm>
              <a:off x="7086600" y="3200400"/>
              <a:ext cx="762000" cy="609600"/>
            </a:xfrm>
            <a:prstGeom prst="ellipse">
              <a:avLst/>
            </a:prstGeom>
            <a:solidFill>
              <a:schemeClr val="accent2"/>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b="1" dirty="0"/>
                <a:t>NPC</a:t>
              </a:r>
            </a:p>
          </p:txBody>
        </p:sp>
        <p:sp>
          <p:nvSpPr>
            <p:cNvPr id="10" name="Oval 9"/>
            <p:cNvSpPr/>
            <p:nvPr/>
          </p:nvSpPr>
          <p:spPr>
            <a:xfrm>
              <a:off x="6477000" y="3962400"/>
              <a:ext cx="762000" cy="609600"/>
            </a:xfrm>
            <a:prstGeom prst="ellipse">
              <a:avLst/>
            </a:prstGeom>
            <a:solidFill>
              <a:srgbClr val="00B05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P</a:t>
              </a:r>
            </a:p>
          </p:txBody>
        </p:sp>
        <p:sp>
          <p:nvSpPr>
            <p:cNvPr id="11" name="TextBox 5"/>
            <p:cNvSpPr txBox="1">
              <a:spLocks noChangeArrowheads="1"/>
            </p:cNvSpPr>
            <p:nvPr/>
          </p:nvSpPr>
          <p:spPr bwMode="auto">
            <a:xfrm>
              <a:off x="6400800" y="3429000"/>
              <a:ext cx="457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b="1"/>
                <a:t>NP</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spcBef>
                <a:spcPct val="0"/>
              </a:spcBef>
            </a:pPr>
            <a:r>
              <a:rPr lang="en-US" altLang="en-US" sz="2800" dirty="0">
                <a:solidFill>
                  <a:srgbClr val="0000FF"/>
                </a:solidFill>
                <a:ea typeface="PMingLiU" pitchFamily="18" charset="-120"/>
              </a:rPr>
              <a:t>P, NP, NP-Complete, NP Hard </a:t>
            </a:r>
            <a:endParaRPr lang="en-US" altLang="zh-TW" sz="2800" dirty="0">
              <a:solidFill>
                <a:srgbClr val="0000FF"/>
              </a:solidFill>
            </a:endParaRPr>
          </a:p>
        </p:txBody>
      </p:sp>
      <p:pic>
        <p:nvPicPr>
          <p:cNvPr id="6" name="Picture 13" descr="C:\sahni\clip\barry\runner2.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02733"/>
            <a:ext cx="8683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sahni\clip\maps\yellow5.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752600"/>
            <a:ext cx="56007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46"/>
          <p:cNvGrpSpPr/>
          <p:nvPr/>
        </p:nvGrpSpPr>
        <p:grpSpPr bwMode="auto">
          <a:xfrm>
            <a:off x="2057400" y="2057400"/>
            <a:ext cx="5105400" cy="3048000"/>
            <a:chOff x="1296" y="1296"/>
            <a:chExt cx="3216" cy="1920"/>
          </a:xfrm>
        </p:grpSpPr>
        <p:sp>
          <p:nvSpPr>
            <p:cNvPr id="9" name="Oval 14"/>
            <p:cNvSpPr>
              <a:spLocks noChangeArrowheads="1"/>
            </p:cNvSpPr>
            <p:nvPr/>
          </p:nvSpPr>
          <p:spPr bwMode="auto">
            <a:xfrm flipV="1">
              <a:off x="3984" y="2928"/>
              <a:ext cx="48" cy="48"/>
            </a:xfrm>
            <a:prstGeom prst="ellipse">
              <a:avLst/>
            </a:prstGeom>
            <a:solidFill>
              <a:schemeClr val="tx2"/>
            </a:solidFill>
            <a:ln w="12700">
              <a:solidFill>
                <a:schemeClr val="tx2"/>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0" name="Oval 16"/>
            <p:cNvSpPr>
              <a:spLocks noChangeArrowheads="1"/>
            </p:cNvSpPr>
            <p:nvPr/>
          </p:nvSpPr>
          <p:spPr bwMode="auto">
            <a:xfrm flipV="1">
              <a:off x="4080" y="3168"/>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1" name="Oval 17"/>
            <p:cNvSpPr>
              <a:spLocks noChangeArrowheads="1"/>
            </p:cNvSpPr>
            <p:nvPr/>
          </p:nvSpPr>
          <p:spPr bwMode="auto">
            <a:xfrm flipV="1">
              <a:off x="2976" y="1680"/>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2" name="Oval 18"/>
            <p:cNvSpPr>
              <a:spLocks noChangeArrowheads="1"/>
            </p:cNvSpPr>
            <p:nvPr/>
          </p:nvSpPr>
          <p:spPr bwMode="auto">
            <a:xfrm flipV="1">
              <a:off x="1344" y="2448"/>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3" name="Oval 19"/>
            <p:cNvSpPr>
              <a:spLocks noChangeArrowheads="1"/>
            </p:cNvSpPr>
            <p:nvPr/>
          </p:nvSpPr>
          <p:spPr bwMode="auto">
            <a:xfrm flipV="1">
              <a:off x="2304" y="2688"/>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4" name="Oval 20"/>
            <p:cNvSpPr>
              <a:spLocks noChangeArrowheads="1"/>
            </p:cNvSpPr>
            <p:nvPr/>
          </p:nvSpPr>
          <p:spPr bwMode="auto">
            <a:xfrm flipV="1">
              <a:off x="3264" y="2928"/>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5" name="Oval 21"/>
            <p:cNvSpPr>
              <a:spLocks noChangeArrowheads="1"/>
            </p:cNvSpPr>
            <p:nvPr/>
          </p:nvSpPr>
          <p:spPr bwMode="auto">
            <a:xfrm flipV="1">
              <a:off x="4128" y="2352"/>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6" name="Oval 22"/>
            <p:cNvSpPr>
              <a:spLocks noChangeArrowheads="1"/>
            </p:cNvSpPr>
            <p:nvPr/>
          </p:nvSpPr>
          <p:spPr bwMode="auto">
            <a:xfrm flipV="1">
              <a:off x="3888" y="2736"/>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7" name="Oval 23"/>
            <p:cNvSpPr>
              <a:spLocks noChangeArrowheads="1"/>
            </p:cNvSpPr>
            <p:nvPr/>
          </p:nvSpPr>
          <p:spPr bwMode="auto">
            <a:xfrm flipV="1">
              <a:off x="3648" y="2736"/>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8" name="Oval 24"/>
            <p:cNvSpPr>
              <a:spLocks noChangeArrowheads="1"/>
            </p:cNvSpPr>
            <p:nvPr/>
          </p:nvSpPr>
          <p:spPr bwMode="auto">
            <a:xfrm flipV="1">
              <a:off x="3408" y="2736"/>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19" name="Oval 25"/>
            <p:cNvSpPr>
              <a:spLocks noChangeArrowheads="1"/>
            </p:cNvSpPr>
            <p:nvPr/>
          </p:nvSpPr>
          <p:spPr bwMode="auto">
            <a:xfrm flipV="1">
              <a:off x="3168" y="2352"/>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0" name="Oval 26"/>
            <p:cNvSpPr>
              <a:spLocks noChangeArrowheads="1"/>
            </p:cNvSpPr>
            <p:nvPr/>
          </p:nvSpPr>
          <p:spPr bwMode="auto">
            <a:xfrm flipV="1">
              <a:off x="2928" y="1968"/>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1" name="Oval 27"/>
            <p:cNvSpPr>
              <a:spLocks noChangeArrowheads="1"/>
            </p:cNvSpPr>
            <p:nvPr/>
          </p:nvSpPr>
          <p:spPr bwMode="auto">
            <a:xfrm flipV="1">
              <a:off x="2736" y="1536"/>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2" name="Oval 28"/>
            <p:cNvSpPr>
              <a:spLocks noChangeArrowheads="1"/>
            </p:cNvSpPr>
            <p:nvPr/>
          </p:nvSpPr>
          <p:spPr bwMode="auto">
            <a:xfrm flipV="1">
              <a:off x="2352" y="1920"/>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3" name="Oval 29"/>
            <p:cNvSpPr>
              <a:spLocks noChangeArrowheads="1"/>
            </p:cNvSpPr>
            <p:nvPr/>
          </p:nvSpPr>
          <p:spPr bwMode="auto">
            <a:xfrm flipV="1">
              <a:off x="1968" y="2304"/>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4" name="Oval 30"/>
            <p:cNvSpPr>
              <a:spLocks noChangeArrowheads="1"/>
            </p:cNvSpPr>
            <p:nvPr/>
          </p:nvSpPr>
          <p:spPr bwMode="auto">
            <a:xfrm flipV="1">
              <a:off x="1536" y="2544"/>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5" name="Oval 31"/>
            <p:cNvSpPr>
              <a:spLocks noChangeArrowheads="1"/>
            </p:cNvSpPr>
            <p:nvPr/>
          </p:nvSpPr>
          <p:spPr bwMode="auto">
            <a:xfrm flipV="1">
              <a:off x="1920" y="2736"/>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6" name="Oval 32"/>
            <p:cNvSpPr>
              <a:spLocks noChangeArrowheads="1"/>
            </p:cNvSpPr>
            <p:nvPr/>
          </p:nvSpPr>
          <p:spPr bwMode="auto">
            <a:xfrm flipV="1">
              <a:off x="2784" y="3072"/>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7" name="Oval 33"/>
            <p:cNvSpPr>
              <a:spLocks noChangeArrowheads="1"/>
            </p:cNvSpPr>
            <p:nvPr/>
          </p:nvSpPr>
          <p:spPr bwMode="auto">
            <a:xfrm flipV="1">
              <a:off x="2928" y="2928"/>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8" name="Oval 34"/>
            <p:cNvSpPr>
              <a:spLocks noChangeArrowheads="1"/>
            </p:cNvSpPr>
            <p:nvPr/>
          </p:nvSpPr>
          <p:spPr bwMode="auto">
            <a:xfrm flipV="1">
              <a:off x="2832" y="2256"/>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29" name="Oval 35"/>
            <p:cNvSpPr>
              <a:spLocks noChangeArrowheads="1"/>
            </p:cNvSpPr>
            <p:nvPr/>
          </p:nvSpPr>
          <p:spPr bwMode="auto">
            <a:xfrm flipV="1">
              <a:off x="4464" y="1296"/>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30" name="Oval 36"/>
            <p:cNvSpPr>
              <a:spLocks noChangeArrowheads="1"/>
            </p:cNvSpPr>
            <p:nvPr/>
          </p:nvSpPr>
          <p:spPr bwMode="auto">
            <a:xfrm flipV="1">
              <a:off x="4128" y="1872"/>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31" name="Oval 37"/>
            <p:cNvSpPr>
              <a:spLocks noChangeArrowheads="1"/>
            </p:cNvSpPr>
            <p:nvPr/>
          </p:nvSpPr>
          <p:spPr bwMode="auto">
            <a:xfrm flipV="1">
              <a:off x="2688" y="3072"/>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32" name="Oval 38"/>
            <p:cNvSpPr>
              <a:spLocks noChangeArrowheads="1"/>
            </p:cNvSpPr>
            <p:nvPr/>
          </p:nvSpPr>
          <p:spPr bwMode="auto">
            <a:xfrm flipV="1">
              <a:off x="1296" y="2208"/>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33" name="Oval 39"/>
            <p:cNvSpPr>
              <a:spLocks noChangeArrowheads="1"/>
            </p:cNvSpPr>
            <p:nvPr/>
          </p:nvSpPr>
          <p:spPr bwMode="auto">
            <a:xfrm flipV="1">
              <a:off x="1488" y="1392"/>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34" name="Oval 40"/>
            <p:cNvSpPr>
              <a:spLocks noChangeArrowheads="1"/>
            </p:cNvSpPr>
            <p:nvPr/>
          </p:nvSpPr>
          <p:spPr bwMode="auto">
            <a:xfrm flipV="1">
              <a:off x="1584" y="2256"/>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35" name="Oval 41"/>
            <p:cNvSpPr>
              <a:spLocks noChangeArrowheads="1"/>
            </p:cNvSpPr>
            <p:nvPr/>
          </p:nvSpPr>
          <p:spPr bwMode="auto">
            <a:xfrm flipV="1">
              <a:off x="2784" y="1728"/>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grpSp>
      <p:grpSp>
        <p:nvGrpSpPr>
          <p:cNvPr id="36" name="Group 49"/>
          <p:cNvGrpSpPr/>
          <p:nvPr/>
        </p:nvGrpSpPr>
        <p:grpSpPr bwMode="auto">
          <a:xfrm>
            <a:off x="609600" y="5486400"/>
            <a:ext cx="2209800" cy="919163"/>
            <a:chOff x="384" y="3456"/>
            <a:chExt cx="1392" cy="579"/>
          </a:xfrm>
        </p:grpSpPr>
        <p:sp>
          <p:nvSpPr>
            <p:cNvPr id="37" name="Oval 44"/>
            <p:cNvSpPr>
              <a:spLocks noChangeArrowheads="1"/>
            </p:cNvSpPr>
            <p:nvPr/>
          </p:nvSpPr>
          <p:spPr bwMode="auto">
            <a:xfrm flipV="1">
              <a:off x="384" y="3552"/>
              <a:ext cx="48" cy="48"/>
            </a:xfrm>
            <a:prstGeom prst="ellipse">
              <a:avLst/>
            </a:prstGeom>
            <a:solidFill>
              <a:schemeClr val="tx2"/>
            </a:solidFill>
            <a:ln w="12700">
              <a:solidFill>
                <a:schemeClr val="tx2"/>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38" name="Oval 45"/>
            <p:cNvSpPr>
              <a:spLocks noChangeArrowheads="1"/>
            </p:cNvSpPr>
            <p:nvPr/>
          </p:nvSpPr>
          <p:spPr bwMode="auto">
            <a:xfrm flipV="1">
              <a:off x="384" y="3840"/>
              <a:ext cx="48" cy="48"/>
            </a:xfrm>
            <a:prstGeom prst="ellipse">
              <a:avLst/>
            </a:prstGeom>
            <a:solidFill>
              <a:schemeClr val="hlink"/>
            </a:solidFill>
            <a:ln w="12700">
              <a:solidFill>
                <a:schemeClr val="hlink"/>
              </a:solidFill>
              <a:round/>
              <a:headEnd type="none" w="sm" len="sm"/>
              <a:tailEnd type="none" w="sm" len="sm"/>
            </a:ln>
          </p:spPr>
          <p:txBody>
            <a:bodyPr rot="10800000"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chemeClr val="hlink"/>
                </a:solidFill>
              </a:endParaRPr>
            </a:p>
          </p:txBody>
        </p:sp>
        <p:sp>
          <p:nvSpPr>
            <p:cNvPr id="39" name="Text Box 47"/>
            <p:cNvSpPr txBox="1">
              <a:spLocks noChangeArrowheads="1"/>
            </p:cNvSpPr>
            <p:nvPr/>
          </p:nvSpPr>
          <p:spPr bwMode="auto">
            <a:xfrm>
              <a:off x="624" y="3456"/>
              <a:ext cx="11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a:t>Home city</a:t>
              </a:r>
            </a:p>
          </p:txBody>
        </p:sp>
        <p:sp>
          <p:nvSpPr>
            <p:cNvPr id="40" name="Text Box 48"/>
            <p:cNvSpPr txBox="1">
              <a:spLocks noChangeArrowheads="1"/>
            </p:cNvSpPr>
            <p:nvPr/>
          </p:nvSpPr>
          <p:spPr bwMode="auto">
            <a:xfrm>
              <a:off x="624" y="3744"/>
              <a:ext cx="11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a:t>Visit city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ricochet.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drumroll.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TW" dirty="0">
                <a:solidFill>
                  <a:srgbClr val="0000CC"/>
                </a:solidFill>
              </a:rPr>
              <a:t>Big-Oh Notation </a:t>
            </a:r>
            <a:endParaRPr lang="en-US" dirty="0"/>
          </a:p>
        </p:txBody>
      </p:sp>
      <p:sp>
        <p:nvSpPr>
          <p:cNvPr id="5" name="Slide Number Placeholder 4"/>
          <p:cNvSpPr>
            <a:spLocks noGrp="1"/>
          </p:cNvSpPr>
          <p:nvPr>
            <p:ph type="sldNum" sz="quarter" idx="14"/>
          </p:nvPr>
        </p:nvSpPr>
        <p:spPr/>
        <p:txBody>
          <a:bodyPr/>
          <a:lstStyle/>
          <a:p>
            <a:fld id="{BC8D7E44-7D4F-4942-A8C9-2DF6BF8399E8}" type="slidenum">
              <a:rPr lang="en-US" smtClean="0"/>
              <a:t>22</a:t>
            </a:fld>
            <a:endParaRPr lang="en-US" dirty="0"/>
          </a:p>
        </p:txBody>
      </p:sp>
      <p:sp>
        <p:nvSpPr>
          <p:cNvPr id="6" name="Rectangle 7" descr="Rectangle: Click to edit Master text styles&#10;Second level&#10;Third level&#10;Fourth level&#10;Fifth level"/>
          <p:cNvSpPr>
            <a:spLocks noChangeArrowheads="1"/>
          </p:cNvSpPr>
          <p:nvPr/>
        </p:nvSpPr>
        <p:spPr bwMode="auto">
          <a:xfrm>
            <a:off x="485775" y="1447800"/>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FontTx/>
              <a:buNone/>
            </a:pPr>
            <a:r>
              <a:rPr lang="en-US" altLang="zh-TW" sz="1800" dirty="0">
                <a:ea typeface="PMingLiU" pitchFamily="18" charset="-120"/>
              </a:rPr>
              <a:t>Given functions </a:t>
            </a:r>
            <a:r>
              <a:rPr lang="en-US" altLang="zh-TW" sz="1800" b="1" i="1" dirty="0">
                <a:latin typeface="Times New Roman" panose="02020603050405020304" pitchFamily="18" charset="0"/>
                <a:ea typeface="PMingLiU" pitchFamily="18" charset="-120"/>
                <a:sym typeface="Symbol" panose="05050102010706020507" charset="2"/>
              </a:rPr>
              <a:t>f</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b="1" i="1" dirty="0">
                <a:latin typeface="Times New Roman" panose="02020603050405020304" pitchFamily="18" charset="0"/>
                <a:ea typeface="PMingLiU" pitchFamily="18" charset="-120"/>
                <a:sym typeface="Symbol" panose="05050102010706020507" charset="2"/>
              </a:rPr>
              <a:t>n</a:t>
            </a:r>
            <a:r>
              <a:rPr lang="en-US" altLang="zh-TW" sz="1800" dirty="0">
                <a:latin typeface="Times New Roman" panose="02020603050405020304" pitchFamily="18" charset="0"/>
                <a:ea typeface="PMingLiU" pitchFamily="18" charset="-120"/>
                <a:sym typeface="Symbol" panose="05050102010706020507" charset="2"/>
              </a:rPr>
              <a:t>) </a:t>
            </a:r>
            <a:r>
              <a:rPr lang="en-US" altLang="zh-TW" sz="1800" dirty="0">
                <a:ea typeface="PMingLiU" pitchFamily="18" charset="-120"/>
              </a:rPr>
              <a:t>and </a:t>
            </a:r>
            <a:r>
              <a:rPr lang="en-US" altLang="zh-TW" sz="1800" b="1" i="1" dirty="0">
                <a:latin typeface="Times New Roman" panose="02020603050405020304" pitchFamily="18" charset="0"/>
                <a:ea typeface="PMingLiU" pitchFamily="18" charset="-120"/>
                <a:sym typeface="Symbol" panose="05050102010706020507" charset="2"/>
              </a:rPr>
              <a:t>g</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b="1" i="1" dirty="0">
                <a:latin typeface="Times New Roman" panose="02020603050405020304" pitchFamily="18" charset="0"/>
                <a:ea typeface="PMingLiU" pitchFamily="18" charset="-120"/>
                <a:sym typeface="Symbol" panose="05050102010706020507" charset="2"/>
              </a:rPr>
              <a:t>n</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dirty="0">
                <a:ea typeface="PMingLiU" pitchFamily="18" charset="-120"/>
                <a:sym typeface="Symbol" panose="05050102010706020507" charset="2"/>
              </a:rPr>
              <a:t>, </a:t>
            </a:r>
            <a:r>
              <a:rPr lang="en-US" altLang="zh-TW" sz="1800" dirty="0">
                <a:ea typeface="PMingLiU" pitchFamily="18" charset="-120"/>
              </a:rPr>
              <a:t>we say that </a:t>
            </a:r>
            <a:r>
              <a:rPr lang="en-US" altLang="zh-TW" sz="1800" b="1" i="1" dirty="0">
                <a:latin typeface="Times New Roman" panose="02020603050405020304" pitchFamily="18" charset="0"/>
                <a:ea typeface="PMingLiU" pitchFamily="18" charset="-120"/>
                <a:sym typeface="Symbol" panose="05050102010706020507" charset="2"/>
              </a:rPr>
              <a:t>f</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b="1" i="1" dirty="0">
                <a:latin typeface="Times New Roman" panose="02020603050405020304" pitchFamily="18" charset="0"/>
                <a:ea typeface="PMingLiU" pitchFamily="18" charset="-120"/>
                <a:sym typeface="Symbol" panose="05050102010706020507" charset="2"/>
              </a:rPr>
              <a:t>n</a:t>
            </a:r>
            <a:r>
              <a:rPr lang="en-US" altLang="zh-TW" sz="1800" dirty="0">
                <a:latin typeface="Times New Roman" panose="02020603050405020304" pitchFamily="18" charset="0"/>
                <a:ea typeface="PMingLiU" pitchFamily="18" charset="-120"/>
                <a:sym typeface="Symbol" panose="05050102010706020507" charset="2"/>
              </a:rPr>
              <a:t>) </a:t>
            </a:r>
            <a:r>
              <a:rPr lang="en-US" altLang="zh-TW" sz="1800" dirty="0">
                <a:ea typeface="PMingLiU" pitchFamily="18" charset="-120"/>
              </a:rPr>
              <a:t>is </a:t>
            </a:r>
            <a:r>
              <a:rPr lang="en-US" altLang="zh-TW" sz="1800" b="1" i="1" dirty="0">
                <a:latin typeface="Times New Roman" panose="02020603050405020304" pitchFamily="18" charset="0"/>
                <a:ea typeface="PMingLiU" pitchFamily="18" charset="-120"/>
                <a:sym typeface="Symbol" panose="05050102010706020507" charset="2"/>
              </a:rPr>
              <a:t>O</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b="1" i="1" dirty="0">
                <a:latin typeface="Times New Roman" panose="02020603050405020304" pitchFamily="18" charset="0"/>
                <a:ea typeface="PMingLiU" pitchFamily="18" charset="-120"/>
                <a:sym typeface="Symbol" panose="05050102010706020507" charset="2"/>
              </a:rPr>
              <a:t>g</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b="1" i="1" dirty="0">
                <a:latin typeface="Times New Roman" panose="02020603050405020304" pitchFamily="18" charset="0"/>
                <a:ea typeface="PMingLiU" pitchFamily="18" charset="-120"/>
                <a:sym typeface="Symbol" panose="05050102010706020507" charset="2"/>
              </a:rPr>
              <a:t>n</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dirty="0">
                <a:ea typeface="PMingLiU" pitchFamily="18" charset="-120"/>
                <a:sym typeface="Symbol" panose="05050102010706020507" charset="2"/>
              </a:rPr>
              <a:t> </a:t>
            </a:r>
            <a:r>
              <a:rPr lang="en-US" altLang="zh-TW" sz="1800" dirty="0">
                <a:ea typeface="PMingLiU" pitchFamily="18" charset="-120"/>
              </a:rPr>
              <a:t>if there are positive constants </a:t>
            </a:r>
            <a:r>
              <a:rPr lang="en-US" altLang="zh-TW" sz="1800" b="1" i="1" dirty="0">
                <a:latin typeface="Times New Roman" panose="02020603050405020304" pitchFamily="18" charset="0"/>
                <a:ea typeface="PMingLiU" pitchFamily="18" charset="-120"/>
                <a:sym typeface="Symbol" panose="05050102010706020507" charset="2"/>
              </a:rPr>
              <a:t>c</a:t>
            </a:r>
            <a:r>
              <a:rPr lang="en-US" altLang="zh-TW" sz="1800" dirty="0">
                <a:ea typeface="PMingLiU" pitchFamily="18" charset="-120"/>
              </a:rPr>
              <a:t> and </a:t>
            </a:r>
            <a:r>
              <a:rPr lang="en-US" altLang="zh-TW" sz="1800" b="1" i="1" dirty="0">
                <a:latin typeface="Times New Roman" panose="02020603050405020304" pitchFamily="18" charset="0"/>
                <a:ea typeface="PMingLiU" pitchFamily="18" charset="-120"/>
                <a:sym typeface="Symbol" panose="05050102010706020507" charset="2"/>
              </a:rPr>
              <a:t>n</a:t>
            </a:r>
            <a:r>
              <a:rPr lang="en-US" altLang="zh-TW" sz="1800" b="1" baseline="-25000" dirty="0">
                <a:latin typeface="Times New Roman" panose="02020603050405020304" pitchFamily="18" charset="0"/>
                <a:ea typeface="PMingLiU" pitchFamily="18" charset="-120"/>
                <a:sym typeface="Symbol" panose="05050102010706020507" charset="2"/>
              </a:rPr>
              <a:t>0</a:t>
            </a:r>
            <a:r>
              <a:rPr lang="en-US" altLang="zh-TW" sz="1800" dirty="0">
                <a:ea typeface="PMingLiU" pitchFamily="18" charset="-120"/>
              </a:rPr>
              <a:t> such that</a:t>
            </a:r>
          </a:p>
          <a:p>
            <a:pPr eaLnBrk="1" hangingPunct="1">
              <a:buFontTx/>
              <a:buNone/>
            </a:pPr>
            <a:r>
              <a:rPr lang="en-US" altLang="zh-TW" sz="1800" b="1" i="1" dirty="0">
                <a:latin typeface="Times New Roman" panose="02020603050405020304" pitchFamily="18" charset="0"/>
                <a:ea typeface="PMingLiU" pitchFamily="18" charset="-120"/>
                <a:sym typeface="Symbol" panose="05050102010706020507" charset="2"/>
              </a:rPr>
              <a:t>	f</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b="1" i="1" dirty="0">
                <a:latin typeface="Times New Roman" panose="02020603050405020304" pitchFamily="18" charset="0"/>
                <a:ea typeface="PMingLiU" pitchFamily="18" charset="-120"/>
                <a:sym typeface="Symbol" panose="05050102010706020507" charset="2"/>
              </a:rPr>
              <a:t>n</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dirty="0">
                <a:ea typeface="PMingLiU" pitchFamily="18" charset="-120"/>
              </a:rPr>
              <a:t> </a:t>
            </a:r>
            <a:r>
              <a:rPr lang="en-US" altLang="zh-TW" sz="1800" dirty="0">
                <a:latin typeface="Symbol" panose="05050102010706020507" charset="2"/>
                <a:ea typeface="PMingLiU" pitchFamily="18" charset="-120"/>
                <a:sym typeface="Symbol" panose="05050102010706020507" charset="2"/>
              </a:rPr>
              <a:t></a:t>
            </a:r>
            <a:r>
              <a:rPr lang="en-US" altLang="zh-TW" sz="1800" dirty="0">
                <a:ea typeface="PMingLiU" pitchFamily="18" charset="-120"/>
              </a:rPr>
              <a:t> </a:t>
            </a:r>
            <a:r>
              <a:rPr lang="en-US" altLang="zh-TW" sz="1800" b="1" i="1" dirty="0">
                <a:latin typeface="Times New Roman" panose="02020603050405020304" pitchFamily="18" charset="0"/>
                <a:ea typeface="PMingLiU" pitchFamily="18" charset="-120"/>
                <a:sym typeface="Symbol" panose="05050102010706020507" charset="2"/>
              </a:rPr>
              <a:t>cg</a:t>
            </a:r>
            <a:r>
              <a:rPr lang="en-US" altLang="zh-TW" sz="1800" dirty="0">
                <a:latin typeface="Times New Roman" panose="02020603050405020304" pitchFamily="18" charset="0"/>
                <a:ea typeface="PMingLiU" pitchFamily="18" charset="-120"/>
                <a:sym typeface="Symbol" panose="05050102010706020507" charset="2"/>
              </a:rPr>
              <a:t>(</a:t>
            </a:r>
            <a:r>
              <a:rPr lang="en-US" altLang="zh-TW" sz="1800" b="1" i="1" dirty="0">
                <a:latin typeface="Times New Roman" panose="02020603050405020304" pitchFamily="18" charset="0"/>
                <a:ea typeface="PMingLiU" pitchFamily="18" charset="-120"/>
                <a:sym typeface="Symbol" panose="05050102010706020507" charset="2"/>
              </a:rPr>
              <a:t>n</a:t>
            </a:r>
            <a:r>
              <a:rPr lang="en-US" altLang="zh-TW" sz="1800" dirty="0">
                <a:latin typeface="Times New Roman" panose="02020603050405020304" pitchFamily="18" charset="0"/>
                <a:ea typeface="PMingLiU" pitchFamily="18" charset="-120"/>
                <a:sym typeface="Symbol" panose="05050102010706020507" charset="2"/>
              </a:rPr>
              <a:t>)  </a:t>
            </a:r>
            <a:r>
              <a:rPr lang="en-US" altLang="zh-TW" sz="1800" dirty="0">
                <a:ea typeface="PMingLiU" pitchFamily="18" charset="-120"/>
              </a:rPr>
              <a:t>for </a:t>
            </a:r>
            <a:r>
              <a:rPr lang="en-US" altLang="zh-TW" sz="1800" b="1" i="1" dirty="0">
                <a:latin typeface="Times New Roman" panose="02020603050405020304" pitchFamily="18" charset="0"/>
                <a:ea typeface="PMingLiU" pitchFamily="18" charset="-120"/>
                <a:sym typeface="Symbol" panose="05050102010706020507" charset="2"/>
              </a:rPr>
              <a:t>n </a:t>
            </a:r>
            <a:r>
              <a:rPr lang="en-US" altLang="zh-TW" sz="1800" dirty="0">
                <a:latin typeface="Symbol" panose="05050102010706020507" charset="2"/>
                <a:ea typeface="PMingLiU" pitchFamily="18" charset="-120"/>
                <a:sym typeface="Symbol" panose="05050102010706020507" charset="2"/>
              </a:rPr>
              <a:t></a:t>
            </a:r>
            <a:r>
              <a:rPr lang="en-US" altLang="zh-TW" sz="1800" dirty="0">
                <a:ea typeface="PMingLiU" pitchFamily="18" charset="-120"/>
              </a:rPr>
              <a:t> </a:t>
            </a:r>
            <a:r>
              <a:rPr lang="en-US" altLang="zh-TW" sz="1800" b="1" i="1" dirty="0">
                <a:latin typeface="Times New Roman" panose="02020603050405020304" pitchFamily="18" charset="0"/>
                <a:ea typeface="PMingLiU" pitchFamily="18" charset="-120"/>
                <a:sym typeface="Symbol" panose="05050102010706020507" charset="2"/>
              </a:rPr>
              <a:t>n</a:t>
            </a:r>
            <a:r>
              <a:rPr lang="en-US" altLang="zh-TW" sz="1800" b="1" baseline="-25000" dirty="0">
                <a:latin typeface="Times New Roman" panose="02020603050405020304" pitchFamily="18" charset="0"/>
                <a:ea typeface="PMingLiU" pitchFamily="18" charset="-120"/>
                <a:sym typeface="Symbol" panose="05050102010706020507" charset="2"/>
              </a:rPr>
              <a:t>0</a:t>
            </a:r>
          </a:p>
        </p:txBody>
      </p:sp>
      <p:grpSp>
        <p:nvGrpSpPr>
          <p:cNvPr id="7" name="Group 9"/>
          <p:cNvGrpSpPr/>
          <p:nvPr/>
        </p:nvGrpSpPr>
        <p:grpSpPr bwMode="auto">
          <a:xfrm>
            <a:off x="333375" y="4038600"/>
            <a:ext cx="8001000" cy="1427163"/>
            <a:chOff x="517525" y="4476381"/>
            <a:chExt cx="8000999" cy="1426796"/>
          </a:xfrm>
        </p:grpSpPr>
        <p:sp>
          <p:nvSpPr>
            <p:cNvPr id="8" name="Rectangle 4"/>
            <p:cNvSpPr>
              <a:spLocks noChangeArrowheads="1"/>
            </p:cNvSpPr>
            <p:nvPr/>
          </p:nvSpPr>
          <p:spPr bwMode="auto">
            <a:xfrm>
              <a:off x="609599" y="5133604"/>
              <a:ext cx="7908925" cy="769573"/>
            </a:xfrm>
            <a:prstGeom prst="rect">
              <a:avLst/>
            </a:prstGeom>
            <a:solidFill>
              <a:srgbClr val="CCECFF"/>
            </a:solidFill>
            <a:ln w="19050" cap="sq">
              <a:solidFill>
                <a:schemeClr val="tx1"/>
              </a:solidFill>
              <a:miter lim="800000"/>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
                  <a:srgbClr val="FF6600"/>
                </a:buClr>
                <a:buSzPct val="80000"/>
                <a:buFont typeface="Wingdings" panose="05000000000000000000" pitchFamily="2" charset="2"/>
                <a:buNone/>
              </a:pPr>
              <a:r>
                <a:rPr kumimoji="1" lang="en-US" altLang="en-US" sz="2000" b="1" i="1">
                  <a:solidFill>
                    <a:srgbClr val="FF0000"/>
                  </a:solidFill>
                  <a:sym typeface="Symbol" panose="05050102010706020507" charset="2"/>
                </a:rPr>
                <a:t>O</a:t>
              </a:r>
              <a:r>
                <a:rPr kumimoji="1" lang="en-US" altLang="en-US" sz="2000" b="1">
                  <a:solidFill>
                    <a:srgbClr val="FF0000"/>
                  </a:solidFill>
                </a:rPr>
                <a:t>(</a:t>
              </a:r>
              <a:r>
                <a:rPr kumimoji="1" lang="en-US" altLang="en-US" sz="2000" b="1" i="1">
                  <a:solidFill>
                    <a:srgbClr val="FF0000"/>
                  </a:solidFill>
                </a:rPr>
                <a:t>g</a:t>
              </a:r>
              <a:r>
                <a:rPr kumimoji="1" lang="en-US" altLang="en-US" sz="2000" b="1">
                  <a:solidFill>
                    <a:srgbClr val="FF0000"/>
                  </a:solidFill>
                </a:rPr>
                <a:t>(</a:t>
              </a:r>
              <a:r>
                <a:rPr kumimoji="1" lang="en-US" altLang="en-US" sz="2000" b="1" i="1">
                  <a:solidFill>
                    <a:srgbClr val="FF0000"/>
                  </a:solidFill>
                </a:rPr>
                <a:t>n</a:t>
              </a:r>
              <a:r>
                <a:rPr kumimoji="1" lang="en-US" altLang="en-US" sz="2000" b="1">
                  <a:solidFill>
                    <a:srgbClr val="FF0000"/>
                  </a:solidFill>
                </a:rPr>
                <a:t>)) = </a:t>
              </a:r>
              <a:r>
                <a:rPr kumimoji="1" lang="en-US" altLang="en-US" sz="2000" b="1">
                  <a:solidFill>
                    <a:schemeClr val="hlink"/>
                  </a:solidFill>
                </a:rPr>
                <a:t>{</a:t>
              </a:r>
              <a:r>
                <a:rPr kumimoji="1" lang="en-US" altLang="en-US" sz="2000" b="1" i="1">
                  <a:solidFill>
                    <a:schemeClr val="hlink"/>
                  </a:solidFill>
                </a:rPr>
                <a:t>f</a:t>
              </a:r>
              <a:r>
                <a:rPr kumimoji="1" lang="en-US" altLang="en-US" sz="2000" b="1">
                  <a:solidFill>
                    <a:schemeClr val="hlink"/>
                  </a:solidFill>
                </a:rPr>
                <a:t>(</a:t>
              </a:r>
              <a:r>
                <a:rPr kumimoji="1" lang="en-US" altLang="en-US" sz="2000" b="1" i="1">
                  <a:solidFill>
                    <a:schemeClr val="hlink"/>
                  </a:solidFill>
                </a:rPr>
                <a:t>n</a:t>
              </a:r>
              <a:r>
                <a:rPr kumimoji="1" lang="en-US" altLang="en-US" sz="2000" b="1">
                  <a:solidFill>
                    <a:schemeClr val="hlink"/>
                  </a:solidFill>
                </a:rPr>
                <a:t>) : </a:t>
              </a:r>
              <a:r>
                <a:rPr kumimoji="1" lang="en-US" altLang="en-US" sz="2000" b="1">
                  <a:solidFill>
                    <a:srgbClr val="FF3300"/>
                  </a:solidFill>
                  <a:sym typeface="Symbol" panose="05050102010706020507" charset="2"/>
                </a:rPr>
                <a:t> </a:t>
              </a:r>
              <a:r>
                <a:rPr kumimoji="1" lang="en-US" altLang="en-US" sz="2000" b="1">
                  <a:solidFill>
                    <a:srgbClr val="FF3300"/>
                  </a:solidFill>
                </a:rPr>
                <a:t>positive constants </a:t>
              </a:r>
              <a:r>
                <a:rPr kumimoji="1" lang="en-US" altLang="en-US" sz="2000" b="1" i="1">
                  <a:solidFill>
                    <a:srgbClr val="FF3300"/>
                  </a:solidFill>
                </a:rPr>
                <a:t>c</a:t>
              </a:r>
              <a:r>
                <a:rPr kumimoji="1" lang="en-US" altLang="en-US" sz="2000" b="1">
                  <a:solidFill>
                    <a:srgbClr val="FF3300"/>
                  </a:solidFill>
                </a:rPr>
                <a:t> and </a:t>
              </a:r>
              <a:r>
                <a:rPr kumimoji="1" lang="en-US" altLang="en-US" sz="2000" b="1" i="1">
                  <a:solidFill>
                    <a:srgbClr val="FF3300"/>
                  </a:solidFill>
                </a:rPr>
                <a:t>n</a:t>
              </a:r>
              <a:r>
                <a:rPr kumimoji="1" lang="en-US" altLang="en-US" sz="2000" b="1" baseline="-25000">
                  <a:solidFill>
                    <a:srgbClr val="FF3300"/>
                  </a:solidFill>
                </a:rPr>
                <a:t>0,</a:t>
              </a:r>
              <a:r>
                <a:rPr kumimoji="1" lang="en-US" altLang="en-US" sz="2000" b="1">
                  <a:solidFill>
                    <a:schemeClr val="hlink"/>
                  </a:solidFill>
                </a:rPr>
                <a:t> </a:t>
              </a:r>
            </a:p>
            <a:p>
              <a:pPr eaLnBrk="1" hangingPunct="1">
                <a:spcBef>
                  <a:spcPct val="0"/>
                </a:spcBef>
                <a:buClr>
                  <a:srgbClr val="FF6600"/>
                </a:buClr>
                <a:buSzPct val="80000"/>
                <a:buFont typeface="Wingdings" panose="05000000000000000000" pitchFamily="2" charset="2"/>
                <a:buNone/>
              </a:pPr>
              <a:r>
                <a:rPr kumimoji="1" lang="en-US" altLang="en-US" sz="2000" b="1">
                  <a:solidFill>
                    <a:schemeClr val="hlink"/>
                  </a:solidFill>
                </a:rPr>
                <a:t>		 </a:t>
              </a:r>
              <a:r>
                <a:rPr kumimoji="1" lang="en-US" altLang="en-US" sz="2000" b="1">
                  <a:solidFill>
                    <a:srgbClr val="CC0000"/>
                  </a:solidFill>
                </a:rPr>
                <a:t>such that </a:t>
              </a:r>
              <a:r>
                <a:rPr kumimoji="1" lang="en-US" altLang="en-US" sz="2000" b="1">
                  <a:solidFill>
                    <a:schemeClr val="hlink"/>
                  </a:solidFill>
                </a:rPr>
                <a:t>0 </a:t>
              </a:r>
              <a:r>
                <a:rPr kumimoji="1" lang="en-US" altLang="en-US" sz="2000" b="1">
                  <a:solidFill>
                    <a:schemeClr val="hlink"/>
                  </a:solidFill>
                  <a:sym typeface="Symbol" panose="05050102010706020507" charset="2"/>
                </a:rPr>
                <a:t></a:t>
              </a:r>
              <a:r>
                <a:rPr kumimoji="1" lang="en-US" altLang="en-US" sz="2000" b="1">
                  <a:solidFill>
                    <a:schemeClr val="hlink"/>
                  </a:solidFill>
                </a:rPr>
                <a:t>  </a:t>
              </a:r>
              <a:r>
                <a:rPr kumimoji="1" lang="en-US" altLang="en-US" sz="2000" b="1" i="1">
                  <a:solidFill>
                    <a:schemeClr val="hlink"/>
                  </a:solidFill>
                </a:rPr>
                <a:t>f</a:t>
              </a:r>
              <a:r>
                <a:rPr kumimoji="1" lang="en-US" altLang="en-US" sz="2000" b="1">
                  <a:solidFill>
                    <a:schemeClr val="hlink"/>
                  </a:solidFill>
                </a:rPr>
                <a:t>(</a:t>
              </a:r>
              <a:r>
                <a:rPr kumimoji="1" lang="en-US" altLang="en-US" sz="2000" b="1" i="1">
                  <a:solidFill>
                    <a:schemeClr val="hlink"/>
                  </a:solidFill>
                </a:rPr>
                <a:t>n</a:t>
              </a:r>
              <a:r>
                <a:rPr kumimoji="1" lang="en-US" altLang="en-US" sz="2000" b="1">
                  <a:solidFill>
                    <a:schemeClr val="hlink"/>
                  </a:solidFill>
                </a:rPr>
                <a:t>)</a:t>
              </a:r>
              <a:r>
                <a:rPr kumimoji="1" lang="en-US" altLang="en-US" sz="2000" b="1" i="1">
                  <a:solidFill>
                    <a:schemeClr val="hlink"/>
                  </a:solidFill>
                </a:rPr>
                <a:t> </a:t>
              </a:r>
              <a:r>
                <a:rPr kumimoji="1" lang="en-US" altLang="en-US" sz="2000" b="1">
                  <a:solidFill>
                    <a:schemeClr val="hlink"/>
                  </a:solidFill>
                  <a:sym typeface="Symbol" panose="05050102010706020507" charset="2"/>
                </a:rPr>
                <a:t></a:t>
              </a:r>
              <a:r>
                <a:rPr kumimoji="1" lang="en-US" altLang="en-US" sz="2000" b="1">
                  <a:solidFill>
                    <a:schemeClr val="hlink"/>
                  </a:solidFill>
                </a:rPr>
                <a:t> c</a:t>
              </a:r>
              <a:r>
                <a:rPr kumimoji="1" lang="en-US" altLang="en-US" sz="2000" b="1" i="1">
                  <a:solidFill>
                    <a:schemeClr val="hlink"/>
                  </a:solidFill>
                </a:rPr>
                <a:t>g</a:t>
              </a:r>
              <a:r>
                <a:rPr kumimoji="1" lang="en-US" altLang="en-US" sz="2000" b="1">
                  <a:solidFill>
                    <a:schemeClr val="hlink"/>
                  </a:solidFill>
                </a:rPr>
                <a:t>(</a:t>
              </a:r>
              <a:r>
                <a:rPr kumimoji="1" lang="en-US" altLang="en-US" sz="2000" b="1" i="1">
                  <a:solidFill>
                    <a:schemeClr val="hlink"/>
                  </a:solidFill>
                </a:rPr>
                <a:t>n</a:t>
              </a:r>
              <a:r>
                <a:rPr kumimoji="1" lang="en-US" altLang="en-US" sz="2000" b="1">
                  <a:solidFill>
                    <a:schemeClr val="hlink"/>
                  </a:solidFill>
                </a:rPr>
                <a:t>) </a:t>
              </a:r>
              <a:r>
                <a:rPr kumimoji="1" lang="en-US" altLang="en-US" sz="2000" b="1">
                  <a:solidFill>
                    <a:srgbClr val="CC0000"/>
                  </a:solidFill>
                  <a:sym typeface="Symbol" panose="05050102010706020507" charset="2"/>
                </a:rPr>
                <a:t></a:t>
              </a:r>
              <a:r>
                <a:rPr kumimoji="1" lang="en-US" altLang="en-US" sz="2000" b="1" i="1">
                  <a:solidFill>
                    <a:srgbClr val="CC0000"/>
                  </a:solidFill>
                </a:rPr>
                <a:t>n </a:t>
              </a:r>
              <a:r>
                <a:rPr kumimoji="1" lang="en-US" altLang="en-US" sz="2000" b="1">
                  <a:solidFill>
                    <a:srgbClr val="CC0000"/>
                  </a:solidFill>
                  <a:sym typeface="Symbol" panose="05050102010706020507" charset="2"/>
                </a:rPr>
                <a:t></a:t>
              </a:r>
              <a:r>
                <a:rPr kumimoji="1" lang="en-US" altLang="en-US" sz="2000" b="1" i="1">
                  <a:solidFill>
                    <a:srgbClr val="CC0000"/>
                  </a:solidFill>
                </a:rPr>
                <a:t>  n</a:t>
              </a:r>
              <a:r>
                <a:rPr kumimoji="1" lang="en-US" altLang="en-US" sz="2000" b="1" baseline="-25000">
                  <a:solidFill>
                    <a:srgbClr val="CC0000"/>
                  </a:solidFill>
                </a:rPr>
                <a:t>0</a:t>
              </a:r>
              <a:r>
                <a:rPr kumimoji="1" lang="en-US" altLang="en-US" sz="2000" b="1">
                  <a:solidFill>
                    <a:schemeClr val="hlink"/>
                  </a:solidFill>
                </a:rPr>
                <a:t> }</a:t>
              </a:r>
            </a:p>
          </p:txBody>
        </p:sp>
        <p:sp>
          <p:nvSpPr>
            <p:cNvPr id="9" name="Rectangle 5"/>
            <p:cNvSpPr>
              <a:spLocks noChangeArrowheads="1"/>
            </p:cNvSpPr>
            <p:nvPr/>
          </p:nvSpPr>
          <p:spPr bwMode="auto">
            <a:xfrm>
              <a:off x="517525" y="4476381"/>
              <a:ext cx="4587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
                  <a:srgbClr val="FF6600"/>
                </a:buClr>
                <a:buSzPct val="80000"/>
                <a:buFont typeface="Wingdings" panose="05000000000000000000" pitchFamily="2" charset="2"/>
                <a:buNone/>
              </a:pPr>
              <a:r>
                <a:rPr kumimoji="1" lang="en-US" altLang="en-US" sz="1800" dirty="0"/>
                <a:t>For function </a:t>
              </a:r>
              <a:r>
                <a:rPr kumimoji="1" lang="en-US" altLang="en-US" sz="1800" i="1" dirty="0"/>
                <a:t>g</a:t>
              </a:r>
              <a:r>
                <a:rPr kumimoji="1" lang="en-US" altLang="en-US" sz="1800" dirty="0"/>
                <a:t>(</a:t>
              </a:r>
              <a:r>
                <a:rPr kumimoji="1" lang="en-US" altLang="en-US" sz="1800" i="1" dirty="0"/>
                <a:t>n</a:t>
              </a:r>
              <a:r>
                <a:rPr kumimoji="1" lang="en-US" altLang="en-US" sz="1800" dirty="0"/>
                <a:t>), we define </a:t>
              </a:r>
              <a:r>
                <a:rPr kumimoji="1" lang="en-US" altLang="en-US" sz="1800" i="1" dirty="0">
                  <a:sym typeface="Symbol" panose="05050102010706020507" charset="2"/>
                </a:rPr>
                <a:t>O</a:t>
              </a:r>
              <a:r>
                <a:rPr kumimoji="1" lang="en-US" altLang="en-US" sz="1800" dirty="0"/>
                <a:t>(</a:t>
              </a:r>
              <a:r>
                <a:rPr kumimoji="1" lang="en-US" altLang="en-US" sz="1800" i="1" dirty="0"/>
                <a:t>g</a:t>
              </a:r>
              <a:r>
                <a:rPr kumimoji="1" lang="en-US" altLang="en-US" sz="1800" dirty="0"/>
                <a:t>(</a:t>
              </a:r>
              <a:r>
                <a:rPr kumimoji="1" lang="en-US" altLang="en-US" sz="1800" i="1" dirty="0"/>
                <a:t>n</a:t>
              </a:r>
              <a:r>
                <a:rPr kumimoji="1" lang="en-US" altLang="en-US" sz="1800" dirty="0"/>
                <a:t>)), big-O of </a:t>
              </a:r>
              <a:r>
                <a:rPr kumimoji="1" lang="en-US" altLang="en-US" sz="1800" i="1" dirty="0"/>
                <a:t>n</a:t>
              </a:r>
              <a:r>
                <a:rPr kumimoji="1" lang="en-US" altLang="en-US" sz="1800" dirty="0"/>
                <a:t>, as the set:</a:t>
              </a:r>
            </a:p>
          </p:txBody>
        </p:sp>
      </p:grpSp>
      <p:grpSp>
        <p:nvGrpSpPr>
          <p:cNvPr id="10" name="Group 8"/>
          <p:cNvGrpSpPr/>
          <p:nvPr/>
        </p:nvGrpSpPr>
        <p:grpSpPr bwMode="auto">
          <a:xfrm>
            <a:off x="5057775" y="1905000"/>
            <a:ext cx="3124200" cy="2743200"/>
            <a:chOff x="4800600" y="1371600"/>
            <a:chExt cx="3581400" cy="3429000"/>
          </a:xfrm>
        </p:grpSpPr>
        <p:sp>
          <p:nvSpPr>
            <p:cNvPr id="11" name="Rectangle 10"/>
            <p:cNvSpPr>
              <a:spLocks noChangeArrowheads="1"/>
            </p:cNvSpPr>
            <p:nvPr/>
          </p:nvSpPr>
          <p:spPr bwMode="auto">
            <a:xfrm>
              <a:off x="4800600" y="1371600"/>
              <a:ext cx="3581400" cy="3429000"/>
            </a:xfrm>
            <a:prstGeom prst="rect">
              <a:avLst/>
            </a:prstGeom>
            <a:blipFill dpi="0" rotWithShape="1">
              <a:blip r:embed="rId3"/>
              <a:srcRect/>
              <a:tile tx="0" ty="0" sx="100000" sy="100000" flip="none" algn="tl"/>
            </a:blipFill>
            <a:ln>
              <a:noFill/>
            </a:ln>
          </p:spPr>
          <p:txBody>
            <a:bodyPr anchor="ctr"/>
            <a:lstStyle/>
            <a:p>
              <a:pPr algn="ctr" eaLnBrk="1" hangingPunct="1">
                <a:defRPr/>
              </a:pPr>
              <a:endParaRPr lang="en-US">
                <a:solidFill>
                  <a:schemeClr val="lt1"/>
                </a:solidFill>
                <a:latin typeface="+mn-lt"/>
                <a:ea typeface="+mn-ea"/>
              </a:endParaRPr>
            </a:p>
          </p:txBody>
        </p:sp>
        <p:pic>
          <p:nvPicPr>
            <p:cNvPr id="12" name="Picture 8" descr="graph_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017" y="1859280"/>
              <a:ext cx="2600730" cy="2397947"/>
            </a:xfrm>
            <a:prstGeom prst="rect">
              <a:avLst/>
            </a:prstGeom>
            <a:gradFill rotWithShape="0">
              <a:gsLst>
                <a:gs pos="0">
                  <a:srgbClr val="E6DCAC"/>
                </a:gs>
                <a:gs pos="12000">
                  <a:srgbClr val="E6D78A"/>
                </a:gs>
                <a:gs pos="30000">
                  <a:srgbClr val="C7AC4C"/>
                </a:gs>
                <a:gs pos="45000">
                  <a:srgbClr val="E6D78A"/>
                </a:gs>
                <a:gs pos="77000">
                  <a:srgbClr val="C7AC4C"/>
                </a:gs>
                <a:gs pos="100000">
                  <a:srgbClr val="E6DCAC"/>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3" name="Rectangle 9"/>
          <p:cNvSpPr>
            <a:spLocks noChangeArrowheads="1"/>
          </p:cNvSpPr>
          <p:nvPr/>
        </p:nvSpPr>
        <p:spPr bwMode="auto">
          <a:xfrm>
            <a:off x="409575" y="5562600"/>
            <a:ext cx="7924800" cy="731838"/>
          </a:xfrm>
          <a:prstGeom prst="rect">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
                <a:srgbClr val="FF6600"/>
              </a:buClr>
              <a:buSzPct val="80000"/>
              <a:buFont typeface="Wingdings" panose="05000000000000000000" pitchFamily="2" charset="2"/>
              <a:buNone/>
            </a:pPr>
            <a:r>
              <a:rPr kumimoji="1" lang="en-US" altLang="en-US" sz="1800" b="1" i="1" dirty="0">
                <a:solidFill>
                  <a:srgbClr val="0000CC"/>
                </a:solidFill>
                <a:sym typeface="Symbol" panose="05050102010706020507" charset="2"/>
              </a:rPr>
              <a:t>Example </a:t>
            </a:r>
          </a:p>
          <a:p>
            <a:pPr eaLnBrk="1" hangingPunct="1">
              <a:spcBef>
                <a:spcPct val="0"/>
              </a:spcBef>
              <a:buClr>
                <a:srgbClr val="FF6600"/>
              </a:buClr>
              <a:buSzPct val="80000"/>
              <a:buFont typeface="Wingdings" panose="05000000000000000000" pitchFamily="2" charset="2"/>
              <a:buNone/>
            </a:pPr>
            <a:r>
              <a:rPr kumimoji="1" lang="en-US" altLang="en-US" sz="1800" b="1" i="1" dirty="0">
                <a:solidFill>
                  <a:srgbClr val="0000CC"/>
                </a:solidFill>
                <a:sym typeface="Symbol" panose="05050102010706020507" charset="2"/>
              </a:rPr>
              <a:t>O</a:t>
            </a:r>
            <a:r>
              <a:rPr kumimoji="1" lang="en-US" altLang="en-US" sz="1800" b="1" dirty="0">
                <a:solidFill>
                  <a:srgbClr val="0000CC"/>
                </a:solidFill>
              </a:rPr>
              <a:t>(</a:t>
            </a:r>
            <a:r>
              <a:rPr kumimoji="1" lang="en-US" altLang="en-US" sz="1800" b="1" i="1" dirty="0">
                <a:solidFill>
                  <a:srgbClr val="0000CC"/>
                </a:solidFill>
              </a:rPr>
              <a:t>n</a:t>
            </a:r>
            <a:r>
              <a:rPr kumimoji="1" lang="en-US" altLang="en-US" sz="1400" b="1" i="1" baseline="30000" dirty="0">
                <a:solidFill>
                  <a:srgbClr val="0000CC"/>
                </a:solidFill>
              </a:rPr>
              <a:t>2</a:t>
            </a:r>
            <a:r>
              <a:rPr kumimoji="1" lang="en-US" altLang="en-US" sz="1800" b="1" dirty="0">
                <a:solidFill>
                  <a:srgbClr val="0000CC"/>
                </a:solidFill>
              </a:rPr>
              <a:t>) = </a:t>
            </a:r>
            <a:r>
              <a:rPr kumimoji="1" lang="en-US" altLang="en-US" sz="2000" b="1" dirty="0">
                <a:solidFill>
                  <a:schemeClr val="hlink"/>
                </a:solidFill>
              </a:rPr>
              <a:t>{</a:t>
            </a:r>
            <a:r>
              <a:rPr kumimoji="1" lang="en-US" altLang="en-US" sz="1800" b="1" i="1" dirty="0">
                <a:solidFill>
                  <a:srgbClr val="00B050"/>
                </a:solidFill>
              </a:rPr>
              <a:t>2n</a:t>
            </a:r>
            <a:r>
              <a:rPr kumimoji="1" lang="en-US" altLang="en-US" sz="1800" b="1" i="1" baseline="30000" dirty="0">
                <a:solidFill>
                  <a:srgbClr val="00B050"/>
                </a:solidFill>
              </a:rPr>
              <a:t>2</a:t>
            </a:r>
            <a:r>
              <a:rPr kumimoji="1" lang="en-US" altLang="en-US" sz="1800" b="1" i="1" dirty="0">
                <a:solidFill>
                  <a:srgbClr val="00B050"/>
                </a:solidFill>
              </a:rPr>
              <a:t> + 10n + 2000, 125n</a:t>
            </a:r>
            <a:r>
              <a:rPr kumimoji="1" lang="en-US" altLang="en-US" sz="1800" b="1" i="1" baseline="30000" dirty="0">
                <a:solidFill>
                  <a:srgbClr val="00B050"/>
                </a:solidFill>
              </a:rPr>
              <a:t>2</a:t>
            </a:r>
            <a:r>
              <a:rPr kumimoji="1" lang="en-US" altLang="en-US" sz="1800" b="1" i="1" dirty="0">
                <a:solidFill>
                  <a:srgbClr val="00B050"/>
                </a:solidFill>
              </a:rPr>
              <a:t> – 233n  - 250, </a:t>
            </a:r>
            <a:r>
              <a:rPr kumimoji="1" lang="en-US" altLang="en-US" sz="1800" b="1" i="1" dirty="0">
                <a:solidFill>
                  <a:srgbClr val="FF3300"/>
                </a:solidFill>
              </a:rPr>
              <a:t>10n + 25, </a:t>
            </a:r>
            <a:r>
              <a:rPr kumimoji="1" lang="en-US" altLang="en-US" sz="1800" b="1" i="1" dirty="0">
                <a:solidFill>
                  <a:srgbClr val="C00000"/>
                </a:solidFill>
              </a:rPr>
              <a:t>150,</a:t>
            </a:r>
            <a:r>
              <a:rPr kumimoji="1" lang="en-US" altLang="en-US" sz="1800" b="1" i="1" dirty="0">
                <a:solidFill>
                  <a:srgbClr val="FF3300"/>
                </a:solidFill>
              </a:rPr>
              <a:t> </a:t>
            </a:r>
            <a:r>
              <a:rPr kumimoji="1" lang="en-US" altLang="en-US" sz="1800" b="1" i="1" dirty="0">
                <a:solidFill>
                  <a:schemeClr val="hlink"/>
                </a:solidFill>
              </a:rPr>
              <a:t>…..</a:t>
            </a:r>
            <a:r>
              <a:rPr kumimoji="1" lang="en-US" altLang="en-US" sz="2000" b="1" dirty="0">
                <a:solidFill>
                  <a:schemeClr val="hlink"/>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0000CC"/>
                </a:solidFill>
                <a:ea typeface="PMingLiU" pitchFamily="18" charset="-120"/>
              </a:rPr>
              <a:t>Relatives of Big-Oh (</a:t>
            </a:r>
            <a:r>
              <a:rPr lang="en-US" altLang="en-US" dirty="0">
                <a:solidFill>
                  <a:srgbClr val="0000CC"/>
                </a:solidFill>
                <a:ea typeface="PMingLiU" pitchFamily="18" charset="-120"/>
                <a:sym typeface="Symbol" panose="05050102010706020507" charset="2"/>
              </a:rPr>
              <a:t>(n) )</a:t>
            </a:r>
            <a:endParaRPr lang="en-US" altLang="en-US" dirty="0">
              <a:solidFill>
                <a:srgbClr val="0000CC"/>
              </a:solidFill>
              <a:ea typeface="PMingLiU" pitchFamily="18" charset="-120"/>
            </a:endParaRPr>
          </a:p>
        </p:txBody>
      </p:sp>
      <p:sp>
        <p:nvSpPr>
          <p:cNvPr id="5" name="Slide Number Placeholder 4"/>
          <p:cNvSpPr>
            <a:spLocks noGrp="1"/>
          </p:cNvSpPr>
          <p:nvPr>
            <p:ph type="sldNum" sz="quarter" idx="14"/>
          </p:nvPr>
        </p:nvSpPr>
        <p:spPr/>
        <p:txBody>
          <a:bodyPr/>
          <a:lstStyle/>
          <a:p>
            <a:fld id="{BC8D7E44-7D4F-4942-A8C9-2DF6BF8399E8}" type="slidenum">
              <a:rPr lang="en-US" smtClean="0"/>
              <a:t>23</a:t>
            </a:fld>
            <a:endParaRPr lang="en-US" dirty="0"/>
          </a:p>
        </p:txBody>
      </p:sp>
      <p:sp>
        <p:nvSpPr>
          <p:cNvPr id="6" name="Rectangle 3"/>
          <p:cNvSpPr>
            <a:spLocks noChangeArrowheads="1"/>
          </p:cNvSpPr>
          <p:nvPr/>
        </p:nvSpPr>
        <p:spPr bwMode="auto">
          <a:xfrm>
            <a:off x="457200" y="1295400"/>
            <a:ext cx="8458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
                <a:schemeClr val="hlink"/>
              </a:buClr>
              <a:buSzPct val="110000"/>
              <a:buFont typeface="Wingdings" panose="05000000000000000000" pitchFamily="2" charset="2"/>
              <a:buBlip>
                <a:blip r:embed="rId2"/>
              </a:buBlip>
            </a:pPr>
            <a:r>
              <a:rPr lang="en-US" altLang="en-US" sz="1800" b="1" dirty="0">
                <a:solidFill>
                  <a:srgbClr val="FF3300"/>
                </a:solidFill>
              </a:rPr>
              <a:t>big-Omega</a:t>
            </a:r>
          </a:p>
          <a:p>
            <a:pPr lvl="1" eaLnBrk="1" hangingPunct="1">
              <a:buClr>
                <a:schemeClr val="tx1"/>
              </a:buClr>
              <a:buSzPct val="60000"/>
              <a:buFontTx/>
              <a:buNone/>
            </a:pPr>
            <a:r>
              <a:rPr lang="en-US" altLang="en-US" sz="1800" dirty="0">
                <a:ea typeface="MS PGothic" panose="020B0600070205080204" charset="-128"/>
              </a:rPr>
              <a:t>f(n) is </a:t>
            </a:r>
            <a:r>
              <a:rPr lang="en-US" altLang="en-US" sz="1800" dirty="0">
                <a:ea typeface="MS PGothic" panose="020B0600070205080204" charset="-128"/>
                <a:sym typeface="Symbol" panose="05050102010706020507" charset="2"/>
              </a:rPr>
              <a:t>(g(n)) if there is a constant c &gt; 0 and an integer constant n</a:t>
            </a:r>
            <a:r>
              <a:rPr lang="en-US" altLang="en-US" sz="1800" baseline="-25000" dirty="0">
                <a:ea typeface="MS PGothic" panose="020B0600070205080204" charset="-128"/>
                <a:sym typeface="Symbol" panose="05050102010706020507" charset="2"/>
              </a:rPr>
              <a:t>0</a:t>
            </a:r>
            <a:r>
              <a:rPr lang="en-US" altLang="en-US" sz="1800" dirty="0">
                <a:ea typeface="MS PGothic" panose="020B0600070205080204" charset="-128"/>
                <a:sym typeface="Symbol" panose="05050102010706020507" charset="2"/>
              </a:rPr>
              <a:t>  1 such that  f(n)  </a:t>
            </a:r>
            <a:r>
              <a:rPr lang="en-US" altLang="en-US" sz="1800" dirty="0" err="1">
                <a:ea typeface="MS PGothic" panose="020B0600070205080204" charset="-128"/>
                <a:sym typeface="Symbol" panose="05050102010706020507" charset="2"/>
              </a:rPr>
              <a:t>c•g</a:t>
            </a:r>
            <a:r>
              <a:rPr lang="en-US" altLang="en-US" sz="1800" dirty="0">
                <a:ea typeface="MS PGothic" panose="020B0600070205080204" charset="-128"/>
                <a:sym typeface="Symbol" panose="05050102010706020507" charset="2"/>
              </a:rPr>
              <a:t>(n) for n  n</a:t>
            </a:r>
            <a:r>
              <a:rPr lang="en-US" altLang="en-US" sz="1800" baseline="-25000" dirty="0">
                <a:ea typeface="MS PGothic" panose="020B0600070205080204" charset="-128"/>
                <a:sym typeface="Symbol" panose="05050102010706020507" charset="2"/>
              </a:rPr>
              <a:t>0</a:t>
            </a:r>
          </a:p>
          <a:p>
            <a:pPr eaLnBrk="1" hangingPunct="1">
              <a:buClr>
                <a:schemeClr val="hlink"/>
              </a:buClr>
              <a:buSzPct val="110000"/>
              <a:buFont typeface="Wingdings" panose="05000000000000000000" pitchFamily="2" charset="2"/>
              <a:buBlip>
                <a:blip r:embed="rId2"/>
              </a:buBlip>
            </a:pPr>
            <a:endParaRPr lang="en-US" altLang="en-US" sz="1800" b="1" dirty="0"/>
          </a:p>
        </p:txBody>
      </p:sp>
      <p:grpSp>
        <p:nvGrpSpPr>
          <p:cNvPr id="7" name="Group 7"/>
          <p:cNvGrpSpPr/>
          <p:nvPr/>
        </p:nvGrpSpPr>
        <p:grpSpPr bwMode="auto">
          <a:xfrm>
            <a:off x="5486400" y="1981200"/>
            <a:ext cx="3429000" cy="3429000"/>
            <a:chOff x="4876800" y="2667000"/>
            <a:chExt cx="3429000" cy="3429000"/>
          </a:xfrm>
        </p:grpSpPr>
        <p:sp>
          <p:nvSpPr>
            <p:cNvPr id="8" name="Rectangle 7"/>
            <p:cNvSpPr>
              <a:spLocks noChangeArrowheads="1"/>
            </p:cNvSpPr>
            <p:nvPr/>
          </p:nvSpPr>
          <p:spPr bwMode="auto">
            <a:xfrm>
              <a:off x="4876800" y="2667000"/>
              <a:ext cx="3429000" cy="3429000"/>
            </a:xfrm>
            <a:prstGeom prst="rect">
              <a:avLst/>
            </a:prstGeom>
            <a:blipFill dpi="0" rotWithShape="1">
              <a:blip r:embed="rId3"/>
              <a:srcRect/>
              <a:tile tx="0" ty="0" sx="100000" sy="100000" flip="none" algn="tl"/>
            </a:blipFill>
            <a:ln>
              <a:noFill/>
            </a:ln>
          </p:spPr>
          <p:txBody>
            <a:bodyPr anchor="ctr"/>
            <a:lstStyle/>
            <a:p>
              <a:pPr algn="ctr" eaLnBrk="1" hangingPunct="1">
                <a:defRPr/>
              </a:pPr>
              <a:endParaRPr lang="en-US">
                <a:solidFill>
                  <a:schemeClr val="lt1"/>
                </a:solidFill>
                <a:latin typeface="+mn-lt"/>
                <a:ea typeface="+mn-ea"/>
              </a:endParaRPr>
            </a:p>
          </p:txBody>
        </p:sp>
        <p:pic>
          <p:nvPicPr>
            <p:cNvPr id="9" name="Picture 10" descr="graph_Ome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819400"/>
              <a:ext cx="296094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bwMode="auto">
          <a:xfrm>
            <a:off x="381000" y="5013325"/>
            <a:ext cx="8458200" cy="1463675"/>
            <a:chOff x="250825" y="1296988"/>
            <a:chExt cx="5197475" cy="1463094"/>
          </a:xfrm>
        </p:grpSpPr>
        <p:sp>
          <p:nvSpPr>
            <p:cNvPr id="11" name="Rectangle 12"/>
            <p:cNvSpPr>
              <a:spLocks noChangeArrowheads="1"/>
            </p:cNvSpPr>
            <p:nvPr/>
          </p:nvSpPr>
          <p:spPr bwMode="auto">
            <a:xfrm>
              <a:off x="250825" y="1979342"/>
              <a:ext cx="4870682" cy="780740"/>
            </a:xfrm>
            <a:prstGeom prst="rect">
              <a:avLst/>
            </a:prstGeom>
            <a:solidFill>
              <a:srgbClr val="CCECFF"/>
            </a:solidFill>
            <a:ln w="19050" cap="sq">
              <a:solidFill>
                <a:schemeClr val="tx1"/>
              </a:solidFill>
              <a:miter lim="800000"/>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
                  <a:srgbClr val="FF6600"/>
                </a:buClr>
                <a:buSzPct val="80000"/>
                <a:buFont typeface="Wingdings" panose="05000000000000000000" pitchFamily="2" charset="2"/>
                <a:buNone/>
              </a:pPr>
              <a:r>
                <a:rPr kumimoji="1" lang="en-US" altLang="en-US" sz="2000" b="1">
                  <a:solidFill>
                    <a:srgbClr val="FF3300"/>
                  </a:solidFill>
                  <a:sym typeface="Symbol" panose="05050102010706020507" charset="2"/>
                </a:rPr>
                <a:t></a:t>
              </a:r>
              <a:r>
                <a:rPr kumimoji="1" lang="en-US" altLang="en-US" sz="2000" b="1">
                  <a:solidFill>
                    <a:srgbClr val="FF3300"/>
                  </a:solidFill>
                </a:rPr>
                <a:t>(</a:t>
              </a:r>
              <a:r>
                <a:rPr kumimoji="1" lang="en-US" altLang="en-US" sz="2000" b="1" i="1">
                  <a:solidFill>
                    <a:srgbClr val="FF3300"/>
                  </a:solidFill>
                </a:rPr>
                <a:t>g</a:t>
              </a:r>
              <a:r>
                <a:rPr kumimoji="1" lang="en-US" altLang="en-US" sz="2000" b="1">
                  <a:solidFill>
                    <a:srgbClr val="FF3300"/>
                  </a:solidFill>
                </a:rPr>
                <a:t>(</a:t>
              </a:r>
              <a:r>
                <a:rPr kumimoji="1" lang="en-US" altLang="en-US" sz="2000" b="1" i="1">
                  <a:solidFill>
                    <a:srgbClr val="FF3300"/>
                  </a:solidFill>
                </a:rPr>
                <a:t>n</a:t>
              </a:r>
              <a:r>
                <a:rPr kumimoji="1" lang="en-US" altLang="en-US" sz="2000" b="1">
                  <a:solidFill>
                    <a:srgbClr val="FF3300"/>
                  </a:solidFill>
                </a:rPr>
                <a:t>)) = </a:t>
              </a:r>
              <a:r>
                <a:rPr kumimoji="1" lang="en-US" altLang="en-US" sz="2000" b="1">
                  <a:solidFill>
                    <a:schemeClr val="hlink"/>
                  </a:solidFill>
                </a:rPr>
                <a:t>{</a:t>
              </a:r>
              <a:r>
                <a:rPr kumimoji="1" lang="en-US" altLang="en-US" sz="2000" b="1" i="1">
                  <a:solidFill>
                    <a:schemeClr val="hlink"/>
                  </a:solidFill>
                </a:rPr>
                <a:t>f</a:t>
              </a:r>
              <a:r>
                <a:rPr kumimoji="1" lang="en-US" altLang="en-US" sz="2000" b="1">
                  <a:solidFill>
                    <a:schemeClr val="hlink"/>
                  </a:solidFill>
                </a:rPr>
                <a:t>(</a:t>
              </a:r>
              <a:r>
                <a:rPr kumimoji="1" lang="en-US" altLang="en-US" sz="2000" b="1" i="1">
                  <a:solidFill>
                    <a:schemeClr val="hlink"/>
                  </a:solidFill>
                </a:rPr>
                <a:t>n</a:t>
              </a:r>
              <a:r>
                <a:rPr kumimoji="1" lang="en-US" altLang="en-US" sz="2000" b="1">
                  <a:solidFill>
                    <a:schemeClr val="hlink"/>
                  </a:solidFill>
                </a:rPr>
                <a:t>) : </a:t>
              </a:r>
              <a:r>
                <a:rPr kumimoji="1" lang="en-US" altLang="en-US" sz="2000" b="1">
                  <a:solidFill>
                    <a:srgbClr val="FF3300"/>
                  </a:solidFill>
                  <a:sym typeface="Symbol" panose="05050102010706020507" charset="2"/>
                </a:rPr>
                <a:t> </a:t>
              </a:r>
              <a:r>
                <a:rPr kumimoji="1" lang="en-US" altLang="en-US" sz="2000" b="1">
                  <a:solidFill>
                    <a:srgbClr val="FF3300"/>
                  </a:solidFill>
                </a:rPr>
                <a:t>positive constants </a:t>
              </a:r>
              <a:r>
                <a:rPr kumimoji="1" lang="en-US" altLang="en-US" sz="2000" b="1" i="1">
                  <a:solidFill>
                    <a:srgbClr val="FF3300"/>
                  </a:solidFill>
                </a:rPr>
                <a:t>c</a:t>
              </a:r>
              <a:r>
                <a:rPr kumimoji="1" lang="en-US" altLang="en-US" sz="2000" b="1">
                  <a:solidFill>
                    <a:srgbClr val="FF3300"/>
                  </a:solidFill>
                </a:rPr>
                <a:t> and </a:t>
              </a:r>
              <a:r>
                <a:rPr kumimoji="1" lang="en-US" altLang="en-US" sz="2000" b="1" i="1">
                  <a:solidFill>
                    <a:srgbClr val="FF3300"/>
                  </a:solidFill>
                </a:rPr>
                <a:t>n</a:t>
              </a:r>
              <a:r>
                <a:rPr kumimoji="1" lang="en-US" altLang="en-US" sz="2000" b="1" baseline="-25000">
                  <a:solidFill>
                    <a:srgbClr val="FF3300"/>
                  </a:solidFill>
                </a:rPr>
                <a:t>0,</a:t>
              </a:r>
              <a:r>
                <a:rPr kumimoji="1" lang="en-US" altLang="en-US" sz="2000" b="1">
                  <a:solidFill>
                    <a:schemeClr val="hlink"/>
                  </a:solidFill>
                </a:rPr>
                <a:t> </a:t>
              </a:r>
            </a:p>
            <a:p>
              <a:pPr eaLnBrk="1" hangingPunct="1">
                <a:spcBef>
                  <a:spcPct val="0"/>
                </a:spcBef>
                <a:buClr>
                  <a:srgbClr val="FF6600"/>
                </a:buClr>
                <a:buSzPct val="80000"/>
                <a:buFont typeface="Wingdings" panose="05000000000000000000" pitchFamily="2" charset="2"/>
                <a:buNone/>
              </a:pPr>
              <a:r>
                <a:rPr kumimoji="1" lang="en-US" altLang="en-US" sz="2000" b="1">
                  <a:solidFill>
                    <a:schemeClr val="hlink"/>
                  </a:solidFill>
                </a:rPr>
                <a:t>	    </a:t>
              </a:r>
              <a:r>
                <a:rPr kumimoji="1" lang="en-US" altLang="en-US" sz="2000" b="1">
                  <a:solidFill>
                    <a:srgbClr val="CC0000"/>
                  </a:solidFill>
                </a:rPr>
                <a:t>such that</a:t>
              </a:r>
              <a:r>
                <a:rPr kumimoji="1" lang="en-US" altLang="en-US" sz="2000">
                  <a:solidFill>
                    <a:srgbClr val="CC0000"/>
                  </a:solidFill>
                </a:rPr>
                <a:t> </a:t>
              </a:r>
              <a:r>
                <a:rPr kumimoji="1" lang="en-US" altLang="en-US" sz="2000" b="1">
                  <a:solidFill>
                    <a:schemeClr val="hlink"/>
                  </a:solidFill>
                </a:rPr>
                <a:t>0 </a:t>
              </a:r>
              <a:r>
                <a:rPr kumimoji="1" lang="en-US" altLang="en-US" sz="2000" b="1">
                  <a:solidFill>
                    <a:schemeClr val="hlink"/>
                  </a:solidFill>
                  <a:sym typeface="Symbol" panose="05050102010706020507" charset="2"/>
                </a:rPr>
                <a:t></a:t>
              </a:r>
              <a:r>
                <a:rPr kumimoji="1" lang="en-US" altLang="en-US" sz="2000" b="1">
                  <a:solidFill>
                    <a:schemeClr val="hlink"/>
                  </a:solidFill>
                </a:rPr>
                <a:t> c</a:t>
              </a:r>
              <a:r>
                <a:rPr kumimoji="1" lang="en-US" altLang="en-US" sz="2000" b="1" i="1">
                  <a:solidFill>
                    <a:schemeClr val="hlink"/>
                  </a:solidFill>
                </a:rPr>
                <a:t>g</a:t>
              </a:r>
              <a:r>
                <a:rPr kumimoji="1" lang="en-US" altLang="en-US" sz="2000" b="1">
                  <a:solidFill>
                    <a:schemeClr val="hlink"/>
                  </a:solidFill>
                </a:rPr>
                <a:t>(</a:t>
              </a:r>
              <a:r>
                <a:rPr kumimoji="1" lang="en-US" altLang="en-US" sz="2000" b="1" i="1">
                  <a:solidFill>
                    <a:schemeClr val="hlink"/>
                  </a:solidFill>
                </a:rPr>
                <a:t>n</a:t>
              </a:r>
              <a:r>
                <a:rPr kumimoji="1" lang="en-US" altLang="en-US" sz="2000" b="1">
                  <a:solidFill>
                    <a:schemeClr val="hlink"/>
                  </a:solidFill>
                </a:rPr>
                <a:t>)</a:t>
              </a:r>
              <a:r>
                <a:rPr kumimoji="1" lang="en-US" altLang="en-US" sz="2000"/>
                <a:t> </a:t>
              </a:r>
              <a:r>
                <a:rPr kumimoji="1" lang="en-US" altLang="en-US" sz="2000" b="1">
                  <a:solidFill>
                    <a:schemeClr val="hlink"/>
                  </a:solidFill>
                  <a:sym typeface="Symbol" panose="05050102010706020507" charset="2"/>
                </a:rPr>
                <a:t> </a:t>
              </a:r>
              <a:r>
                <a:rPr kumimoji="1" lang="en-US" altLang="en-US" sz="2000" b="1" i="1">
                  <a:solidFill>
                    <a:schemeClr val="hlink"/>
                  </a:solidFill>
                </a:rPr>
                <a:t>f</a:t>
              </a:r>
              <a:r>
                <a:rPr kumimoji="1" lang="en-US" altLang="en-US" sz="2000" b="1">
                  <a:solidFill>
                    <a:schemeClr val="hlink"/>
                  </a:solidFill>
                </a:rPr>
                <a:t>(</a:t>
              </a:r>
              <a:r>
                <a:rPr kumimoji="1" lang="en-US" altLang="en-US" sz="2000" b="1" i="1">
                  <a:solidFill>
                    <a:schemeClr val="hlink"/>
                  </a:solidFill>
                </a:rPr>
                <a:t>n</a:t>
              </a:r>
              <a:r>
                <a:rPr kumimoji="1" lang="en-US" altLang="en-US" sz="2000" b="1">
                  <a:solidFill>
                    <a:schemeClr val="hlink"/>
                  </a:solidFill>
                </a:rPr>
                <a:t>) </a:t>
              </a:r>
              <a:r>
                <a:rPr kumimoji="1" lang="en-US" altLang="en-US" sz="2000" b="1">
                  <a:solidFill>
                    <a:srgbClr val="CC0000"/>
                  </a:solidFill>
                  <a:sym typeface="Symbol" panose="05050102010706020507" charset="2"/>
                </a:rPr>
                <a:t></a:t>
              </a:r>
              <a:r>
                <a:rPr kumimoji="1" lang="en-US" altLang="en-US" sz="2000" b="1" i="1">
                  <a:solidFill>
                    <a:srgbClr val="CC0000"/>
                  </a:solidFill>
                </a:rPr>
                <a:t>n </a:t>
              </a:r>
              <a:r>
                <a:rPr kumimoji="1" lang="en-US" altLang="en-US" sz="2000" b="1">
                  <a:solidFill>
                    <a:srgbClr val="CC0000"/>
                  </a:solidFill>
                  <a:sym typeface="Symbol" panose="05050102010706020507" charset="2"/>
                </a:rPr>
                <a:t></a:t>
              </a:r>
              <a:r>
                <a:rPr kumimoji="1" lang="en-US" altLang="en-US" sz="2000" b="1" i="1">
                  <a:solidFill>
                    <a:srgbClr val="CC0000"/>
                  </a:solidFill>
                </a:rPr>
                <a:t>  n</a:t>
              </a:r>
              <a:r>
                <a:rPr kumimoji="1" lang="en-US" altLang="en-US" sz="2000" b="1">
                  <a:solidFill>
                    <a:srgbClr val="CC0000"/>
                  </a:solidFill>
                </a:rPr>
                <a:t>0</a:t>
              </a:r>
              <a:r>
                <a:rPr kumimoji="1" lang="en-US" altLang="en-US" sz="2000" b="1">
                  <a:solidFill>
                    <a:schemeClr val="hlink"/>
                  </a:solidFill>
                </a:rPr>
                <a:t>}</a:t>
              </a:r>
            </a:p>
          </p:txBody>
        </p:sp>
        <p:sp>
          <p:nvSpPr>
            <p:cNvPr id="12" name="Rectangle 13"/>
            <p:cNvSpPr>
              <a:spLocks noChangeArrowheads="1"/>
            </p:cNvSpPr>
            <p:nvPr/>
          </p:nvSpPr>
          <p:spPr bwMode="auto">
            <a:xfrm>
              <a:off x="250825" y="1296988"/>
              <a:ext cx="5197475" cy="69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
                  <a:srgbClr val="FF6600"/>
                </a:buClr>
                <a:buSzPct val="80000"/>
                <a:buFont typeface="Wingdings" panose="05000000000000000000" pitchFamily="2" charset="2"/>
                <a:buNone/>
              </a:pPr>
              <a:r>
                <a:rPr kumimoji="1" lang="en-US" altLang="en-US" sz="1800"/>
                <a:t>For function </a:t>
              </a:r>
              <a:r>
                <a:rPr kumimoji="1" lang="en-US" altLang="en-US" sz="1800" i="1"/>
                <a:t>g</a:t>
              </a:r>
              <a:r>
                <a:rPr kumimoji="1" lang="en-US" altLang="en-US" sz="1800"/>
                <a:t>(</a:t>
              </a:r>
              <a:r>
                <a:rPr kumimoji="1" lang="en-US" altLang="en-US" sz="1800" i="1"/>
                <a:t>n</a:t>
              </a:r>
              <a:r>
                <a:rPr kumimoji="1" lang="en-US" altLang="en-US" sz="1800"/>
                <a:t>), we define </a:t>
              </a:r>
              <a:r>
                <a:rPr lang="en-US" altLang="en-US" sz="1800">
                  <a:sym typeface="Symbol" panose="05050102010706020507" charset="2"/>
                </a:rPr>
                <a:t></a:t>
              </a:r>
              <a:r>
                <a:rPr kumimoji="1" lang="en-US" altLang="en-US" sz="1800"/>
                <a:t>(</a:t>
              </a:r>
              <a:r>
                <a:rPr kumimoji="1" lang="en-US" altLang="en-US" sz="1800" i="1"/>
                <a:t>g</a:t>
              </a:r>
              <a:r>
                <a:rPr kumimoji="1" lang="en-US" altLang="en-US" sz="1800"/>
                <a:t>(</a:t>
              </a:r>
              <a:r>
                <a:rPr kumimoji="1" lang="en-US" altLang="en-US" sz="1800" i="1"/>
                <a:t>n</a:t>
              </a:r>
              <a:r>
                <a:rPr kumimoji="1" lang="en-US" altLang="en-US" sz="1800"/>
                <a:t>)), </a:t>
              </a:r>
            </a:p>
            <a:p>
              <a:pPr eaLnBrk="1" hangingPunct="1">
                <a:spcBef>
                  <a:spcPct val="0"/>
                </a:spcBef>
                <a:buClr>
                  <a:srgbClr val="FF6600"/>
                </a:buClr>
                <a:buSzPct val="80000"/>
                <a:buFont typeface="Wingdings" panose="05000000000000000000" pitchFamily="2" charset="2"/>
                <a:buNone/>
              </a:pPr>
              <a:r>
                <a:rPr kumimoji="1" lang="en-US" altLang="en-US" sz="1800"/>
                <a:t>big-Omega of </a:t>
              </a:r>
              <a:r>
                <a:rPr kumimoji="1" lang="en-US" altLang="en-US" sz="1800" i="1"/>
                <a:t>n</a:t>
              </a:r>
              <a:r>
                <a:rPr kumimoji="1" lang="en-US" altLang="en-US" sz="1800"/>
                <a:t>, as the set: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0000CC"/>
                </a:solidFill>
                <a:ea typeface="PMingLiU" pitchFamily="18" charset="-120"/>
              </a:rPr>
              <a:t>Relatives of Big-Oh (</a:t>
            </a:r>
            <a:r>
              <a:rPr lang="en-US" altLang="en-US" dirty="0">
                <a:solidFill>
                  <a:srgbClr val="0000CC"/>
                </a:solidFill>
                <a:ea typeface="PMingLiU" pitchFamily="18" charset="-120"/>
                <a:sym typeface="Symbol" panose="05050102010706020507" charset="2"/>
              </a:rPr>
              <a:t>(n)) </a:t>
            </a:r>
            <a:endParaRPr lang="en-US" altLang="en-US" dirty="0">
              <a:solidFill>
                <a:srgbClr val="0000CC"/>
              </a:solidFill>
              <a:ea typeface="PMingLiU" pitchFamily="18" charset="-120"/>
            </a:endParaRPr>
          </a:p>
        </p:txBody>
      </p:sp>
      <p:sp>
        <p:nvSpPr>
          <p:cNvPr id="5" name="Slide Number Placeholder 4"/>
          <p:cNvSpPr>
            <a:spLocks noGrp="1"/>
          </p:cNvSpPr>
          <p:nvPr>
            <p:ph type="sldNum" sz="quarter" idx="14"/>
          </p:nvPr>
        </p:nvSpPr>
        <p:spPr/>
        <p:txBody>
          <a:bodyPr/>
          <a:lstStyle/>
          <a:p>
            <a:fld id="{BC8D7E44-7D4F-4942-A8C9-2DF6BF8399E8}" type="slidenum">
              <a:rPr lang="en-US" smtClean="0"/>
              <a:t>24</a:t>
            </a:fld>
            <a:endParaRPr lang="en-US" dirty="0"/>
          </a:p>
        </p:txBody>
      </p:sp>
      <p:sp>
        <p:nvSpPr>
          <p:cNvPr id="6" name="Rectangle 5"/>
          <p:cNvSpPr>
            <a:spLocks noChangeArrowheads="1"/>
          </p:cNvSpPr>
          <p:nvPr/>
        </p:nvSpPr>
        <p:spPr bwMode="auto">
          <a:xfrm>
            <a:off x="261938" y="1376362"/>
            <a:ext cx="8458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
                <a:schemeClr val="hlink"/>
              </a:buClr>
              <a:buSzPct val="110000"/>
              <a:buFont typeface="Wingdings" panose="05000000000000000000" pitchFamily="2" charset="2"/>
              <a:buBlip>
                <a:blip r:embed="rId2"/>
              </a:buBlip>
            </a:pPr>
            <a:r>
              <a:rPr lang="en-US" altLang="en-US" sz="1800" b="1" dirty="0">
                <a:solidFill>
                  <a:srgbClr val="FF3300"/>
                </a:solidFill>
              </a:rPr>
              <a:t>big-Theta</a:t>
            </a:r>
          </a:p>
          <a:p>
            <a:pPr lvl="1" eaLnBrk="1" hangingPunct="1">
              <a:buClr>
                <a:schemeClr val="tx1"/>
              </a:buClr>
              <a:buSzPct val="60000"/>
              <a:buFont typeface="Wingdings" panose="05000000000000000000" pitchFamily="2" charset="2"/>
              <a:buChar char="n"/>
            </a:pPr>
            <a:r>
              <a:rPr lang="en-US" altLang="en-US" sz="1800" dirty="0">
                <a:ea typeface="MS PGothic" panose="020B0600070205080204" charset="-128"/>
              </a:rPr>
              <a:t>f(n) is </a:t>
            </a:r>
            <a:r>
              <a:rPr lang="en-US" altLang="en-US" sz="1800" dirty="0">
                <a:ea typeface="MS PGothic" panose="020B0600070205080204" charset="-128"/>
                <a:sym typeface="Symbol" panose="05050102010706020507" charset="2"/>
              </a:rPr>
              <a:t>(g(n)) if there are constants c’ &gt; 0 and c’’ &gt; 0 and an integer constant n</a:t>
            </a:r>
            <a:r>
              <a:rPr lang="en-US" altLang="en-US" sz="1800" baseline="-25000" dirty="0">
                <a:ea typeface="MS PGothic" panose="020B0600070205080204" charset="-128"/>
                <a:sym typeface="Symbol" panose="05050102010706020507" charset="2"/>
              </a:rPr>
              <a:t>0</a:t>
            </a:r>
            <a:r>
              <a:rPr lang="en-US" altLang="en-US" sz="1800" dirty="0">
                <a:ea typeface="MS PGothic" panose="020B0600070205080204" charset="-128"/>
                <a:sym typeface="Symbol" panose="05050102010706020507" charset="2"/>
              </a:rPr>
              <a:t>  1 such that </a:t>
            </a:r>
            <a:r>
              <a:rPr lang="en-US" altLang="en-US" sz="1800" dirty="0" err="1">
                <a:ea typeface="MS PGothic" panose="020B0600070205080204" charset="-128"/>
                <a:sym typeface="Symbol" panose="05050102010706020507" charset="2"/>
              </a:rPr>
              <a:t>c’•g</a:t>
            </a:r>
            <a:r>
              <a:rPr lang="en-US" altLang="en-US" sz="1800" dirty="0">
                <a:ea typeface="MS PGothic" panose="020B0600070205080204" charset="-128"/>
                <a:sym typeface="Symbol" panose="05050102010706020507" charset="2"/>
              </a:rPr>
              <a:t>(n)  f(n)  </a:t>
            </a:r>
            <a:r>
              <a:rPr lang="en-US" altLang="en-US" sz="1800" dirty="0" err="1">
                <a:ea typeface="MS PGothic" panose="020B0600070205080204" charset="-128"/>
                <a:sym typeface="Symbol" panose="05050102010706020507" charset="2"/>
              </a:rPr>
              <a:t>c’’•g</a:t>
            </a:r>
            <a:r>
              <a:rPr lang="en-US" altLang="en-US" sz="1800" dirty="0">
                <a:ea typeface="MS PGothic" panose="020B0600070205080204" charset="-128"/>
                <a:sym typeface="Symbol" panose="05050102010706020507" charset="2"/>
              </a:rPr>
              <a:t>(n) for n  n</a:t>
            </a:r>
            <a:r>
              <a:rPr lang="en-US" altLang="en-US" sz="1800" baseline="-25000" dirty="0">
                <a:ea typeface="MS PGothic" panose="020B0600070205080204" charset="-128"/>
                <a:sym typeface="Symbol" panose="05050102010706020507" charset="2"/>
              </a:rPr>
              <a:t>0</a:t>
            </a:r>
          </a:p>
        </p:txBody>
      </p:sp>
      <p:grpSp>
        <p:nvGrpSpPr>
          <p:cNvPr id="7" name="Group 7"/>
          <p:cNvGrpSpPr/>
          <p:nvPr/>
        </p:nvGrpSpPr>
        <p:grpSpPr bwMode="auto">
          <a:xfrm>
            <a:off x="5486400" y="2366962"/>
            <a:ext cx="3233738" cy="3043238"/>
            <a:chOff x="3657600" y="2743200"/>
            <a:chExt cx="3505200" cy="3429000"/>
          </a:xfrm>
        </p:grpSpPr>
        <p:sp>
          <p:nvSpPr>
            <p:cNvPr id="8" name="Rectangle 7"/>
            <p:cNvSpPr>
              <a:spLocks noChangeArrowheads="1"/>
            </p:cNvSpPr>
            <p:nvPr/>
          </p:nvSpPr>
          <p:spPr bwMode="auto">
            <a:xfrm>
              <a:off x="3657600" y="2743200"/>
              <a:ext cx="3505200" cy="3429000"/>
            </a:xfrm>
            <a:prstGeom prst="rect">
              <a:avLst/>
            </a:prstGeom>
            <a:blipFill dpi="0" rotWithShape="1">
              <a:blip r:embed="rId3"/>
              <a:srcRect/>
              <a:tile tx="0" ty="0" sx="100000" sy="100000" flip="none" algn="tl"/>
            </a:blipFill>
            <a:ln>
              <a:noFill/>
            </a:ln>
          </p:spPr>
          <p:txBody>
            <a:bodyPr anchor="ctr"/>
            <a:lstStyle/>
            <a:p>
              <a:pPr algn="ctr" eaLnBrk="1" hangingPunct="1">
                <a:defRPr/>
              </a:pPr>
              <a:endParaRPr lang="en-US">
                <a:solidFill>
                  <a:schemeClr val="lt1"/>
                </a:solidFill>
                <a:latin typeface="+mn-lt"/>
                <a:ea typeface="+mn-ea"/>
              </a:endParaRPr>
            </a:p>
          </p:txBody>
        </p:sp>
        <p:pic>
          <p:nvPicPr>
            <p:cNvPr id="9" name="Picture 3" descr="graph_th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895600"/>
              <a:ext cx="3124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4"/>
          <p:cNvSpPr>
            <a:spLocks noChangeArrowheads="1"/>
          </p:cNvSpPr>
          <p:nvPr/>
        </p:nvSpPr>
        <p:spPr bwMode="auto">
          <a:xfrm>
            <a:off x="357188" y="5545455"/>
            <a:ext cx="8686800" cy="1016000"/>
          </a:xfrm>
          <a:prstGeom prst="rect">
            <a:avLst/>
          </a:prstGeom>
          <a:solidFill>
            <a:srgbClr val="CCECFF"/>
          </a:solidFill>
          <a:ln w="19050" cap="sq">
            <a:solidFill>
              <a:schemeClr val="tx1"/>
            </a:solidFill>
            <a:miter lim="800000"/>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
                <a:srgbClr val="FF6600"/>
              </a:buClr>
              <a:buSzPct val="80000"/>
              <a:buFont typeface="Wingdings" panose="05000000000000000000" pitchFamily="2" charset="2"/>
              <a:buNone/>
            </a:pPr>
            <a:r>
              <a:rPr kumimoji="1" lang="en-US" altLang="en-US" sz="2600" b="1">
                <a:solidFill>
                  <a:srgbClr val="FF0000"/>
                </a:solidFill>
                <a:sym typeface="Symbol" panose="05050102010706020507" charset="2"/>
              </a:rPr>
              <a:t></a:t>
            </a:r>
            <a:r>
              <a:rPr kumimoji="1" lang="en-US" altLang="en-US" sz="2600" b="1">
                <a:solidFill>
                  <a:srgbClr val="FF0000"/>
                </a:solidFill>
              </a:rPr>
              <a:t>(</a:t>
            </a:r>
            <a:r>
              <a:rPr kumimoji="1" lang="en-US" altLang="en-US" sz="2600" b="1" i="1">
                <a:solidFill>
                  <a:srgbClr val="FF0000"/>
                </a:solidFill>
              </a:rPr>
              <a:t>g</a:t>
            </a:r>
            <a:r>
              <a:rPr kumimoji="1" lang="en-US" altLang="en-US" sz="2600" b="1">
                <a:solidFill>
                  <a:srgbClr val="FF0000"/>
                </a:solidFill>
              </a:rPr>
              <a:t>(</a:t>
            </a:r>
            <a:r>
              <a:rPr kumimoji="1" lang="en-US" altLang="en-US" sz="2600" b="1" i="1">
                <a:solidFill>
                  <a:srgbClr val="FF0000"/>
                </a:solidFill>
              </a:rPr>
              <a:t>n</a:t>
            </a:r>
            <a:r>
              <a:rPr kumimoji="1" lang="en-US" altLang="en-US" sz="2600" b="1">
                <a:solidFill>
                  <a:srgbClr val="FF0000"/>
                </a:solidFill>
              </a:rPr>
              <a:t>)) = </a:t>
            </a:r>
            <a:r>
              <a:rPr kumimoji="1" lang="en-US" altLang="en-US" sz="3000" b="1">
                <a:solidFill>
                  <a:schemeClr val="hlink"/>
                </a:solidFill>
              </a:rPr>
              <a:t>{</a:t>
            </a:r>
            <a:r>
              <a:rPr kumimoji="1" lang="en-US" altLang="en-US" sz="2600" b="1" i="1">
                <a:solidFill>
                  <a:schemeClr val="hlink"/>
                </a:solidFill>
              </a:rPr>
              <a:t>f</a:t>
            </a:r>
            <a:r>
              <a:rPr kumimoji="1" lang="en-US" altLang="en-US" sz="2600" b="1">
                <a:solidFill>
                  <a:schemeClr val="hlink"/>
                </a:solidFill>
              </a:rPr>
              <a:t>(</a:t>
            </a:r>
            <a:r>
              <a:rPr kumimoji="1" lang="en-US" altLang="en-US" sz="2600" b="1" i="1">
                <a:solidFill>
                  <a:schemeClr val="hlink"/>
                </a:solidFill>
              </a:rPr>
              <a:t>n</a:t>
            </a:r>
            <a:r>
              <a:rPr kumimoji="1" lang="en-US" altLang="en-US" sz="2600" b="1">
                <a:solidFill>
                  <a:schemeClr val="hlink"/>
                </a:solidFill>
              </a:rPr>
              <a:t>) : </a:t>
            </a:r>
            <a:r>
              <a:rPr kumimoji="1" lang="en-US" altLang="en-US" sz="2600" b="1">
                <a:solidFill>
                  <a:srgbClr val="FF3300"/>
                </a:solidFill>
                <a:sym typeface="Symbol" panose="05050102010706020507" charset="2"/>
              </a:rPr>
              <a:t> </a:t>
            </a:r>
            <a:r>
              <a:rPr kumimoji="1" lang="en-US" altLang="en-US" sz="2600" b="1">
                <a:solidFill>
                  <a:srgbClr val="FF3300"/>
                </a:solidFill>
              </a:rPr>
              <a:t>positive constants </a:t>
            </a:r>
            <a:r>
              <a:rPr kumimoji="1" lang="en-US" altLang="en-US" sz="2600" b="1" i="1">
                <a:solidFill>
                  <a:srgbClr val="FF3300"/>
                </a:solidFill>
              </a:rPr>
              <a:t>c</a:t>
            </a:r>
            <a:r>
              <a:rPr kumimoji="1" lang="en-US" altLang="en-US" sz="2600" b="1" baseline="-25000">
                <a:solidFill>
                  <a:srgbClr val="FF3300"/>
                </a:solidFill>
              </a:rPr>
              <a:t>1</a:t>
            </a:r>
            <a:r>
              <a:rPr kumimoji="1" lang="en-US" altLang="en-US" sz="2600" b="1">
                <a:solidFill>
                  <a:srgbClr val="FF3300"/>
                </a:solidFill>
              </a:rPr>
              <a:t>, </a:t>
            </a:r>
            <a:r>
              <a:rPr kumimoji="1" lang="en-US" altLang="en-US" sz="2600" b="1" i="1">
                <a:solidFill>
                  <a:srgbClr val="FF3300"/>
                </a:solidFill>
              </a:rPr>
              <a:t>c</a:t>
            </a:r>
            <a:r>
              <a:rPr kumimoji="1" lang="en-US" altLang="en-US" sz="2600" b="1" baseline="-25000">
                <a:solidFill>
                  <a:srgbClr val="FF3300"/>
                </a:solidFill>
              </a:rPr>
              <a:t>2</a:t>
            </a:r>
            <a:r>
              <a:rPr kumimoji="1" lang="en-US" altLang="en-US" sz="2600" b="1">
                <a:solidFill>
                  <a:srgbClr val="FF3300"/>
                </a:solidFill>
              </a:rPr>
              <a:t>, and </a:t>
            </a:r>
            <a:r>
              <a:rPr kumimoji="1" lang="en-US" altLang="en-US" sz="2600" b="1" i="1">
                <a:solidFill>
                  <a:srgbClr val="FF3300"/>
                </a:solidFill>
              </a:rPr>
              <a:t>n</a:t>
            </a:r>
            <a:r>
              <a:rPr kumimoji="1" lang="en-US" altLang="en-US" sz="2600" b="1" baseline="-25000">
                <a:solidFill>
                  <a:srgbClr val="FF3300"/>
                </a:solidFill>
              </a:rPr>
              <a:t>0,</a:t>
            </a:r>
            <a:r>
              <a:rPr kumimoji="1" lang="en-US" altLang="en-US" sz="2600" b="1">
                <a:solidFill>
                  <a:schemeClr val="hlink"/>
                </a:solidFill>
              </a:rPr>
              <a:t> </a:t>
            </a:r>
            <a:r>
              <a:rPr kumimoji="1" lang="en-US" altLang="en-US" sz="2600" b="1">
                <a:solidFill>
                  <a:srgbClr val="CC0000"/>
                </a:solidFill>
              </a:rPr>
              <a:t>such that </a:t>
            </a:r>
            <a:r>
              <a:rPr kumimoji="1" lang="en-US" altLang="en-US" sz="1800" b="1">
                <a:solidFill>
                  <a:srgbClr val="CC0000"/>
                </a:solidFill>
                <a:sym typeface="Symbol" panose="05050102010706020507" charset="2"/>
              </a:rPr>
              <a:t></a:t>
            </a:r>
            <a:r>
              <a:rPr kumimoji="1" lang="en-US" altLang="en-US" sz="1800" b="1" i="1">
                <a:solidFill>
                  <a:srgbClr val="CC0000"/>
                </a:solidFill>
              </a:rPr>
              <a:t>n </a:t>
            </a:r>
            <a:r>
              <a:rPr kumimoji="1" lang="en-US" altLang="en-US" sz="1800" b="1">
                <a:solidFill>
                  <a:srgbClr val="CC0000"/>
                </a:solidFill>
                <a:sym typeface="Symbol" panose="05050102010706020507" charset="2"/>
              </a:rPr>
              <a:t></a:t>
            </a:r>
            <a:r>
              <a:rPr kumimoji="1" lang="en-US" altLang="en-US" sz="1800" b="1" i="1">
                <a:solidFill>
                  <a:srgbClr val="CC0000"/>
                </a:solidFill>
              </a:rPr>
              <a:t>  n</a:t>
            </a:r>
            <a:r>
              <a:rPr kumimoji="1" lang="en-US" altLang="en-US" sz="1800" b="1" baseline="-25000">
                <a:solidFill>
                  <a:srgbClr val="CC0000"/>
                </a:solidFill>
              </a:rPr>
              <a:t>0</a:t>
            </a:r>
            <a:r>
              <a:rPr kumimoji="1" lang="en-US" altLang="en-US" sz="1800">
                <a:solidFill>
                  <a:srgbClr val="CC0000"/>
                </a:solidFill>
              </a:rPr>
              <a:t>,</a:t>
            </a:r>
            <a:r>
              <a:rPr kumimoji="1" lang="en-US" altLang="en-US" sz="2200" b="1">
                <a:solidFill>
                  <a:schemeClr val="hlink"/>
                </a:solidFill>
              </a:rPr>
              <a:t>we have</a:t>
            </a:r>
            <a:r>
              <a:rPr kumimoji="1" lang="en-US" altLang="en-US" sz="2600" b="1">
                <a:solidFill>
                  <a:schemeClr val="hlink"/>
                </a:solidFill>
              </a:rPr>
              <a:t> 0 </a:t>
            </a:r>
            <a:r>
              <a:rPr kumimoji="1" lang="en-US" altLang="en-US" sz="2600" b="1">
                <a:solidFill>
                  <a:schemeClr val="hlink"/>
                </a:solidFill>
                <a:sym typeface="Symbol" panose="05050102010706020507" charset="2"/>
              </a:rPr>
              <a:t></a:t>
            </a:r>
            <a:r>
              <a:rPr kumimoji="1" lang="en-US" altLang="en-US" sz="2600" b="1">
                <a:solidFill>
                  <a:schemeClr val="hlink"/>
                </a:solidFill>
              </a:rPr>
              <a:t> </a:t>
            </a:r>
            <a:r>
              <a:rPr kumimoji="1" lang="en-US" altLang="en-US" sz="2600" b="1" i="1">
                <a:solidFill>
                  <a:schemeClr val="hlink"/>
                </a:solidFill>
              </a:rPr>
              <a:t>c</a:t>
            </a:r>
            <a:r>
              <a:rPr kumimoji="1" lang="en-US" altLang="en-US" sz="2600" b="1" baseline="-25000">
                <a:solidFill>
                  <a:schemeClr val="hlink"/>
                </a:solidFill>
              </a:rPr>
              <a:t>1</a:t>
            </a:r>
            <a:r>
              <a:rPr kumimoji="1" lang="en-US" altLang="en-US" sz="2600" b="1" i="1">
                <a:solidFill>
                  <a:schemeClr val="hlink"/>
                </a:solidFill>
              </a:rPr>
              <a:t>g</a:t>
            </a:r>
            <a:r>
              <a:rPr kumimoji="1" lang="en-US" altLang="en-US" sz="2600" b="1">
                <a:solidFill>
                  <a:schemeClr val="hlink"/>
                </a:solidFill>
              </a:rPr>
              <a:t>(</a:t>
            </a:r>
            <a:r>
              <a:rPr kumimoji="1" lang="en-US" altLang="en-US" sz="2600" b="1" i="1">
                <a:solidFill>
                  <a:schemeClr val="hlink"/>
                </a:solidFill>
              </a:rPr>
              <a:t>n</a:t>
            </a:r>
            <a:r>
              <a:rPr kumimoji="1" lang="en-US" altLang="en-US" sz="2600" b="1">
                <a:solidFill>
                  <a:schemeClr val="hlink"/>
                </a:solidFill>
              </a:rPr>
              <a:t>) </a:t>
            </a:r>
            <a:r>
              <a:rPr kumimoji="1" lang="en-US" altLang="en-US" sz="2600" b="1">
                <a:solidFill>
                  <a:schemeClr val="hlink"/>
                </a:solidFill>
                <a:sym typeface="Symbol" panose="05050102010706020507" charset="2"/>
              </a:rPr>
              <a:t> </a:t>
            </a:r>
            <a:r>
              <a:rPr kumimoji="1" lang="en-US" altLang="en-US" sz="2600" b="1">
                <a:solidFill>
                  <a:schemeClr val="hlink"/>
                </a:solidFill>
              </a:rPr>
              <a:t> </a:t>
            </a:r>
            <a:r>
              <a:rPr kumimoji="1" lang="en-US" altLang="en-US" sz="2600" b="1" i="1">
                <a:solidFill>
                  <a:schemeClr val="hlink"/>
                </a:solidFill>
              </a:rPr>
              <a:t>f</a:t>
            </a:r>
            <a:r>
              <a:rPr kumimoji="1" lang="en-US" altLang="en-US" sz="2600" b="1">
                <a:solidFill>
                  <a:schemeClr val="hlink"/>
                </a:solidFill>
              </a:rPr>
              <a:t>(</a:t>
            </a:r>
            <a:r>
              <a:rPr kumimoji="1" lang="en-US" altLang="en-US" sz="2600" b="1" i="1">
                <a:solidFill>
                  <a:schemeClr val="hlink"/>
                </a:solidFill>
              </a:rPr>
              <a:t>n</a:t>
            </a:r>
            <a:r>
              <a:rPr kumimoji="1" lang="en-US" altLang="en-US" sz="2600" b="1">
                <a:solidFill>
                  <a:schemeClr val="hlink"/>
                </a:solidFill>
              </a:rPr>
              <a:t>)</a:t>
            </a:r>
            <a:r>
              <a:rPr kumimoji="1" lang="en-US" altLang="en-US" sz="2600" b="1" i="1">
                <a:solidFill>
                  <a:schemeClr val="hlink"/>
                </a:solidFill>
              </a:rPr>
              <a:t> </a:t>
            </a:r>
            <a:r>
              <a:rPr kumimoji="1" lang="en-US" altLang="en-US" sz="2600" b="1">
                <a:solidFill>
                  <a:schemeClr val="hlink"/>
                </a:solidFill>
                <a:sym typeface="Symbol" panose="05050102010706020507" charset="2"/>
              </a:rPr>
              <a:t></a:t>
            </a:r>
            <a:r>
              <a:rPr kumimoji="1" lang="en-US" altLang="en-US" sz="2600" b="1">
                <a:solidFill>
                  <a:schemeClr val="hlink"/>
                </a:solidFill>
              </a:rPr>
              <a:t> c</a:t>
            </a:r>
            <a:r>
              <a:rPr kumimoji="1" lang="en-US" altLang="en-US" sz="2600" b="1" baseline="-25000">
                <a:solidFill>
                  <a:schemeClr val="hlink"/>
                </a:solidFill>
              </a:rPr>
              <a:t>2</a:t>
            </a:r>
            <a:r>
              <a:rPr kumimoji="1" lang="en-US" altLang="en-US" sz="2600" b="1" i="1">
                <a:solidFill>
                  <a:schemeClr val="hlink"/>
                </a:solidFill>
              </a:rPr>
              <a:t>g</a:t>
            </a:r>
            <a:r>
              <a:rPr kumimoji="1" lang="en-US" altLang="en-US" sz="2600" b="1">
                <a:solidFill>
                  <a:schemeClr val="hlink"/>
                </a:solidFill>
              </a:rPr>
              <a:t>(</a:t>
            </a:r>
            <a:r>
              <a:rPr kumimoji="1" lang="en-US" altLang="en-US" sz="2600" b="1" i="1">
                <a:solidFill>
                  <a:schemeClr val="hlink"/>
                </a:solidFill>
              </a:rPr>
              <a:t>n</a:t>
            </a:r>
            <a:r>
              <a:rPr kumimoji="1" lang="en-US" altLang="en-US" sz="2600" b="1">
                <a:solidFill>
                  <a:schemeClr val="hlink"/>
                </a:solidFill>
              </a:rPr>
              <a:t>)</a:t>
            </a:r>
            <a:r>
              <a:rPr kumimoji="1" lang="en-US" altLang="en-US" sz="3000" b="1">
                <a:solidFill>
                  <a:schemeClr val="hlink"/>
                </a:solidFill>
              </a:rPr>
              <a:t>}</a:t>
            </a:r>
          </a:p>
        </p:txBody>
      </p:sp>
      <p:sp>
        <p:nvSpPr>
          <p:cNvPr id="11" name="Rectangle 5"/>
          <p:cNvSpPr>
            <a:spLocks noChangeArrowheads="1"/>
          </p:cNvSpPr>
          <p:nvPr/>
        </p:nvSpPr>
        <p:spPr bwMode="auto">
          <a:xfrm>
            <a:off x="285750" y="4708525"/>
            <a:ext cx="4648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
                <a:srgbClr val="FF6600"/>
              </a:buClr>
              <a:buSzPct val="80000"/>
              <a:buFont typeface="Wingdings" panose="05000000000000000000" pitchFamily="2" charset="2"/>
              <a:buNone/>
            </a:pPr>
            <a:r>
              <a:rPr kumimoji="1" lang="en-US" altLang="en-US" sz="1800"/>
              <a:t>For function </a:t>
            </a:r>
            <a:r>
              <a:rPr kumimoji="1" lang="en-US" altLang="en-US" sz="1800" i="1"/>
              <a:t>g</a:t>
            </a:r>
            <a:r>
              <a:rPr kumimoji="1" lang="en-US" altLang="en-US" sz="1800"/>
              <a:t>(</a:t>
            </a:r>
            <a:r>
              <a:rPr kumimoji="1" lang="en-US" altLang="en-US" sz="1800" i="1"/>
              <a:t>n</a:t>
            </a:r>
            <a:r>
              <a:rPr kumimoji="1" lang="en-US" altLang="en-US" sz="1800"/>
              <a:t>), we define </a:t>
            </a:r>
            <a:r>
              <a:rPr kumimoji="1" lang="en-US" altLang="en-US" sz="1800">
                <a:sym typeface="Symbol" panose="05050102010706020507" charset="2"/>
              </a:rPr>
              <a:t></a:t>
            </a:r>
            <a:r>
              <a:rPr kumimoji="1" lang="en-US" altLang="en-US" sz="1800"/>
              <a:t>(</a:t>
            </a:r>
            <a:r>
              <a:rPr kumimoji="1" lang="en-US" altLang="en-US" sz="1800" i="1"/>
              <a:t>g</a:t>
            </a:r>
            <a:r>
              <a:rPr kumimoji="1" lang="en-US" altLang="en-US" sz="1800"/>
              <a:t>(</a:t>
            </a:r>
            <a:r>
              <a:rPr kumimoji="1" lang="en-US" altLang="en-US" sz="1800" i="1"/>
              <a:t>n</a:t>
            </a:r>
            <a:r>
              <a:rPr kumimoji="1" lang="en-US" altLang="en-US" sz="1800"/>
              <a:t>)), </a:t>
            </a:r>
          </a:p>
          <a:p>
            <a:pPr eaLnBrk="1" hangingPunct="1">
              <a:spcBef>
                <a:spcPct val="0"/>
              </a:spcBef>
              <a:buClr>
                <a:srgbClr val="FF6600"/>
              </a:buClr>
              <a:buSzPct val="80000"/>
              <a:buFont typeface="Wingdings" panose="05000000000000000000" pitchFamily="2" charset="2"/>
              <a:buNone/>
            </a:pPr>
            <a:r>
              <a:rPr kumimoji="1" lang="en-US" altLang="en-US" sz="1800" dirty="0"/>
              <a:t>big-Theta of </a:t>
            </a:r>
            <a:r>
              <a:rPr kumimoji="1" lang="en-US" altLang="en-US" sz="1800" i="1" dirty="0"/>
              <a:t>n</a:t>
            </a:r>
            <a:r>
              <a:rPr kumimoji="1" lang="en-US" altLang="en-US" sz="1800" dirty="0"/>
              <a:t>, as the set:</a:t>
            </a:r>
          </a:p>
        </p:txBody>
      </p:sp>
      <p:sp>
        <p:nvSpPr>
          <p:cNvPr id="12" name="Text Box 10"/>
          <p:cNvSpPr txBox="1">
            <a:spLocks noChangeArrowheads="1"/>
          </p:cNvSpPr>
          <p:nvPr/>
        </p:nvSpPr>
        <p:spPr bwMode="auto">
          <a:xfrm>
            <a:off x="414338" y="2824162"/>
            <a:ext cx="45720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buFontTx/>
              <a:buNone/>
            </a:pPr>
            <a:r>
              <a:rPr lang="en-US" altLang="en-US" sz="1800">
                <a:solidFill>
                  <a:srgbClr val="008000"/>
                </a:solidFill>
              </a:rPr>
              <a:t>If </a:t>
            </a:r>
            <a:r>
              <a:rPr lang="en-US" altLang="en-US" sz="1800" i="1">
                <a:solidFill>
                  <a:srgbClr val="008000"/>
                </a:solidFill>
              </a:rPr>
              <a:t>f</a:t>
            </a:r>
            <a:r>
              <a:rPr lang="en-US" altLang="en-US" sz="1800">
                <a:solidFill>
                  <a:srgbClr val="008000"/>
                </a:solidFill>
                <a:sym typeface="Symbol" panose="05050102010706020507" charset="2"/>
              </a:rPr>
              <a:t>O(</a:t>
            </a:r>
            <a:r>
              <a:rPr lang="en-US" altLang="en-US" sz="1800" i="1">
                <a:solidFill>
                  <a:srgbClr val="008000"/>
                </a:solidFill>
                <a:sym typeface="Symbol" panose="05050102010706020507" charset="2"/>
              </a:rPr>
              <a:t>g</a:t>
            </a:r>
            <a:r>
              <a:rPr lang="en-US" altLang="en-US" sz="1800">
                <a:solidFill>
                  <a:srgbClr val="008000"/>
                </a:solidFill>
                <a:sym typeface="Symbol" panose="05050102010706020507" charset="2"/>
              </a:rPr>
              <a:t>) and </a:t>
            </a:r>
            <a:r>
              <a:rPr lang="en-US" altLang="en-US" sz="1800" i="1">
                <a:solidFill>
                  <a:srgbClr val="008000"/>
                </a:solidFill>
              </a:rPr>
              <a:t>g</a:t>
            </a:r>
            <a:r>
              <a:rPr lang="en-US" altLang="en-US" sz="1800">
                <a:solidFill>
                  <a:srgbClr val="008000"/>
                </a:solidFill>
                <a:sym typeface="Symbol" panose="05050102010706020507" charset="2"/>
              </a:rPr>
              <a:t>O(</a:t>
            </a:r>
            <a:r>
              <a:rPr lang="en-US" altLang="en-US" sz="1800" i="1">
                <a:solidFill>
                  <a:srgbClr val="008000"/>
                </a:solidFill>
                <a:sym typeface="Symbol" panose="05050102010706020507" charset="2"/>
              </a:rPr>
              <a:t>f</a:t>
            </a:r>
            <a:r>
              <a:rPr lang="en-US" altLang="en-US" sz="1800">
                <a:solidFill>
                  <a:srgbClr val="008000"/>
                </a:solidFill>
                <a:sym typeface="Symbol" panose="05050102010706020507" charset="2"/>
              </a:rPr>
              <a:t>), then we say </a:t>
            </a:r>
          </a:p>
          <a:p>
            <a:pPr>
              <a:buFontTx/>
              <a:buNone/>
            </a:pPr>
            <a:r>
              <a:rPr lang="en-US" altLang="en-US" sz="1800">
                <a:solidFill>
                  <a:srgbClr val="008000"/>
                </a:solidFill>
                <a:sym typeface="Symbol" panose="05050102010706020507" charset="2"/>
              </a:rPr>
              <a:t>“</a:t>
            </a:r>
            <a:r>
              <a:rPr lang="en-US" altLang="ja-JP" sz="1800" i="1">
                <a:solidFill>
                  <a:srgbClr val="008000"/>
                </a:solidFill>
                <a:sym typeface="Symbol" panose="05050102010706020507" charset="2"/>
              </a:rPr>
              <a:t>g and f are of the same order</a:t>
            </a:r>
            <a:r>
              <a:rPr lang="en-US" altLang="en-US" sz="1800">
                <a:solidFill>
                  <a:srgbClr val="008000"/>
                </a:solidFill>
                <a:sym typeface="Symbol" panose="05050102010706020507" charset="2"/>
              </a:rPr>
              <a:t>”</a:t>
            </a:r>
            <a:r>
              <a:rPr lang="en-US" altLang="ja-JP" sz="1800">
                <a:solidFill>
                  <a:srgbClr val="008000"/>
                </a:solidFill>
                <a:sym typeface="Symbol" panose="05050102010706020507" charset="2"/>
              </a:rPr>
              <a:t> or </a:t>
            </a:r>
          </a:p>
          <a:p>
            <a:pPr>
              <a:buFontTx/>
              <a:buNone/>
            </a:pPr>
            <a:r>
              <a:rPr lang="en-US" altLang="en-US" sz="1800">
                <a:solidFill>
                  <a:srgbClr val="008000"/>
                </a:solidFill>
                <a:sym typeface="Symbol" panose="05050102010706020507" charset="2"/>
              </a:rPr>
              <a:t>“</a:t>
            </a:r>
            <a:r>
              <a:rPr lang="en-US" altLang="ja-JP" sz="1800" i="1">
                <a:solidFill>
                  <a:srgbClr val="008000"/>
                </a:solidFill>
                <a:sym typeface="Symbol" panose="05050102010706020507" charset="2"/>
              </a:rPr>
              <a:t>f is (exactly) order g</a:t>
            </a:r>
            <a:r>
              <a:rPr lang="en-US" altLang="en-US" sz="1800">
                <a:solidFill>
                  <a:srgbClr val="008000"/>
                </a:solidFill>
                <a:sym typeface="Symbol" panose="05050102010706020507" charset="2"/>
              </a:rPr>
              <a:t>”</a:t>
            </a:r>
            <a:r>
              <a:rPr lang="en-US" altLang="ja-JP" sz="1800">
                <a:solidFill>
                  <a:srgbClr val="008000"/>
                </a:solidFill>
                <a:sym typeface="Symbol" panose="05050102010706020507" charset="2"/>
              </a:rPr>
              <a:t> and </a:t>
            </a:r>
          </a:p>
          <a:p>
            <a:pPr>
              <a:buFontTx/>
              <a:buNone/>
            </a:pPr>
            <a:r>
              <a:rPr lang="en-US" altLang="en-US" sz="1800">
                <a:solidFill>
                  <a:srgbClr val="008000"/>
                </a:solidFill>
                <a:sym typeface="Symbol" panose="05050102010706020507" charset="2"/>
              </a:rPr>
              <a:t>write </a:t>
            </a:r>
            <a:r>
              <a:rPr lang="en-US" altLang="en-US" sz="1800" i="1">
                <a:solidFill>
                  <a:srgbClr val="008000"/>
                </a:solidFill>
                <a:sym typeface="Symbol" panose="05050102010706020507" charset="2"/>
              </a:rPr>
              <a:t>f</a:t>
            </a:r>
            <a:r>
              <a:rPr lang="en-US" altLang="en-US" sz="1800">
                <a:solidFill>
                  <a:srgbClr val="008000"/>
                </a:solidFill>
                <a:sym typeface="Symbol" panose="05050102010706020507" charset="2"/>
              </a:rPr>
              <a:t>(</a:t>
            </a:r>
            <a:r>
              <a:rPr lang="en-US" altLang="en-US" sz="1800" i="1">
                <a:solidFill>
                  <a:srgbClr val="008000"/>
                </a:solidFill>
                <a:sym typeface="Symbol" panose="05050102010706020507" charset="2"/>
              </a:rPr>
              <a:t>g</a:t>
            </a:r>
            <a:r>
              <a:rPr lang="en-US" altLang="en-US" sz="1800">
                <a:solidFill>
                  <a:srgbClr val="008000"/>
                </a:solidFill>
                <a:sym typeface="Symbol" panose="05050102010706020507" charset="2"/>
              </a:rPr>
              <a:t>).</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latin typeface="Times New Roman" panose="02020603050405020304" pitchFamily="18" charset="0"/>
                <a:cs typeface="Times New Roman" panose="02020603050405020304" pitchFamily="18" charset="0"/>
              </a:rPr>
              <a:t>General rules to determine running time of algorithm  </a:t>
            </a:r>
            <a:endParaRPr lang="en-US" dirty="0"/>
          </a:p>
        </p:txBody>
      </p:sp>
      <p:sp>
        <p:nvSpPr>
          <p:cNvPr id="5" name="Slide Number Placeholder 4"/>
          <p:cNvSpPr>
            <a:spLocks noGrp="1"/>
          </p:cNvSpPr>
          <p:nvPr>
            <p:ph type="sldNum" sz="quarter" idx="14"/>
          </p:nvPr>
        </p:nvSpPr>
        <p:spPr/>
        <p:txBody>
          <a:bodyPr/>
          <a:lstStyle/>
          <a:p>
            <a:fld id="{BC8D7E44-7D4F-4942-A8C9-2DF6BF8399E8}" type="slidenum">
              <a:rPr lang="en-US" smtClean="0"/>
              <a:t>25</a:t>
            </a:fld>
            <a:endParaRPr lang="en-US"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457200" y="1600200"/>
                <a:ext cx="8229600" cy="4525963"/>
              </a:xfrm>
            </p:spPr>
            <p:txBody>
              <a:bodyPr>
                <a:normAutofit/>
              </a:bodyPr>
              <a:lstStyle/>
              <a:p>
                <a:pPr marL="0" indent="0">
                  <a:buNone/>
                </a:pPr>
                <a:r>
                  <a:rPr lang="en-US" sz="2800" b="1" u="sng" dirty="0">
                    <a:latin typeface="Times New Roman" panose="02020603050405020304" pitchFamily="18" charset="0"/>
                    <a:cs typeface="Times New Roman" panose="02020603050405020304" pitchFamily="18" charset="0"/>
                  </a:rPr>
                  <a:t>Loops:</a:t>
                </a:r>
                <a:r>
                  <a:rPr lang="en-US" sz="2800" dirty="0">
                    <a:latin typeface="Times New Roman" panose="02020603050405020304" pitchFamily="18" charset="0"/>
                    <a:cs typeface="Times New Roman" panose="02020603050405020304" pitchFamily="18" charset="0"/>
                  </a:rPr>
                  <a:t> The running time of a loop is, at most, the running time of the statements inside the loop(including tests) multiplied by the number of iterations. </a:t>
                </a:r>
              </a:p>
              <a:p>
                <a:pPr marL="0" indent="0">
                  <a:buNone/>
                </a:pPr>
                <a:r>
                  <a:rPr lang="en-US" sz="2800" dirty="0">
                    <a:latin typeface="Times New Roman" panose="02020603050405020304" pitchFamily="18" charset="0"/>
                    <a:cs typeface="Times New Roman" panose="02020603050405020304" pitchFamily="18" charset="0"/>
                  </a:rPr>
                  <a:t>//executes n-times </a:t>
                </a:r>
              </a:p>
              <a:p>
                <a:pPr marL="0" indent="0">
                  <a:buNone/>
                </a:pPr>
                <a:r>
                  <a:rPr lang="en-US" sz="2800" dirty="0">
                    <a:latin typeface="Times New Roman" panose="02020603050405020304" pitchFamily="18" charset="0"/>
                    <a:cs typeface="Times New Roman" panose="02020603050405020304" pitchFamily="18" charset="0"/>
                  </a:rPr>
                  <a:t>	for(</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=1;i&lt;=</a:t>
                </a:r>
                <a:r>
                  <a:rPr lang="en-US" sz="2800" dirty="0" err="1">
                    <a:latin typeface="Times New Roman" panose="02020603050405020304" pitchFamily="18" charset="0"/>
                    <a:cs typeface="Times New Roman" panose="02020603050405020304" pitchFamily="18" charset="0"/>
                  </a:rPr>
                  <a:t>n;i</a:t>
                </a:r>
                <a:r>
                  <a:rPr lang="en-US" sz="2800" dirty="0">
                    <a:latin typeface="Times New Roman" panose="02020603050405020304" pitchFamily="18" charset="0"/>
                    <a:cs typeface="Times New Roman" panose="02020603050405020304" pitchFamily="18" charset="0"/>
                  </a:rPr>
                  <a:t>++)</a:t>
                </a:r>
              </a:p>
              <a:p>
                <a:pPr marL="0" indent="0">
                  <a:buNone/>
                </a:pPr>
                <a:r>
                  <a:rPr lang="en-US" sz="2800" dirty="0">
                    <a:latin typeface="Times New Roman" panose="02020603050405020304" pitchFamily="18" charset="0"/>
                    <a:cs typeface="Times New Roman" panose="02020603050405020304" pitchFamily="18" charset="0"/>
                  </a:rPr>
                  <a:t>Total number </a:t>
                </a:r>
              </a:p>
              <a:p>
                <a:pPr marL="0" indent="0">
                  <a:buNone/>
                </a:pPr>
                <a:r>
                  <a:rPr lang="en-US" sz="2800" dirty="0">
                    <a:latin typeface="Times New Roman" panose="02020603050405020304" pitchFamily="18" charset="0"/>
                    <a:cs typeface="Times New Roman" panose="02020603050405020304" pitchFamily="18" charset="0"/>
                  </a:rPr>
                  <a:t>		= a constant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𝑐</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𝑐𝑛</m:t>
                    </m:r>
                  </m:oMath>
                </a14:m>
                <a:r>
                  <a:rPr lang="en-US" sz="2800" dirty="0">
                    <a:latin typeface="Times New Roman" panose="02020603050405020304" pitchFamily="18" charset="0"/>
                    <a:cs typeface="Times New Roman" panose="02020603050405020304" pitchFamily="18" charset="0"/>
                  </a:rPr>
                  <a:t> =O(n)</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457200" y="1600200"/>
                <a:ext cx="8229600" cy="4525963"/>
              </a:xfrm>
              <a:blipFill rotWithShape="1">
                <a:blip r:embed="rId2"/>
                <a:stretch>
                  <a:fillRect l="-1698" t="-1401" r="-1543"/>
                </a:stretch>
              </a:blipFill>
            </p:spPr>
            <p:txBody>
              <a:bodyPr/>
              <a:lstStyle/>
              <a:p>
                <a:r>
                  <a:rPr lang="en-US">
                    <a:noFill/>
                  </a:rPr>
                  <a:t> </a:t>
                </a:r>
                <a:endParaRPr 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 calcmode="lin" valueType="num">
                                      <p:cBhvr additive="base">
                                        <p:cTn id="1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ko-KR">
                <a:latin typeface="Symbol" panose="05050102010706020507" charset="2"/>
                <a:ea typeface="Gulim" panose="020B0600000101010101" pitchFamily="34" charset="-127"/>
              </a:rPr>
              <a:t>O - </a:t>
            </a:r>
            <a:r>
              <a:rPr lang="en-US" altLang="ko-KR" sz="3200">
                <a:ea typeface="Gulim" panose="020B0600000101010101" pitchFamily="34" charset="-127"/>
              </a:rPr>
              <a:t>Asymptotic upper bound</a:t>
            </a:r>
            <a:endParaRPr lang="en-GB" altLang="en-US" sz="3200"/>
          </a:p>
        </p:txBody>
      </p:sp>
      <p:pic>
        <p:nvPicPr>
          <p:cNvPr id="8195" name="Picture 9" descr="SP32-1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773238"/>
            <a:ext cx="257492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0" descr="SP32-1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4652963"/>
            <a:ext cx="7677150"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12"/>
          <p:cNvSpPr>
            <a:spLocks noChangeArrowheads="1"/>
          </p:cNvSpPr>
          <p:nvPr/>
        </p:nvSpPr>
        <p:spPr bwMode="auto">
          <a:xfrm>
            <a:off x="682625" y="4581525"/>
            <a:ext cx="7129463"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8198" name="Rectangle 13"/>
          <p:cNvSpPr>
            <a:spLocks noChangeArrowheads="1"/>
          </p:cNvSpPr>
          <p:nvPr/>
        </p:nvSpPr>
        <p:spPr bwMode="auto">
          <a:xfrm>
            <a:off x="1116013" y="4292600"/>
            <a:ext cx="1368425"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7851775" cy="1524000"/>
          </a:xfrm>
        </p:spPr>
        <p:txBody>
          <a:bodyPr>
            <a:normAutofit fontScale="90000"/>
          </a:bodyPr>
          <a:lstStyle/>
          <a:p>
            <a:pPr eaLnBrk="1" fontAlgn="auto" hangingPunct="1">
              <a:spcAft>
                <a:spcPts val="0"/>
              </a:spcAft>
              <a:defRPr/>
            </a:pPr>
            <a:br>
              <a:rPr lang="en-US" dirty="0"/>
            </a:br>
            <a:br>
              <a:rPr lang="en-US" dirty="0"/>
            </a:br>
            <a:endParaRPr lang="en-US" dirty="0"/>
          </a:p>
        </p:txBody>
      </p:sp>
      <p:sp>
        <p:nvSpPr>
          <p:cNvPr id="9219" name="Subtitle 2" descr="Rectangle: Click to edit Master text styles&#10;Second level&#10;Third level&#10;Fourth level&#10;Fifth level"/>
          <p:cNvSpPr>
            <a:spLocks noGrp="1"/>
          </p:cNvSpPr>
          <p:nvPr>
            <p:ph type="subTitle" idx="1"/>
          </p:nvPr>
        </p:nvSpPr>
        <p:spPr>
          <a:xfrm>
            <a:off x="228600" y="533400"/>
            <a:ext cx="8686800" cy="6096000"/>
          </a:xfrm>
        </p:spPr>
        <p:txBody>
          <a:bodyPr/>
          <a:lstStyle/>
          <a:p>
            <a:pPr algn="just" eaLnBrk="1" hangingPunct="1"/>
            <a:r>
              <a:rPr lang="en-US" altLang="en-US" sz="2800" dirty="0">
                <a:solidFill>
                  <a:srgbClr val="C00000"/>
                </a:solidFill>
                <a:latin typeface="Berlin Sans FB Demi" panose="020E0802020502020306" pitchFamily="34" charset="0"/>
              </a:rPr>
              <a:t>O(big oh ) Notation:</a:t>
            </a:r>
          </a:p>
          <a:p>
            <a:pPr algn="just" eaLnBrk="1" hangingPunct="1"/>
            <a:r>
              <a:rPr lang="en-US" altLang="en-US" sz="2800" dirty="0">
                <a:latin typeface="Berlin Sans FB Demi" panose="020E0802020502020306" pitchFamily="34" charset="0"/>
              </a:rPr>
              <a:t>	A function f(n) is said to be in O g(n), denoted </a:t>
            </a:r>
          </a:p>
          <a:p>
            <a:pPr algn="just" eaLnBrk="1" hangingPunct="1"/>
            <a:r>
              <a:rPr lang="en-US" altLang="en-US" sz="2800" dirty="0">
                <a:latin typeface="Berlin Sans FB Demi" panose="020E0802020502020306" pitchFamily="34" charset="0"/>
              </a:rPr>
              <a:t>	as </a:t>
            </a:r>
            <a:r>
              <a:rPr lang="en-US" altLang="en-US" sz="2800" dirty="0">
                <a:solidFill>
                  <a:schemeClr val="tx2"/>
                </a:solidFill>
                <a:latin typeface="Berlin Sans FB Demi" panose="020E0802020502020306" pitchFamily="34" charset="0"/>
              </a:rPr>
              <a:t>f(n) € O (g(n)),</a:t>
            </a:r>
            <a:r>
              <a:rPr lang="en-US" altLang="en-US" sz="2800" dirty="0">
                <a:latin typeface="Berlin Sans FB Demi" panose="020E0802020502020306" pitchFamily="34" charset="0"/>
              </a:rPr>
              <a:t> if f(n) is bounded above </a:t>
            </a:r>
          </a:p>
          <a:p>
            <a:pPr algn="just" eaLnBrk="1" hangingPunct="1"/>
            <a:r>
              <a:rPr lang="en-US" altLang="en-US" sz="2800" dirty="0">
                <a:latin typeface="Berlin Sans FB Demi" panose="020E0802020502020306" pitchFamily="34" charset="0"/>
              </a:rPr>
              <a:t>	some constant multiple of g(n) for all large n, </a:t>
            </a:r>
          </a:p>
          <a:p>
            <a:pPr algn="just" eaLnBrk="1" hangingPunct="1"/>
            <a:r>
              <a:rPr lang="en-US" altLang="en-US" sz="2800" dirty="0">
                <a:latin typeface="Berlin Sans FB Demi" panose="020E0802020502020306" pitchFamily="34" charset="0"/>
              </a:rPr>
              <a:t>	</a:t>
            </a:r>
          </a:p>
          <a:p>
            <a:pPr algn="just" eaLnBrk="1" hangingPunct="1"/>
            <a:r>
              <a:rPr lang="en-US" altLang="en-US" sz="2800" dirty="0">
                <a:latin typeface="Berlin Sans FB Demi" panose="020E0802020502020306" pitchFamily="34" charset="0"/>
              </a:rPr>
              <a:t>	</a:t>
            </a:r>
            <a:r>
              <a:rPr lang="en-US" altLang="en-US" sz="2800" dirty="0" err="1">
                <a:latin typeface="Berlin Sans FB Demi" panose="020E0802020502020306" pitchFamily="34" charset="0"/>
              </a:rPr>
              <a:t>i.e</a:t>
            </a:r>
            <a:r>
              <a:rPr lang="en-US" altLang="en-US" sz="2800" dirty="0">
                <a:latin typeface="Berlin Sans FB Demi" panose="020E0802020502020306" pitchFamily="34" charset="0"/>
              </a:rPr>
              <a:t> ., if there exist some positive constant c &amp; </a:t>
            </a:r>
          </a:p>
          <a:p>
            <a:pPr algn="just" eaLnBrk="1" hangingPunct="1"/>
            <a:r>
              <a:rPr lang="en-US" altLang="en-US" sz="2800" dirty="0">
                <a:latin typeface="Berlin Sans FB Demi" panose="020E0802020502020306" pitchFamily="34" charset="0"/>
              </a:rPr>
              <a:t>	some non negative integer ‘n</a:t>
            </a:r>
            <a:r>
              <a:rPr lang="en-US" altLang="en-US" sz="2800" baseline="-25000" dirty="0">
                <a:latin typeface="Berlin Sans FB Demi" panose="020E0802020502020306" pitchFamily="34" charset="0"/>
              </a:rPr>
              <a:t>o</a:t>
            </a:r>
            <a:r>
              <a:rPr lang="en-US" altLang="en-US" sz="2800" dirty="0">
                <a:latin typeface="Berlin Sans FB Demi" panose="020E0802020502020306" pitchFamily="34" charset="0"/>
              </a:rPr>
              <a:t>’ such that,</a:t>
            </a:r>
          </a:p>
          <a:p>
            <a:pPr algn="just" eaLnBrk="1" hangingPunct="1"/>
            <a:r>
              <a:rPr lang="en-US" altLang="en-US" sz="2800" dirty="0">
                <a:latin typeface="Berlin Sans FB Demi" panose="020E0802020502020306" pitchFamily="34" charset="0"/>
              </a:rPr>
              <a:t>		</a:t>
            </a:r>
          </a:p>
          <a:p>
            <a:pPr algn="just" eaLnBrk="1" hangingPunct="1"/>
            <a:r>
              <a:rPr lang="en-US" altLang="en-US" sz="2800" dirty="0">
                <a:latin typeface="Berlin Sans FB Demi" panose="020E0802020502020306" pitchFamily="34" charset="0"/>
              </a:rPr>
              <a:t>	</a:t>
            </a:r>
            <a:r>
              <a:rPr lang="en-US" altLang="en-US" sz="4400" dirty="0">
                <a:solidFill>
                  <a:schemeClr val="tx2"/>
                </a:solidFill>
                <a:latin typeface="Berlin Sans FB Demi" panose="020E0802020502020306" pitchFamily="34" charset="0"/>
              </a:rPr>
              <a:t>f(n) </a:t>
            </a:r>
            <a:r>
              <a:rPr lang="en-US" altLang="en-US" sz="6000" dirty="0">
                <a:solidFill>
                  <a:srgbClr val="FF0000"/>
                </a:solidFill>
                <a:latin typeface="Berlin Sans FB Demi" panose="020E0802020502020306" pitchFamily="34" charset="0"/>
              </a:rPr>
              <a:t>≤</a:t>
            </a:r>
            <a:r>
              <a:rPr lang="en-US" altLang="en-US" sz="4400" dirty="0">
                <a:solidFill>
                  <a:schemeClr val="tx2"/>
                </a:solidFill>
                <a:latin typeface="Berlin Sans FB Demi" panose="020E0802020502020306" pitchFamily="34" charset="0"/>
              </a:rPr>
              <a:t> </a:t>
            </a:r>
            <a:r>
              <a:rPr lang="en-US" altLang="en-US" sz="4400" dirty="0" err="1">
                <a:solidFill>
                  <a:schemeClr val="tx2"/>
                </a:solidFill>
                <a:latin typeface="Berlin Sans FB Demi" panose="020E0802020502020306" pitchFamily="34" charset="0"/>
              </a:rPr>
              <a:t>c.g</a:t>
            </a:r>
            <a:r>
              <a:rPr lang="en-US" altLang="en-US" sz="4400" dirty="0">
                <a:solidFill>
                  <a:schemeClr val="tx2"/>
                </a:solidFill>
                <a:latin typeface="Berlin Sans FB Demi" panose="020E0802020502020306" pitchFamily="34" charset="0"/>
              </a:rPr>
              <a:t>(n) for all n≥n</a:t>
            </a:r>
            <a:r>
              <a:rPr lang="en-US" altLang="en-US" sz="4400" baseline="-25000" dirty="0">
                <a:solidFill>
                  <a:schemeClr val="tx2"/>
                </a:solidFill>
                <a:latin typeface="Berlin Sans FB Demi" panose="020E0802020502020306" pitchFamily="34" charset="0"/>
              </a:rPr>
              <a:t>0</a:t>
            </a:r>
            <a:r>
              <a:rPr lang="en-US" altLang="en-US" sz="4400" dirty="0">
                <a:latin typeface="Berlin Sans FB Demi" panose="020E0802020502020306" pitchFamily="34" charset="0"/>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7851775" cy="1524000"/>
          </a:xfrm>
        </p:spPr>
        <p:txBody>
          <a:bodyPr>
            <a:normAutofit fontScale="90000"/>
          </a:bodyPr>
          <a:lstStyle/>
          <a:p>
            <a:pPr eaLnBrk="1" fontAlgn="auto" hangingPunct="1">
              <a:spcAft>
                <a:spcPts val="0"/>
              </a:spcAft>
              <a:defRPr/>
            </a:pPr>
            <a:br>
              <a:rPr lang="en-US" dirty="0"/>
            </a:br>
            <a:br>
              <a:rPr lang="en-US" dirty="0"/>
            </a:br>
            <a:endParaRPr lang="en-US" dirty="0"/>
          </a:p>
        </p:txBody>
      </p:sp>
      <p:sp>
        <p:nvSpPr>
          <p:cNvPr id="10243" name="Subtitle 2" descr="Rectangle: Click to edit Master text styles&#10;Second level&#10;Third level&#10;Fourth level&#10;Fifth level"/>
          <p:cNvSpPr>
            <a:spLocks noGrp="1"/>
          </p:cNvSpPr>
          <p:nvPr>
            <p:ph type="subTitle" idx="1"/>
          </p:nvPr>
        </p:nvSpPr>
        <p:spPr>
          <a:xfrm>
            <a:off x="228600" y="304800"/>
            <a:ext cx="8686800" cy="6248400"/>
          </a:xfrm>
        </p:spPr>
        <p:txBody>
          <a:bodyPr/>
          <a:lstStyle/>
          <a:p>
            <a:pPr algn="just" eaLnBrk="1" hangingPunct="1"/>
            <a:r>
              <a:rPr lang="en-US" altLang="en-US" sz="2800">
                <a:latin typeface="Berlin Sans FB Demi" panose="020E0802020502020306" pitchFamily="34" charset="0"/>
              </a:rPr>
              <a:t>The definition  is illustrated in the fig,                                            </a:t>
            </a:r>
          </a:p>
          <a:p>
            <a:pPr algn="just" eaLnBrk="1" hangingPunct="1"/>
            <a:r>
              <a:rPr lang="en-US" altLang="en-US" sz="2800">
                <a:latin typeface="Berlin Sans FB Demi" panose="020E0802020502020306" pitchFamily="34" charset="0"/>
              </a:rPr>
              <a:t>                          </a:t>
            </a:r>
          </a:p>
          <a:p>
            <a:pPr algn="just" eaLnBrk="1" hangingPunct="1"/>
            <a:r>
              <a:rPr lang="en-US" altLang="en-US" sz="2800">
                <a:latin typeface="Berlin Sans FB Demi" panose="020E0802020502020306" pitchFamily="34" charset="0"/>
              </a:rPr>
              <a:t>                                                              c.g(n)  </a:t>
            </a:r>
          </a:p>
          <a:p>
            <a:pPr algn="just" eaLnBrk="1" hangingPunct="1"/>
            <a:r>
              <a:rPr lang="en-US" altLang="en-US" sz="2800">
                <a:latin typeface="Berlin Sans FB Demi" panose="020E0802020502020306" pitchFamily="34" charset="0"/>
              </a:rPr>
              <a:t>                                                                    f(n)</a:t>
            </a: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r>
              <a:rPr lang="en-US" altLang="en-US" sz="2800">
                <a:latin typeface="Berlin Sans FB Demi" panose="020E0802020502020306" pitchFamily="34" charset="0"/>
              </a:rPr>
              <a:t>                             n</a:t>
            </a:r>
            <a:r>
              <a:rPr lang="en-US" altLang="en-US" sz="2800" baseline="-25000">
                <a:latin typeface="Berlin Sans FB Demi" panose="020E0802020502020306" pitchFamily="34" charset="0"/>
              </a:rPr>
              <a:t>o</a:t>
            </a:r>
            <a:r>
              <a:rPr lang="en-US" altLang="en-US" sz="2800">
                <a:latin typeface="Berlin Sans FB Demi" panose="020E0802020502020306" pitchFamily="34" charset="0"/>
              </a:rPr>
              <a:t>                                    n</a:t>
            </a:r>
          </a:p>
        </p:txBody>
      </p:sp>
      <p:cxnSp>
        <p:nvCxnSpPr>
          <p:cNvPr id="6" name="Straight Connector 5"/>
          <p:cNvCxnSpPr/>
          <p:nvPr/>
        </p:nvCxnSpPr>
        <p:spPr>
          <a:xfrm rot="5400000">
            <a:off x="-496887" y="3467100"/>
            <a:ext cx="4192588" cy="158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495300" y="3467100"/>
            <a:ext cx="4192588" cy="15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95300" y="3390900"/>
            <a:ext cx="4192588" cy="15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00200" y="5562600"/>
            <a:ext cx="4648200" cy="15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2571750" y="1841500"/>
            <a:ext cx="3068638" cy="2287588"/>
          </a:xfrm>
          <a:custGeom>
            <a:avLst/>
            <a:gdLst>
              <a:gd name="connsiteX0" fmla="*/ 17562 w 3069854"/>
              <a:gd name="connsiteY0" fmla="*/ 2279560 h 2286977"/>
              <a:gd name="connsiteX1" fmla="*/ 184987 w 3069854"/>
              <a:gd name="connsiteY1" fmla="*/ 2163651 h 2286977"/>
              <a:gd name="connsiteX2" fmla="*/ 262260 w 3069854"/>
              <a:gd name="connsiteY2" fmla="*/ 2112135 h 2286977"/>
              <a:gd name="connsiteX3" fmla="*/ 300897 w 3069854"/>
              <a:gd name="connsiteY3" fmla="*/ 2099256 h 2286977"/>
              <a:gd name="connsiteX4" fmla="*/ 571353 w 3069854"/>
              <a:gd name="connsiteY4" fmla="*/ 2060620 h 2286977"/>
              <a:gd name="connsiteX5" fmla="*/ 777415 w 3069854"/>
              <a:gd name="connsiteY5" fmla="*/ 2034862 h 2286977"/>
              <a:gd name="connsiteX6" fmla="*/ 957719 w 3069854"/>
              <a:gd name="connsiteY6" fmla="*/ 2009104 h 2286977"/>
              <a:gd name="connsiteX7" fmla="*/ 1073629 w 3069854"/>
              <a:gd name="connsiteY7" fmla="*/ 1957589 h 2286977"/>
              <a:gd name="connsiteX8" fmla="*/ 1138023 w 3069854"/>
              <a:gd name="connsiteY8" fmla="*/ 1931831 h 2286977"/>
              <a:gd name="connsiteX9" fmla="*/ 1189539 w 3069854"/>
              <a:gd name="connsiteY9" fmla="*/ 1893194 h 2286977"/>
              <a:gd name="connsiteX10" fmla="*/ 1228176 w 3069854"/>
              <a:gd name="connsiteY10" fmla="*/ 1880315 h 2286977"/>
              <a:gd name="connsiteX11" fmla="*/ 1318328 w 3069854"/>
              <a:gd name="connsiteY11" fmla="*/ 1815921 h 2286977"/>
              <a:gd name="connsiteX12" fmla="*/ 1356964 w 3069854"/>
              <a:gd name="connsiteY12" fmla="*/ 1803042 h 2286977"/>
              <a:gd name="connsiteX13" fmla="*/ 1459995 w 3069854"/>
              <a:gd name="connsiteY13" fmla="*/ 1764406 h 2286977"/>
              <a:gd name="connsiteX14" fmla="*/ 1563026 w 3069854"/>
              <a:gd name="connsiteY14" fmla="*/ 1700011 h 2286977"/>
              <a:gd name="connsiteX15" fmla="*/ 1653178 w 3069854"/>
              <a:gd name="connsiteY15" fmla="*/ 1635617 h 2286977"/>
              <a:gd name="connsiteX16" fmla="*/ 1691815 w 3069854"/>
              <a:gd name="connsiteY16" fmla="*/ 1622738 h 2286977"/>
              <a:gd name="connsiteX17" fmla="*/ 1781967 w 3069854"/>
              <a:gd name="connsiteY17" fmla="*/ 1545465 h 2286977"/>
              <a:gd name="connsiteX18" fmla="*/ 1820604 w 3069854"/>
              <a:gd name="connsiteY18" fmla="*/ 1519707 h 2286977"/>
              <a:gd name="connsiteX19" fmla="*/ 1897877 w 3069854"/>
              <a:gd name="connsiteY19" fmla="*/ 1442434 h 2286977"/>
              <a:gd name="connsiteX20" fmla="*/ 1923635 w 3069854"/>
              <a:gd name="connsiteY20" fmla="*/ 1403797 h 2286977"/>
              <a:gd name="connsiteX21" fmla="*/ 2052423 w 3069854"/>
              <a:gd name="connsiteY21" fmla="*/ 1287887 h 2286977"/>
              <a:gd name="connsiteX22" fmla="*/ 2065302 w 3069854"/>
              <a:gd name="connsiteY22" fmla="*/ 1249251 h 2286977"/>
              <a:gd name="connsiteX23" fmla="*/ 2103939 w 3069854"/>
              <a:gd name="connsiteY23" fmla="*/ 1146220 h 2286977"/>
              <a:gd name="connsiteX24" fmla="*/ 2168333 w 3069854"/>
              <a:gd name="connsiteY24" fmla="*/ 1068946 h 2286977"/>
              <a:gd name="connsiteX25" fmla="*/ 2194091 w 3069854"/>
              <a:gd name="connsiteY25" fmla="*/ 991673 h 2286977"/>
              <a:gd name="connsiteX26" fmla="*/ 2206970 w 3069854"/>
              <a:gd name="connsiteY26" fmla="*/ 953036 h 2286977"/>
              <a:gd name="connsiteX27" fmla="*/ 2322880 w 3069854"/>
              <a:gd name="connsiteY27" fmla="*/ 837127 h 2286977"/>
              <a:gd name="connsiteX28" fmla="*/ 2361516 w 3069854"/>
              <a:gd name="connsiteY28" fmla="*/ 798490 h 2286977"/>
              <a:gd name="connsiteX29" fmla="*/ 2464547 w 3069854"/>
              <a:gd name="connsiteY29" fmla="*/ 721217 h 2286977"/>
              <a:gd name="connsiteX30" fmla="*/ 2528942 w 3069854"/>
              <a:gd name="connsiteY30" fmla="*/ 656822 h 2286977"/>
              <a:gd name="connsiteX31" fmla="*/ 2593336 w 3069854"/>
              <a:gd name="connsiteY31" fmla="*/ 592428 h 2286977"/>
              <a:gd name="connsiteX32" fmla="*/ 2657731 w 3069854"/>
              <a:gd name="connsiteY32" fmla="*/ 515155 h 2286977"/>
              <a:gd name="connsiteX33" fmla="*/ 2696367 w 3069854"/>
              <a:gd name="connsiteY33" fmla="*/ 502276 h 2286977"/>
              <a:gd name="connsiteX34" fmla="*/ 2722125 w 3069854"/>
              <a:gd name="connsiteY34" fmla="*/ 450760 h 2286977"/>
              <a:gd name="connsiteX35" fmla="*/ 2760762 w 3069854"/>
              <a:gd name="connsiteY35" fmla="*/ 412124 h 2286977"/>
              <a:gd name="connsiteX36" fmla="*/ 2825156 w 3069854"/>
              <a:gd name="connsiteY36" fmla="*/ 296214 h 2286977"/>
              <a:gd name="connsiteX37" fmla="*/ 2838035 w 3069854"/>
              <a:gd name="connsiteY37" fmla="*/ 231820 h 2286977"/>
              <a:gd name="connsiteX38" fmla="*/ 2876671 w 3069854"/>
              <a:gd name="connsiteY38" fmla="*/ 193183 h 2286977"/>
              <a:gd name="connsiteX39" fmla="*/ 2979702 w 3069854"/>
              <a:gd name="connsiteY39" fmla="*/ 77273 h 2286977"/>
              <a:gd name="connsiteX40" fmla="*/ 3031218 w 3069854"/>
              <a:gd name="connsiteY40" fmla="*/ 38636 h 2286977"/>
              <a:gd name="connsiteX41" fmla="*/ 3069854 w 3069854"/>
              <a:gd name="connsiteY41" fmla="*/ 0 h 228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69854" h="2286977">
                <a:moveTo>
                  <a:pt x="17562" y="2279560"/>
                </a:moveTo>
                <a:cubicBezTo>
                  <a:pt x="101542" y="2167585"/>
                  <a:pt x="0" y="2286977"/>
                  <a:pt x="184987" y="2163651"/>
                </a:cubicBezTo>
                <a:cubicBezTo>
                  <a:pt x="210745" y="2146479"/>
                  <a:pt x="232892" y="2121924"/>
                  <a:pt x="262260" y="2112135"/>
                </a:cubicBezTo>
                <a:cubicBezTo>
                  <a:pt x="275139" y="2107842"/>
                  <a:pt x="287727" y="2102549"/>
                  <a:pt x="300897" y="2099256"/>
                </a:cubicBezTo>
                <a:cubicBezTo>
                  <a:pt x="378351" y="2079892"/>
                  <a:pt x="516918" y="2066668"/>
                  <a:pt x="571353" y="2060620"/>
                </a:cubicBezTo>
                <a:cubicBezTo>
                  <a:pt x="646832" y="2052233"/>
                  <a:pt x="703909" y="2047113"/>
                  <a:pt x="777415" y="2034862"/>
                </a:cubicBezTo>
                <a:cubicBezTo>
                  <a:pt x="941437" y="2007525"/>
                  <a:pt x="710819" y="2036538"/>
                  <a:pt x="957719" y="2009104"/>
                </a:cubicBezTo>
                <a:cubicBezTo>
                  <a:pt x="1157074" y="1942652"/>
                  <a:pt x="951177" y="2018815"/>
                  <a:pt x="1073629" y="1957589"/>
                </a:cubicBezTo>
                <a:cubicBezTo>
                  <a:pt x="1094307" y="1947250"/>
                  <a:pt x="1117814" y="1943058"/>
                  <a:pt x="1138023" y="1931831"/>
                </a:cubicBezTo>
                <a:cubicBezTo>
                  <a:pt x="1156787" y="1921407"/>
                  <a:pt x="1170902" y="1903844"/>
                  <a:pt x="1189539" y="1893194"/>
                </a:cubicBezTo>
                <a:cubicBezTo>
                  <a:pt x="1201326" y="1886459"/>
                  <a:pt x="1216034" y="1886386"/>
                  <a:pt x="1228176" y="1880315"/>
                </a:cubicBezTo>
                <a:cubicBezTo>
                  <a:pt x="1268040" y="1860383"/>
                  <a:pt x="1277495" y="1839254"/>
                  <a:pt x="1318328" y="1815921"/>
                </a:cubicBezTo>
                <a:cubicBezTo>
                  <a:pt x="1330115" y="1809186"/>
                  <a:pt x="1344486" y="1808390"/>
                  <a:pt x="1356964" y="1803042"/>
                </a:cubicBezTo>
                <a:cubicBezTo>
                  <a:pt x="1451246" y="1762635"/>
                  <a:pt x="1365023" y="1788148"/>
                  <a:pt x="1459995" y="1764406"/>
                </a:cubicBezTo>
                <a:cubicBezTo>
                  <a:pt x="1607790" y="1646170"/>
                  <a:pt x="1462360" y="1750345"/>
                  <a:pt x="1563026" y="1700011"/>
                </a:cubicBezTo>
                <a:cubicBezTo>
                  <a:pt x="1602896" y="1680076"/>
                  <a:pt x="1612337" y="1658955"/>
                  <a:pt x="1653178" y="1635617"/>
                </a:cubicBezTo>
                <a:cubicBezTo>
                  <a:pt x="1664965" y="1628882"/>
                  <a:pt x="1678936" y="1627031"/>
                  <a:pt x="1691815" y="1622738"/>
                </a:cubicBezTo>
                <a:cubicBezTo>
                  <a:pt x="1738620" y="1575933"/>
                  <a:pt x="1724141" y="1586769"/>
                  <a:pt x="1781967" y="1545465"/>
                </a:cubicBezTo>
                <a:cubicBezTo>
                  <a:pt x="1794562" y="1536468"/>
                  <a:pt x="1809035" y="1529990"/>
                  <a:pt x="1820604" y="1519707"/>
                </a:cubicBezTo>
                <a:cubicBezTo>
                  <a:pt x="1847830" y="1495506"/>
                  <a:pt x="1877671" y="1472743"/>
                  <a:pt x="1897877" y="1442434"/>
                </a:cubicBezTo>
                <a:cubicBezTo>
                  <a:pt x="1906463" y="1429555"/>
                  <a:pt x="1913280" y="1415302"/>
                  <a:pt x="1923635" y="1403797"/>
                </a:cubicBezTo>
                <a:cubicBezTo>
                  <a:pt x="1999456" y="1319551"/>
                  <a:pt x="1987632" y="1331082"/>
                  <a:pt x="2052423" y="1287887"/>
                </a:cubicBezTo>
                <a:cubicBezTo>
                  <a:pt x="2056716" y="1275008"/>
                  <a:pt x="2061573" y="1262304"/>
                  <a:pt x="2065302" y="1249251"/>
                </a:cubicBezTo>
                <a:cubicBezTo>
                  <a:pt x="2078143" y="1204309"/>
                  <a:pt x="2075357" y="1186234"/>
                  <a:pt x="2103939" y="1146220"/>
                </a:cubicBezTo>
                <a:cubicBezTo>
                  <a:pt x="2139623" y="1096263"/>
                  <a:pt x="2144284" y="1123056"/>
                  <a:pt x="2168333" y="1068946"/>
                </a:cubicBezTo>
                <a:cubicBezTo>
                  <a:pt x="2179360" y="1044135"/>
                  <a:pt x="2185505" y="1017431"/>
                  <a:pt x="2194091" y="991673"/>
                </a:cubicBezTo>
                <a:cubicBezTo>
                  <a:pt x="2198384" y="978794"/>
                  <a:pt x="2199439" y="964332"/>
                  <a:pt x="2206970" y="953036"/>
                </a:cubicBezTo>
                <a:cubicBezTo>
                  <a:pt x="2257530" y="877198"/>
                  <a:pt x="2213695" y="935394"/>
                  <a:pt x="2322880" y="837127"/>
                </a:cubicBezTo>
                <a:cubicBezTo>
                  <a:pt x="2336418" y="824943"/>
                  <a:pt x="2347809" y="810484"/>
                  <a:pt x="2361516" y="798490"/>
                </a:cubicBezTo>
                <a:cubicBezTo>
                  <a:pt x="2410457" y="755667"/>
                  <a:pt x="2418547" y="751884"/>
                  <a:pt x="2464547" y="721217"/>
                </a:cubicBezTo>
                <a:cubicBezTo>
                  <a:pt x="2533232" y="618189"/>
                  <a:pt x="2443085" y="742678"/>
                  <a:pt x="2528942" y="656822"/>
                </a:cubicBezTo>
                <a:cubicBezTo>
                  <a:pt x="2614805" y="570961"/>
                  <a:pt x="2490303" y="661119"/>
                  <a:pt x="2593336" y="592428"/>
                </a:cubicBezTo>
                <a:cubicBezTo>
                  <a:pt x="2612343" y="563917"/>
                  <a:pt x="2627980" y="534989"/>
                  <a:pt x="2657731" y="515155"/>
                </a:cubicBezTo>
                <a:cubicBezTo>
                  <a:pt x="2669026" y="507625"/>
                  <a:pt x="2683488" y="506569"/>
                  <a:pt x="2696367" y="502276"/>
                </a:cubicBezTo>
                <a:cubicBezTo>
                  <a:pt x="2704953" y="485104"/>
                  <a:pt x="2710966" y="466383"/>
                  <a:pt x="2722125" y="450760"/>
                </a:cubicBezTo>
                <a:cubicBezTo>
                  <a:pt x="2732711" y="435939"/>
                  <a:pt x="2751917" y="428045"/>
                  <a:pt x="2760762" y="412124"/>
                </a:cubicBezTo>
                <a:cubicBezTo>
                  <a:pt x="2839557" y="270294"/>
                  <a:pt x="2735605" y="385765"/>
                  <a:pt x="2825156" y="296214"/>
                </a:cubicBezTo>
                <a:cubicBezTo>
                  <a:pt x="2829449" y="274749"/>
                  <a:pt x="2828246" y="251399"/>
                  <a:pt x="2838035" y="231820"/>
                </a:cubicBezTo>
                <a:cubicBezTo>
                  <a:pt x="2846180" y="215529"/>
                  <a:pt x="2865011" y="207175"/>
                  <a:pt x="2876671" y="193183"/>
                </a:cubicBezTo>
                <a:cubicBezTo>
                  <a:pt x="2956099" y="97868"/>
                  <a:pt x="2812732" y="227546"/>
                  <a:pt x="2979702" y="77273"/>
                </a:cubicBezTo>
                <a:cubicBezTo>
                  <a:pt x="2995657" y="62914"/>
                  <a:pt x="3014921" y="52605"/>
                  <a:pt x="3031218" y="38636"/>
                </a:cubicBezTo>
                <a:cubicBezTo>
                  <a:pt x="3045046" y="26783"/>
                  <a:pt x="3069854" y="0"/>
                  <a:pt x="3069854" y="0"/>
                </a:cubicBezTo>
              </a:path>
            </a:pathLst>
          </a:cu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2" name="Freeform 21"/>
          <p:cNvSpPr/>
          <p:nvPr/>
        </p:nvSpPr>
        <p:spPr>
          <a:xfrm>
            <a:off x="2590800" y="2125663"/>
            <a:ext cx="3513138" cy="2674937"/>
          </a:xfrm>
          <a:custGeom>
            <a:avLst/>
            <a:gdLst>
              <a:gd name="connsiteX0" fmla="*/ 0 w 3271234"/>
              <a:gd name="connsiteY0" fmla="*/ 2446986 h 2446986"/>
              <a:gd name="connsiteX1" fmla="*/ 25758 w 3271234"/>
              <a:gd name="connsiteY1" fmla="*/ 2408349 h 2446986"/>
              <a:gd name="connsiteX2" fmla="*/ 141668 w 3271234"/>
              <a:gd name="connsiteY2" fmla="*/ 2343955 h 2446986"/>
              <a:gd name="connsiteX3" fmla="*/ 218941 w 3271234"/>
              <a:gd name="connsiteY3" fmla="*/ 2292440 h 2446986"/>
              <a:gd name="connsiteX4" fmla="*/ 257578 w 3271234"/>
              <a:gd name="connsiteY4" fmla="*/ 2253803 h 2446986"/>
              <a:gd name="connsiteX5" fmla="*/ 296214 w 3271234"/>
              <a:gd name="connsiteY5" fmla="*/ 2240924 h 2446986"/>
              <a:gd name="connsiteX6" fmla="*/ 399245 w 3271234"/>
              <a:gd name="connsiteY6" fmla="*/ 2215166 h 2446986"/>
              <a:gd name="connsiteX7" fmla="*/ 437882 w 3271234"/>
              <a:gd name="connsiteY7" fmla="*/ 2202287 h 2446986"/>
              <a:gd name="connsiteX8" fmla="*/ 669702 w 3271234"/>
              <a:gd name="connsiteY8" fmla="*/ 2189409 h 2446986"/>
              <a:gd name="connsiteX9" fmla="*/ 759854 w 3271234"/>
              <a:gd name="connsiteY9" fmla="*/ 2176530 h 2446986"/>
              <a:gd name="connsiteX10" fmla="*/ 811369 w 3271234"/>
              <a:gd name="connsiteY10" fmla="*/ 2163651 h 2446986"/>
              <a:gd name="connsiteX11" fmla="*/ 888642 w 3271234"/>
              <a:gd name="connsiteY11" fmla="*/ 2137893 h 2446986"/>
              <a:gd name="connsiteX12" fmla="*/ 953037 w 3271234"/>
              <a:gd name="connsiteY12" fmla="*/ 2125014 h 2446986"/>
              <a:gd name="connsiteX13" fmla="*/ 1017431 w 3271234"/>
              <a:gd name="connsiteY13" fmla="*/ 2099256 h 2446986"/>
              <a:gd name="connsiteX14" fmla="*/ 1107583 w 3271234"/>
              <a:gd name="connsiteY14" fmla="*/ 2073499 h 2446986"/>
              <a:gd name="connsiteX15" fmla="*/ 1197735 w 3271234"/>
              <a:gd name="connsiteY15" fmla="*/ 2021983 h 2446986"/>
              <a:gd name="connsiteX16" fmla="*/ 1287887 w 3271234"/>
              <a:gd name="connsiteY16" fmla="*/ 1996225 h 2446986"/>
              <a:gd name="connsiteX17" fmla="*/ 1326524 w 3271234"/>
              <a:gd name="connsiteY17" fmla="*/ 1957589 h 2446986"/>
              <a:gd name="connsiteX18" fmla="*/ 1416676 w 3271234"/>
              <a:gd name="connsiteY18" fmla="*/ 1906073 h 2446986"/>
              <a:gd name="connsiteX19" fmla="*/ 1455313 w 3271234"/>
              <a:gd name="connsiteY19" fmla="*/ 1867437 h 2446986"/>
              <a:gd name="connsiteX20" fmla="*/ 1532586 w 3271234"/>
              <a:gd name="connsiteY20" fmla="*/ 1841679 h 2446986"/>
              <a:gd name="connsiteX21" fmla="*/ 1609859 w 3271234"/>
              <a:gd name="connsiteY21" fmla="*/ 1790163 h 2446986"/>
              <a:gd name="connsiteX22" fmla="*/ 1725769 w 3271234"/>
              <a:gd name="connsiteY22" fmla="*/ 1751527 h 2446986"/>
              <a:gd name="connsiteX23" fmla="*/ 1803042 w 3271234"/>
              <a:gd name="connsiteY23" fmla="*/ 1712890 h 2446986"/>
              <a:gd name="connsiteX24" fmla="*/ 1841679 w 3271234"/>
              <a:gd name="connsiteY24" fmla="*/ 1674254 h 2446986"/>
              <a:gd name="connsiteX25" fmla="*/ 1893194 w 3271234"/>
              <a:gd name="connsiteY25" fmla="*/ 1635617 h 2446986"/>
              <a:gd name="connsiteX26" fmla="*/ 2021983 w 3271234"/>
              <a:gd name="connsiteY26" fmla="*/ 1558344 h 2446986"/>
              <a:gd name="connsiteX27" fmla="*/ 2060620 w 3271234"/>
              <a:gd name="connsiteY27" fmla="*/ 1545465 h 2446986"/>
              <a:gd name="connsiteX28" fmla="*/ 2125014 w 3271234"/>
              <a:gd name="connsiteY28" fmla="*/ 1468192 h 2446986"/>
              <a:gd name="connsiteX29" fmla="*/ 2176530 w 3271234"/>
              <a:gd name="connsiteY29" fmla="*/ 1442434 h 2446986"/>
              <a:gd name="connsiteX30" fmla="*/ 2266682 w 3271234"/>
              <a:gd name="connsiteY30" fmla="*/ 1365161 h 2446986"/>
              <a:gd name="connsiteX31" fmla="*/ 2305318 w 3271234"/>
              <a:gd name="connsiteY31" fmla="*/ 1326524 h 2446986"/>
              <a:gd name="connsiteX32" fmla="*/ 2331076 w 3271234"/>
              <a:gd name="connsiteY32" fmla="*/ 1287887 h 2446986"/>
              <a:gd name="connsiteX33" fmla="*/ 2369713 w 3271234"/>
              <a:gd name="connsiteY33" fmla="*/ 1275009 h 2446986"/>
              <a:gd name="connsiteX34" fmla="*/ 2434107 w 3271234"/>
              <a:gd name="connsiteY34" fmla="*/ 1223493 h 2446986"/>
              <a:gd name="connsiteX35" fmla="*/ 2511380 w 3271234"/>
              <a:gd name="connsiteY35" fmla="*/ 1197735 h 2446986"/>
              <a:gd name="connsiteX36" fmla="*/ 2601533 w 3271234"/>
              <a:gd name="connsiteY36" fmla="*/ 1094704 h 2446986"/>
              <a:gd name="connsiteX37" fmla="*/ 2614411 w 3271234"/>
              <a:gd name="connsiteY37" fmla="*/ 965916 h 2446986"/>
              <a:gd name="connsiteX38" fmla="*/ 2704563 w 3271234"/>
              <a:gd name="connsiteY38" fmla="*/ 901521 h 2446986"/>
              <a:gd name="connsiteX39" fmla="*/ 2768958 w 3271234"/>
              <a:gd name="connsiteY39" fmla="*/ 734096 h 2446986"/>
              <a:gd name="connsiteX40" fmla="*/ 2846231 w 3271234"/>
              <a:gd name="connsiteY40" fmla="*/ 631065 h 2446986"/>
              <a:gd name="connsiteX41" fmla="*/ 2846231 w 3271234"/>
              <a:gd name="connsiteY41" fmla="*/ 553792 h 2446986"/>
              <a:gd name="connsiteX42" fmla="*/ 2871989 w 3271234"/>
              <a:gd name="connsiteY42" fmla="*/ 437882 h 2446986"/>
              <a:gd name="connsiteX43" fmla="*/ 2975020 w 3271234"/>
              <a:gd name="connsiteY43" fmla="*/ 347730 h 2446986"/>
              <a:gd name="connsiteX44" fmla="*/ 3000778 w 3271234"/>
              <a:gd name="connsiteY44" fmla="*/ 309093 h 2446986"/>
              <a:gd name="connsiteX45" fmla="*/ 3026535 w 3271234"/>
              <a:gd name="connsiteY45" fmla="*/ 231820 h 2446986"/>
              <a:gd name="connsiteX46" fmla="*/ 3065172 w 3271234"/>
              <a:gd name="connsiteY46" fmla="*/ 193183 h 2446986"/>
              <a:gd name="connsiteX47" fmla="*/ 3103809 w 3271234"/>
              <a:gd name="connsiteY47" fmla="*/ 141668 h 2446986"/>
              <a:gd name="connsiteX48" fmla="*/ 3155324 w 3271234"/>
              <a:gd name="connsiteY48" fmla="*/ 115910 h 2446986"/>
              <a:gd name="connsiteX49" fmla="*/ 3271234 w 3271234"/>
              <a:gd name="connsiteY49" fmla="*/ 0 h 244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71234" h="2446986">
                <a:moveTo>
                  <a:pt x="0" y="2446986"/>
                </a:moveTo>
                <a:cubicBezTo>
                  <a:pt x="8586" y="2434107"/>
                  <a:pt x="14006" y="2418422"/>
                  <a:pt x="25758" y="2408349"/>
                </a:cubicBezTo>
                <a:cubicBezTo>
                  <a:pt x="63228" y="2376231"/>
                  <a:pt x="101039" y="2368332"/>
                  <a:pt x="141668" y="2343955"/>
                </a:cubicBezTo>
                <a:cubicBezTo>
                  <a:pt x="168213" y="2328028"/>
                  <a:pt x="197051" y="2314330"/>
                  <a:pt x="218941" y="2292440"/>
                </a:cubicBezTo>
                <a:cubicBezTo>
                  <a:pt x="231820" y="2279561"/>
                  <a:pt x="242423" y="2263906"/>
                  <a:pt x="257578" y="2253803"/>
                </a:cubicBezTo>
                <a:cubicBezTo>
                  <a:pt x="268873" y="2246273"/>
                  <a:pt x="283117" y="2244496"/>
                  <a:pt x="296214" y="2240924"/>
                </a:cubicBezTo>
                <a:cubicBezTo>
                  <a:pt x="330367" y="2231609"/>
                  <a:pt x="365661" y="2226361"/>
                  <a:pt x="399245" y="2215166"/>
                </a:cubicBezTo>
                <a:cubicBezTo>
                  <a:pt x="412124" y="2210873"/>
                  <a:pt x="424367" y="2203574"/>
                  <a:pt x="437882" y="2202287"/>
                </a:cubicBezTo>
                <a:cubicBezTo>
                  <a:pt x="514926" y="2194950"/>
                  <a:pt x="592429" y="2193702"/>
                  <a:pt x="669702" y="2189409"/>
                </a:cubicBezTo>
                <a:cubicBezTo>
                  <a:pt x="699753" y="2185116"/>
                  <a:pt x="729988" y="2181960"/>
                  <a:pt x="759854" y="2176530"/>
                </a:cubicBezTo>
                <a:cubicBezTo>
                  <a:pt x="777269" y="2173364"/>
                  <a:pt x="794415" y="2168737"/>
                  <a:pt x="811369" y="2163651"/>
                </a:cubicBezTo>
                <a:cubicBezTo>
                  <a:pt x="837375" y="2155849"/>
                  <a:pt x="862018" y="2143218"/>
                  <a:pt x="888642" y="2137893"/>
                </a:cubicBezTo>
                <a:lnTo>
                  <a:pt x="953037" y="2125014"/>
                </a:lnTo>
                <a:cubicBezTo>
                  <a:pt x="974502" y="2116428"/>
                  <a:pt x="995499" y="2106567"/>
                  <a:pt x="1017431" y="2099256"/>
                </a:cubicBezTo>
                <a:cubicBezTo>
                  <a:pt x="1042199" y="2091000"/>
                  <a:pt x="1082770" y="2085905"/>
                  <a:pt x="1107583" y="2073499"/>
                </a:cubicBezTo>
                <a:cubicBezTo>
                  <a:pt x="1236915" y="2008832"/>
                  <a:pt x="1039698" y="2089714"/>
                  <a:pt x="1197735" y="2021983"/>
                </a:cubicBezTo>
                <a:cubicBezTo>
                  <a:pt x="1223600" y="2010898"/>
                  <a:pt x="1261747" y="2002760"/>
                  <a:pt x="1287887" y="1996225"/>
                </a:cubicBezTo>
                <a:cubicBezTo>
                  <a:pt x="1300766" y="1983346"/>
                  <a:pt x="1311703" y="1968175"/>
                  <a:pt x="1326524" y="1957589"/>
                </a:cubicBezTo>
                <a:cubicBezTo>
                  <a:pt x="1414704" y="1894604"/>
                  <a:pt x="1343668" y="1966913"/>
                  <a:pt x="1416676" y="1906073"/>
                </a:cubicBezTo>
                <a:cubicBezTo>
                  <a:pt x="1430668" y="1894413"/>
                  <a:pt x="1439392" y="1876282"/>
                  <a:pt x="1455313" y="1867437"/>
                </a:cubicBezTo>
                <a:cubicBezTo>
                  <a:pt x="1479047" y="1854251"/>
                  <a:pt x="1509995" y="1856740"/>
                  <a:pt x="1532586" y="1841679"/>
                </a:cubicBezTo>
                <a:cubicBezTo>
                  <a:pt x="1558344" y="1824507"/>
                  <a:pt x="1580491" y="1799952"/>
                  <a:pt x="1609859" y="1790163"/>
                </a:cubicBezTo>
                <a:cubicBezTo>
                  <a:pt x="1648496" y="1777284"/>
                  <a:pt x="1691882" y="1774118"/>
                  <a:pt x="1725769" y="1751527"/>
                </a:cubicBezTo>
                <a:cubicBezTo>
                  <a:pt x="1775701" y="1718239"/>
                  <a:pt x="1749722" y="1730664"/>
                  <a:pt x="1803042" y="1712890"/>
                </a:cubicBezTo>
                <a:cubicBezTo>
                  <a:pt x="1815921" y="1700011"/>
                  <a:pt x="1827850" y="1686107"/>
                  <a:pt x="1841679" y="1674254"/>
                </a:cubicBezTo>
                <a:cubicBezTo>
                  <a:pt x="1857976" y="1660285"/>
                  <a:pt x="1875609" y="1647926"/>
                  <a:pt x="1893194" y="1635617"/>
                </a:cubicBezTo>
                <a:cubicBezTo>
                  <a:pt x="1941383" y="1601885"/>
                  <a:pt x="1970723" y="1580312"/>
                  <a:pt x="2021983" y="1558344"/>
                </a:cubicBezTo>
                <a:cubicBezTo>
                  <a:pt x="2034461" y="1552996"/>
                  <a:pt x="2047741" y="1549758"/>
                  <a:pt x="2060620" y="1545465"/>
                </a:cubicBezTo>
                <a:cubicBezTo>
                  <a:pt x="2081158" y="1514658"/>
                  <a:pt x="2093463" y="1490729"/>
                  <a:pt x="2125014" y="1468192"/>
                </a:cubicBezTo>
                <a:cubicBezTo>
                  <a:pt x="2140637" y="1457033"/>
                  <a:pt x="2159358" y="1451020"/>
                  <a:pt x="2176530" y="1442434"/>
                </a:cubicBezTo>
                <a:cubicBezTo>
                  <a:pt x="2331312" y="1287649"/>
                  <a:pt x="2148995" y="1463234"/>
                  <a:pt x="2266682" y="1365161"/>
                </a:cubicBezTo>
                <a:cubicBezTo>
                  <a:pt x="2280674" y="1353501"/>
                  <a:pt x="2293658" y="1340516"/>
                  <a:pt x="2305318" y="1326524"/>
                </a:cubicBezTo>
                <a:cubicBezTo>
                  <a:pt x="2315227" y="1314633"/>
                  <a:pt x="2318989" y="1297556"/>
                  <a:pt x="2331076" y="1287887"/>
                </a:cubicBezTo>
                <a:cubicBezTo>
                  <a:pt x="2341677" y="1279407"/>
                  <a:pt x="2356834" y="1279302"/>
                  <a:pt x="2369713" y="1275009"/>
                </a:cubicBezTo>
                <a:cubicBezTo>
                  <a:pt x="2391178" y="1257837"/>
                  <a:pt x="2409975" y="1236656"/>
                  <a:pt x="2434107" y="1223493"/>
                </a:cubicBezTo>
                <a:cubicBezTo>
                  <a:pt x="2457943" y="1210492"/>
                  <a:pt x="2511380" y="1197735"/>
                  <a:pt x="2511380" y="1197735"/>
                </a:cubicBezTo>
                <a:cubicBezTo>
                  <a:pt x="2525904" y="1183212"/>
                  <a:pt x="2594438" y="1119535"/>
                  <a:pt x="2601533" y="1094704"/>
                </a:cubicBezTo>
                <a:cubicBezTo>
                  <a:pt x="2613385" y="1053221"/>
                  <a:pt x="2598923" y="1006184"/>
                  <a:pt x="2614411" y="965916"/>
                </a:cubicBezTo>
                <a:cubicBezTo>
                  <a:pt x="2617165" y="958756"/>
                  <a:pt x="2692159" y="909791"/>
                  <a:pt x="2704563" y="901521"/>
                </a:cubicBezTo>
                <a:cubicBezTo>
                  <a:pt x="2720176" y="854683"/>
                  <a:pt x="2744292" y="775207"/>
                  <a:pt x="2768958" y="734096"/>
                </a:cubicBezTo>
                <a:cubicBezTo>
                  <a:pt x="2791045" y="697284"/>
                  <a:pt x="2846231" y="631065"/>
                  <a:pt x="2846231" y="631065"/>
                </a:cubicBezTo>
                <a:cubicBezTo>
                  <a:pt x="2825624" y="569245"/>
                  <a:pt x="2832493" y="615611"/>
                  <a:pt x="2846231" y="553792"/>
                </a:cubicBezTo>
                <a:cubicBezTo>
                  <a:pt x="2847669" y="547319"/>
                  <a:pt x="2857960" y="457523"/>
                  <a:pt x="2871989" y="437882"/>
                </a:cubicBezTo>
                <a:cubicBezTo>
                  <a:pt x="2897643" y="401966"/>
                  <a:pt x="2940350" y="373732"/>
                  <a:pt x="2975020" y="347730"/>
                </a:cubicBezTo>
                <a:cubicBezTo>
                  <a:pt x="2983606" y="334851"/>
                  <a:pt x="2994492" y="323238"/>
                  <a:pt x="3000778" y="309093"/>
                </a:cubicBezTo>
                <a:cubicBezTo>
                  <a:pt x="3011805" y="284282"/>
                  <a:pt x="3007336" y="251019"/>
                  <a:pt x="3026535" y="231820"/>
                </a:cubicBezTo>
                <a:cubicBezTo>
                  <a:pt x="3039414" y="218941"/>
                  <a:pt x="3053319" y="207012"/>
                  <a:pt x="3065172" y="193183"/>
                </a:cubicBezTo>
                <a:cubicBezTo>
                  <a:pt x="3079141" y="176886"/>
                  <a:pt x="3087512" y="155637"/>
                  <a:pt x="3103809" y="141668"/>
                </a:cubicBezTo>
                <a:cubicBezTo>
                  <a:pt x="3118386" y="129174"/>
                  <a:pt x="3140465" y="128067"/>
                  <a:pt x="3155324" y="115910"/>
                </a:cubicBezTo>
                <a:lnTo>
                  <a:pt x="3271234" y="0"/>
                </a:lnTo>
              </a:path>
            </a:pathLst>
          </a:cu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3" name="Freeform 22"/>
          <p:cNvSpPr/>
          <p:nvPr/>
        </p:nvSpPr>
        <p:spPr>
          <a:xfrm flipH="1">
            <a:off x="2614613" y="1622425"/>
            <a:ext cx="52387" cy="4013200"/>
          </a:xfrm>
          <a:custGeom>
            <a:avLst/>
            <a:gdLst>
              <a:gd name="connsiteX0" fmla="*/ 65752 w 65752"/>
              <a:gd name="connsiteY0" fmla="*/ 0 h 4013474"/>
              <a:gd name="connsiteX1" fmla="*/ 52873 w 65752"/>
              <a:gd name="connsiteY1" fmla="*/ 2627290 h 4013474"/>
              <a:gd name="connsiteX2" fmla="*/ 39995 w 65752"/>
              <a:gd name="connsiteY2" fmla="*/ 3696237 h 4013474"/>
              <a:gd name="connsiteX3" fmla="*/ 27116 w 65752"/>
              <a:gd name="connsiteY3" fmla="*/ 3850783 h 4013474"/>
              <a:gd name="connsiteX4" fmla="*/ 1358 w 65752"/>
              <a:gd name="connsiteY4" fmla="*/ 3915177 h 401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52" h="4013474">
                <a:moveTo>
                  <a:pt x="65752" y="0"/>
                </a:moveTo>
                <a:cubicBezTo>
                  <a:pt x="61459" y="875763"/>
                  <a:pt x="58976" y="1751537"/>
                  <a:pt x="52873" y="2627290"/>
                </a:cubicBezTo>
                <a:cubicBezTo>
                  <a:pt x="50390" y="2983623"/>
                  <a:pt x="47495" y="3339974"/>
                  <a:pt x="39995" y="3696237"/>
                </a:cubicBezTo>
                <a:cubicBezTo>
                  <a:pt x="38907" y="3747919"/>
                  <a:pt x="35615" y="3799792"/>
                  <a:pt x="27116" y="3850783"/>
                </a:cubicBezTo>
                <a:cubicBezTo>
                  <a:pt x="0" y="4013474"/>
                  <a:pt x="1358" y="3942345"/>
                  <a:pt x="1358" y="3915177"/>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7851775" cy="1524000"/>
          </a:xfrm>
        </p:spPr>
        <p:txBody>
          <a:bodyPr>
            <a:normAutofit fontScale="90000"/>
          </a:bodyPr>
          <a:lstStyle/>
          <a:p>
            <a:pPr eaLnBrk="1" fontAlgn="auto" hangingPunct="1">
              <a:spcAft>
                <a:spcPts val="0"/>
              </a:spcAft>
              <a:defRPr/>
            </a:pPr>
            <a:br>
              <a:rPr lang="en-US" dirty="0"/>
            </a:br>
            <a:br>
              <a:rPr lang="en-US" dirty="0"/>
            </a:br>
            <a:endParaRPr lang="en-US" dirty="0"/>
          </a:p>
        </p:txBody>
      </p:sp>
      <p:sp>
        <p:nvSpPr>
          <p:cNvPr id="11267" name="Subtitle 2" descr="Rectangle: Click to edit Master text styles&#10;Second level&#10;Third level&#10;Fourth level&#10;Fifth level"/>
          <p:cNvSpPr>
            <a:spLocks noGrp="1"/>
          </p:cNvSpPr>
          <p:nvPr>
            <p:ph type="subTitle" idx="1"/>
          </p:nvPr>
        </p:nvSpPr>
        <p:spPr>
          <a:xfrm>
            <a:off x="228600" y="404813"/>
            <a:ext cx="8686800" cy="6224587"/>
          </a:xfrm>
        </p:spPr>
        <p:txBody>
          <a:bodyPr>
            <a:normAutofit lnSpcReduction="10000"/>
          </a:bodyPr>
          <a:lstStyle/>
          <a:p>
            <a:pPr eaLnBrk="1" hangingPunct="1"/>
            <a:r>
              <a:rPr lang="en-US" altLang="en-US" sz="2800">
                <a:latin typeface="Berlin Sans FB Demi" panose="020E0802020502020306" pitchFamily="34" charset="0"/>
              </a:rPr>
              <a:t> </a:t>
            </a:r>
            <a:r>
              <a:rPr lang="en-US" altLang="en-US" sz="2800">
                <a:solidFill>
                  <a:srgbClr val="C00000"/>
                </a:solidFill>
                <a:latin typeface="Berlin Sans FB Demi" panose="020E0802020502020306" pitchFamily="34" charset="0"/>
              </a:rPr>
              <a:t>Examples:  Big O notation.</a:t>
            </a:r>
          </a:p>
          <a:p>
            <a:pPr algn="l" eaLnBrk="1" hangingPunct="1">
              <a:buFont typeface="Wingdings 2" panose="05020102010507070707" pitchFamily="18" charset="2"/>
              <a:buAutoNum type="arabicPeriod"/>
            </a:pPr>
            <a:r>
              <a:rPr lang="en-US" altLang="en-US" sz="2800">
                <a:latin typeface="Berlin Sans FB Demi" panose="020E0802020502020306" pitchFamily="34" charset="0"/>
              </a:rPr>
              <a:t> 	Given f(n) = 3n + 2, prove that f(n) </a:t>
            </a:r>
            <a:r>
              <a:rPr lang="en-US" altLang="en-US" sz="2400">
                <a:solidFill>
                  <a:schemeClr val="tx2"/>
                </a:solidFill>
                <a:latin typeface="Berlin Sans FB Demi" panose="020E0802020502020306" pitchFamily="34" charset="0"/>
              </a:rPr>
              <a:t>€</a:t>
            </a:r>
            <a:r>
              <a:rPr lang="en-US" altLang="en-US" sz="2800">
                <a:latin typeface="Berlin Sans FB Demi" panose="020E0802020502020306" pitchFamily="34" charset="0"/>
              </a:rPr>
              <a:t> </a:t>
            </a:r>
            <a:r>
              <a:rPr lang="en-US" altLang="en-US" sz="2400">
                <a:latin typeface="Berlin Sans FB Demi" panose="020E0802020502020306" pitchFamily="34" charset="0"/>
              </a:rPr>
              <a:t>O(n).</a:t>
            </a:r>
          </a:p>
          <a:p>
            <a:pPr algn="l" eaLnBrk="1" hangingPunct="1"/>
            <a:endParaRPr lang="en-US" altLang="en-US" sz="2400">
              <a:latin typeface="Berlin Sans FB Demi" panose="020E0802020502020306" pitchFamily="34" charset="0"/>
            </a:endParaRPr>
          </a:p>
          <a:p>
            <a:pPr algn="l" eaLnBrk="1" hangingPunct="1"/>
            <a:r>
              <a:rPr lang="en-US" altLang="en-US" sz="2400">
                <a:solidFill>
                  <a:srgbClr val="FF0000"/>
                </a:solidFill>
                <a:latin typeface="Berlin Sans FB Demi" panose="020E0802020502020306" pitchFamily="34" charset="0"/>
              </a:rPr>
              <a:t>Solution: </a:t>
            </a:r>
            <a:r>
              <a:rPr lang="en-US" altLang="en-US" sz="2400">
                <a:latin typeface="Berlin Sans FB Demi" panose="020E0802020502020306" pitchFamily="34" charset="0"/>
              </a:rPr>
              <a:t>	First we have to compute c and n</a:t>
            </a:r>
            <a:r>
              <a:rPr lang="en-US" altLang="en-US" sz="2400" baseline="-25000">
                <a:latin typeface="Berlin Sans FB Demi" panose="020E0802020502020306" pitchFamily="34" charset="0"/>
              </a:rPr>
              <a:t>o</a:t>
            </a:r>
            <a:r>
              <a:rPr lang="en-US" altLang="en-US" sz="2400">
                <a:latin typeface="Berlin Sans FB Demi" panose="020E0802020502020306" pitchFamily="34" charset="0"/>
              </a:rPr>
              <a:t>,</a:t>
            </a:r>
          </a:p>
          <a:p>
            <a:pPr algn="l" eaLnBrk="1" hangingPunct="1"/>
            <a:r>
              <a:rPr lang="en-US" altLang="en-US" sz="2400">
                <a:latin typeface="Berlin Sans FB Demi" panose="020E0802020502020306" pitchFamily="34" charset="0"/>
              </a:rPr>
              <a:t>By definition,</a:t>
            </a:r>
          </a:p>
          <a:p>
            <a:pPr algn="l" eaLnBrk="1" hangingPunct="1"/>
            <a:r>
              <a:rPr lang="en-US" altLang="en-US" sz="2400">
                <a:latin typeface="Berlin Sans FB Demi" panose="020E0802020502020306" pitchFamily="34" charset="0"/>
              </a:rPr>
              <a:t>                          </a:t>
            </a:r>
          </a:p>
          <a:p>
            <a:pPr algn="l" eaLnBrk="1" hangingPunct="1"/>
            <a:r>
              <a:rPr lang="en-US" altLang="en-US" sz="2400">
                <a:latin typeface="Berlin Sans FB Demi" panose="020E0802020502020306" pitchFamily="34" charset="0"/>
              </a:rPr>
              <a:t>		 3n+2 &lt;= c . n          for  n &gt;= no</a:t>
            </a:r>
          </a:p>
          <a:p>
            <a:pPr algn="l" eaLnBrk="1" hangingPunct="1"/>
            <a:r>
              <a:rPr lang="en-US" altLang="en-US" sz="2400">
                <a:latin typeface="Berlin Sans FB Demi" panose="020E0802020502020306" pitchFamily="34" charset="0"/>
              </a:rPr>
              <a:t>              f(n)                              g(n)</a:t>
            </a:r>
          </a:p>
          <a:p>
            <a:pPr algn="l" eaLnBrk="1" hangingPunct="1"/>
            <a:r>
              <a:rPr lang="en-US" altLang="en-US" sz="2400">
                <a:latin typeface="Berlin Sans FB Demi" panose="020E0802020502020306" pitchFamily="34" charset="0"/>
              </a:rPr>
              <a:t>      Dividing both sides by n</a:t>
            </a:r>
          </a:p>
          <a:p>
            <a:pPr algn="l" eaLnBrk="1" hangingPunct="1"/>
            <a:r>
              <a:rPr lang="en-US" altLang="en-US" sz="2400">
                <a:latin typeface="Berlin Sans FB Demi" panose="020E0802020502020306" pitchFamily="34" charset="0"/>
              </a:rPr>
              <a:t>			    3 + 2/n &lt;= c              for  n &gt;= n</a:t>
            </a:r>
            <a:r>
              <a:rPr lang="en-US" altLang="en-US" sz="2400" baseline="-25000">
                <a:latin typeface="Berlin Sans FB Demi" panose="020E0802020502020306" pitchFamily="34" charset="0"/>
              </a:rPr>
              <a:t>o</a:t>
            </a:r>
          </a:p>
          <a:p>
            <a:pPr algn="l" eaLnBrk="1" hangingPunct="1"/>
            <a:r>
              <a:rPr lang="en-US" altLang="en-US" sz="2400">
                <a:latin typeface="Berlin Sans FB Demi" panose="020E0802020502020306" pitchFamily="34" charset="0"/>
              </a:rPr>
              <a:t>      Setting n</a:t>
            </a:r>
            <a:r>
              <a:rPr lang="en-US" altLang="en-US" sz="2400" baseline="-25000">
                <a:latin typeface="Berlin Sans FB Demi" panose="020E0802020502020306" pitchFamily="34" charset="0"/>
              </a:rPr>
              <a:t>o</a:t>
            </a:r>
            <a:r>
              <a:rPr lang="en-US" altLang="en-US" sz="2400">
                <a:latin typeface="Berlin Sans FB Demi" panose="020E0802020502020306" pitchFamily="34" charset="0"/>
              </a:rPr>
              <a:t> = 1, we get c &gt;= 5</a:t>
            </a:r>
          </a:p>
          <a:p>
            <a:pPr algn="l" eaLnBrk="1" hangingPunct="1"/>
            <a:r>
              <a:rPr lang="en-US" altLang="en-US" sz="2400">
                <a:latin typeface="Berlin Sans FB Demi" panose="020E0802020502020306" pitchFamily="34" charset="0"/>
              </a:rPr>
              <a:t>      now we can say that      3n + 2 &lt;= 5n,      for n &gt;= 1.</a:t>
            </a:r>
          </a:p>
          <a:p>
            <a:pPr algn="l" eaLnBrk="1" hangingPunct="1"/>
            <a:r>
              <a:rPr lang="en-US" altLang="en-US" sz="2400">
                <a:latin typeface="Berlin Sans FB Demi" panose="020E0802020502020306" pitchFamily="34" charset="0"/>
              </a:rPr>
              <a:t>Now,       3.1 + 2 &lt;= 5.1,           for n = 1</a:t>
            </a:r>
          </a:p>
          <a:p>
            <a:pPr algn="l" eaLnBrk="1" hangingPunct="1"/>
            <a:r>
              <a:rPr lang="en-US" altLang="en-US" sz="2400">
                <a:latin typeface="Berlin Sans FB Demi" panose="020E0802020502020306" pitchFamily="34" charset="0"/>
              </a:rPr>
              <a:t>                 3.2 + 2 &lt;= 5.2,         for n =2.      hence the proof.</a:t>
            </a:r>
          </a:p>
        </p:txBody>
      </p:sp>
      <p:sp>
        <p:nvSpPr>
          <p:cNvPr id="4" name="Freeform 3"/>
          <p:cNvSpPr/>
          <p:nvPr/>
        </p:nvSpPr>
        <p:spPr>
          <a:xfrm>
            <a:off x="1879600" y="3698875"/>
            <a:ext cx="528638" cy="161925"/>
          </a:xfrm>
          <a:custGeom>
            <a:avLst/>
            <a:gdLst>
              <a:gd name="connsiteX0" fmla="*/ 528034 w 528034"/>
              <a:gd name="connsiteY0" fmla="*/ 0 h 253357"/>
              <a:gd name="connsiteX1" fmla="*/ 476519 w 528034"/>
              <a:gd name="connsiteY1" fmla="*/ 90152 h 253357"/>
              <a:gd name="connsiteX2" fmla="*/ 437882 w 528034"/>
              <a:gd name="connsiteY2" fmla="*/ 115909 h 253357"/>
              <a:gd name="connsiteX3" fmla="*/ 412124 w 528034"/>
              <a:gd name="connsiteY3" fmla="*/ 154546 h 253357"/>
              <a:gd name="connsiteX4" fmla="*/ 373488 w 528034"/>
              <a:gd name="connsiteY4" fmla="*/ 167425 h 253357"/>
              <a:gd name="connsiteX5" fmla="*/ 283336 w 528034"/>
              <a:gd name="connsiteY5" fmla="*/ 193183 h 253357"/>
              <a:gd name="connsiteX6" fmla="*/ 257578 w 528034"/>
              <a:gd name="connsiteY6" fmla="*/ 231819 h 253357"/>
              <a:gd name="connsiteX7" fmla="*/ 103031 w 528034"/>
              <a:gd name="connsiteY7" fmla="*/ 193183 h 253357"/>
              <a:gd name="connsiteX8" fmla="*/ 64395 w 528034"/>
              <a:gd name="connsiteY8" fmla="*/ 180304 h 253357"/>
              <a:gd name="connsiteX9" fmla="*/ 25758 w 528034"/>
              <a:gd name="connsiteY9" fmla="*/ 154546 h 253357"/>
              <a:gd name="connsiteX10" fmla="*/ 0 w 528034"/>
              <a:gd name="connsiteY10" fmla="*/ 180304 h 25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034" h="253357">
                <a:moveTo>
                  <a:pt x="528034" y="0"/>
                </a:moveTo>
                <a:cubicBezTo>
                  <a:pt x="517933" y="20203"/>
                  <a:pt x="494723" y="71948"/>
                  <a:pt x="476519" y="90152"/>
                </a:cubicBezTo>
                <a:cubicBezTo>
                  <a:pt x="465574" y="101097"/>
                  <a:pt x="450761" y="107323"/>
                  <a:pt x="437882" y="115909"/>
                </a:cubicBezTo>
                <a:cubicBezTo>
                  <a:pt x="429296" y="128788"/>
                  <a:pt x="424211" y="144876"/>
                  <a:pt x="412124" y="154546"/>
                </a:cubicBezTo>
                <a:cubicBezTo>
                  <a:pt x="401524" y="163027"/>
                  <a:pt x="386541" y="163696"/>
                  <a:pt x="373488" y="167425"/>
                </a:cubicBezTo>
                <a:cubicBezTo>
                  <a:pt x="260289" y="199768"/>
                  <a:pt x="375971" y="162304"/>
                  <a:pt x="283336" y="193183"/>
                </a:cubicBezTo>
                <a:cubicBezTo>
                  <a:pt x="274750" y="206062"/>
                  <a:pt x="272807" y="229050"/>
                  <a:pt x="257578" y="231819"/>
                </a:cubicBezTo>
                <a:cubicBezTo>
                  <a:pt x="139118" y="253357"/>
                  <a:pt x="168904" y="226119"/>
                  <a:pt x="103031" y="193183"/>
                </a:cubicBezTo>
                <a:cubicBezTo>
                  <a:pt x="90889" y="187112"/>
                  <a:pt x="76537" y="186375"/>
                  <a:pt x="64395" y="180304"/>
                </a:cubicBezTo>
                <a:cubicBezTo>
                  <a:pt x="50551" y="173382"/>
                  <a:pt x="41237" y="154546"/>
                  <a:pt x="25758" y="154546"/>
                </a:cubicBezTo>
                <a:cubicBezTo>
                  <a:pt x="13616" y="154546"/>
                  <a:pt x="8586" y="171718"/>
                  <a:pt x="0" y="18030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 name="Freeform 4"/>
          <p:cNvSpPr/>
          <p:nvPr/>
        </p:nvSpPr>
        <p:spPr>
          <a:xfrm>
            <a:off x="3567113" y="3657600"/>
            <a:ext cx="433387" cy="369888"/>
          </a:xfrm>
          <a:custGeom>
            <a:avLst/>
            <a:gdLst>
              <a:gd name="connsiteX0" fmla="*/ 0 w 433398"/>
              <a:gd name="connsiteY0" fmla="*/ 0 h 334850"/>
              <a:gd name="connsiteX1" fmla="*/ 25758 w 433398"/>
              <a:gd name="connsiteY1" fmla="*/ 180304 h 334850"/>
              <a:gd name="connsiteX2" fmla="*/ 38637 w 433398"/>
              <a:gd name="connsiteY2" fmla="*/ 218941 h 334850"/>
              <a:gd name="connsiteX3" fmla="*/ 77273 w 433398"/>
              <a:gd name="connsiteY3" fmla="*/ 244698 h 334850"/>
              <a:gd name="connsiteX4" fmla="*/ 154546 w 433398"/>
              <a:gd name="connsiteY4" fmla="*/ 270456 h 334850"/>
              <a:gd name="connsiteX5" fmla="*/ 244698 w 433398"/>
              <a:gd name="connsiteY5" fmla="*/ 296214 h 334850"/>
              <a:gd name="connsiteX6" fmla="*/ 425003 w 433398"/>
              <a:gd name="connsiteY6" fmla="*/ 309093 h 334850"/>
              <a:gd name="connsiteX7" fmla="*/ 425003 w 433398"/>
              <a:gd name="connsiteY7" fmla="*/ 334850 h 3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398" h="334850">
                <a:moveTo>
                  <a:pt x="0" y="0"/>
                </a:moveTo>
                <a:cubicBezTo>
                  <a:pt x="8014" y="72127"/>
                  <a:pt x="9355" y="114694"/>
                  <a:pt x="25758" y="180304"/>
                </a:cubicBezTo>
                <a:cubicBezTo>
                  <a:pt x="29051" y="193474"/>
                  <a:pt x="30156" y="208340"/>
                  <a:pt x="38637" y="218941"/>
                </a:cubicBezTo>
                <a:cubicBezTo>
                  <a:pt x="48306" y="231027"/>
                  <a:pt x="63129" y="238412"/>
                  <a:pt x="77273" y="244698"/>
                </a:cubicBezTo>
                <a:cubicBezTo>
                  <a:pt x="102084" y="255725"/>
                  <a:pt x="128788" y="261870"/>
                  <a:pt x="154546" y="270456"/>
                </a:cubicBezTo>
                <a:cubicBezTo>
                  <a:pt x="178966" y="278596"/>
                  <a:pt x="220443" y="293519"/>
                  <a:pt x="244698" y="296214"/>
                </a:cubicBezTo>
                <a:cubicBezTo>
                  <a:pt x="304584" y="302868"/>
                  <a:pt x="366086" y="296468"/>
                  <a:pt x="425003" y="309093"/>
                </a:cubicBezTo>
                <a:cubicBezTo>
                  <a:pt x="433398" y="310892"/>
                  <a:pt x="425003" y="326264"/>
                  <a:pt x="425003" y="33485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altLang="zh-TW" sz="2600">
                <a:solidFill>
                  <a:srgbClr val="0000FF"/>
                </a:solidFill>
                <a:latin typeface="Arial" panose="020B0604020202020204" pitchFamily="34" charset="0"/>
                <a:cs typeface="Arial" panose="020B0604020202020204" pitchFamily="34" charset="0"/>
              </a:rPr>
              <a:t>Two discoveries that changed the world !!</a:t>
            </a:r>
            <a:endParaRPr lang="en-US" sz="2600" dirty="0"/>
          </a:p>
        </p:txBody>
      </p:sp>
      <p:sp>
        <p:nvSpPr>
          <p:cNvPr id="6" name="Text Box 5"/>
          <p:cNvSpPr txBox="1">
            <a:spLocks noChangeArrowheads="1"/>
          </p:cNvSpPr>
          <p:nvPr/>
        </p:nvSpPr>
        <p:spPr bwMode="auto">
          <a:xfrm>
            <a:off x="609600" y="1905000"/>
            <a:ext cx="556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Char char="ü"/>
            </a:pPr>
            <a:r>
              <a:rPr lang="en-US" altLang="en-US" sz="1800" dirty="0"/>
              <a:t> Decimal System  invented in India around 600AD</a:t>
            </a:r>
          </a:p>
        </p:txBody>
      </p:sp>
      <p:sp>
        <p:nvSpPr>
          <p:cNvPr id="7" name="Text Box 6"/>
          <p:cNvSpPr txBox="1">
            <a:spLocks noChangeArrowheads="1"/>
          </p:cNvSpPr>
          <p:nvPr/>
        </p:nvSpPr>
        <p:spPr bwMode="auto">
          <a:xfrm>
            <a:off x="533400" y="3581400"/>
            <a:ext cx="5943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Char char="ü"/>
            </a:pPr>
            <a:r>
              <a:rPr lang="en-US" altLang="en-US" sz="1800" dirty="0"/>
              <a:t> Al Khwarizmi (780 AD – 850 AD) from Baghdad laid out basic methods for adding, subtracting, multiplication and dividing numbers</a:t>
            </a:r>
          </a:p>
          <a:p>
            <a:pPr eaLnBrk="1" hangingPunct="1">
              <a:spcBef>
                <a:spcPct val="50000"/>
              </a:spcBef>
              <a:buFont typeface="Wingdings" panose="05000000000000000000" pitchFamily="2" charset="2"/>
              <a:buChar char="ü"/>
            </a:pPr>
            <a:r>
              <a:rPr lang="en-US" altLang="en-US" sz="1800" dirty="0"/>
              <a:t> These procedures were precise, unambiguous, mechanical, efficient, correct</a:t>
            </a:r>
          </a:p>
          <a:p>
            <a:pPr eaLnBrk="1" hangingPunct="1">
              <a:spcBef>
                <a:spcPct val="50000"/>
              </a:spcBef>
              <a:buFont typeface="Wingdings" panose="05000000000000000000" pitchFamily="2" charset="2"/>
              <a:buChar char="ü"/>
            </a:pPr>
            <a:r>
              <a:rPr lang="en-US" altLang="en-US" sz="1800" dirty="0"/>
              <a:t> In short they were called </a:t>
            </a:r>
            <a:r>
              <a:rPr lang="en-US" altLang="en-US" sz="1800" b="1" dirty="0">
                <a:solidFill>
                  <a:srgbClr val="FF0000"/>
                </a:solidFill>
              </a:rPr>
              <a:t>Algorithms</a:t>
            </a:r>
            <a:r>
              <a:rPr lang="en-US" altLang="en-US" sz="1800" dirty="0"/>
              <a:t> (a term coined to honor Al Khwarizmi - </a:t>
            </a:r>
            <a:r>
              <a:rPr lang="en-US" altLang="en-US" sz="1800" i="1" dirty="0">
                <a:hlinkClick r:id="rId2" action="ppaction://hlinkfile" tooltip="Algorithm"/>
              </a:rPr>
              <a:t>algorithm</a:t>
            </a:r>
            <a:r>
              <a:rPr lang="en-US" altLang="en-US" sz="1800" dirty="0"/>
              <a:t> stem from </a:t>
            </a:r>
            <a:r>
              <a:rPr lang="en-US" altLang="en-US" sz="1800" i="1" dirty="0" err="1"/>
              <a:t>Algoritmi</a:t>
            </a:r>
            <a:r>
              <a:rPr lang="en-US" altLang="en-US" sz="1800" dirty="0"/>
              <a:t>, the </a:t>
            </a:r>
            <a:r>
              <a:rPr lang="en-US" altLang="en-US" sz="1800" dirty="0">
                <a:hlinkClick r:id="rId3" action="ppaction://hlinkfile" tooltip="Latin"/>
              </a:rPr>
              <a:t>Latin</a:t>
            </a:r>
            <a:r>
              <a:rPr lang="en-US" altLang="en-US" sz="1800" dirty="0"/>
              <a:t> form of his name)</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3810000"/>
            <a:ext cx="1295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371600"/>
            <a:ext cx="149701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blinds(horizontal)">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blinds(horizontal)">
                                      <p:cBhvr>
                                        <p:cTn id="2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1026"/>
          <p:cNvSpPr>
            <a:spLocks noChangeArrowheads="1"/>
          </p:cNvSpPr>
          <p:nvPr/>
        </p:nvSpPr>
        <p:spPr bwMode="auto">
          <a:xfrm>
            <a:off x="381000" y="533400"/>
            <a:ext cx="6248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r>
              <a:rPr lang="en-US" altLang="en-US" sz="4400">
                <a:solidFill>
                  <a:schemeClr val="tx2"/>
                </a:solidFill>
              </a:rPr>
              <a:t>More Big-Oh Examples</a:t>
            </a:r>
          </a:p>
        </p:txBody>
      </p:sp>
      <p:sp>
        <p:nvSpPr>
          <p:cNvPr id="12291" name="Rectangle 1027"/>
          <p:cNvSpPr>
            <a:spLocks noChangeArrowheads="1"/>
          </p:cNvSpPr>
          <p:nvPr/>
        </p:nvSpPr>
        <p:spPr bwMode="auto">
          <a:xfrm>
            <a:off x="685800" y="14478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buClr>
                <a:schemeClr val="accent2"/>
              </a:buClr>
              <a:buFont typeface="Wingdings" panose="05000000000000000000" pitchFamily="2" charset="2"/>
              <a:buBlip>
                <a:blip r:embed="rId3"/>
              </a:buBlip>
            </a:pPr>
            <a:r>
              <a:rPr lang="en-US" altLang="en-US"/>
              <a:t>7n-2</a:t>
            </a:r>
          </a:p>
          <a:p>
            <a:pPr eaLnBrk="1" hangingPunct="1">
              <a:buClr>
                <a:schemeClr val="hlink"/>
              </a:buClr>
              <a:buSzPct val="110000"/>
              <a:buFont typeface="Wingdings" panose="05000000000000000000" pitchFamily="2" charset="2"/>
              <a:buBlip>
                <a:blip r:embed="rId3"/>
              </a:buBlip>
            </a:pPr>
            <a:endParaRPr lang="en-US" altLang="en-US"/>
          </a:p>
        </p:txBody>
      </p:sp>
      <p:sp>
        <p:nvSpPr>
          <p:cNvPr id="39940" name="Rectangle 1028"/>
          <p:cNvSpPr>
            <a:spLocks noChangeArrowheads="1"/>
          </p:cNvSpPr>
          <p:nvPr/>
        </p:nvSpPr>
        <p:spPr bwMode="auto">
          <a:xfrm>
            <a:off x="487363" y="1930400"/>
            <a:ext cx="781843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628650" indent="-22860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lvl="1" eaLnBrk="1" hangingPunct="1">
              <a:buClr>
                <a:schemeClr val="accent2"/>
              </a:buClr>
              <a:buFont typeface="Wingdings" panose="05000000000000000000" pitchFamily="2" charset="2"/>
              <a:buNone/>
            </a:pPr>
            <a:r>
              <a:rPr lang="en-US" altLang="en-US" sz="2000"/>
              <a:t>7n-2 is O(n)</a:t>
            </a:r>
          </a:p>
          <a:p>
            <a:pPr lvl="1" eaLnBrk="1" hangingPunct="1">
              <a:buClr>
                <a:schemeClr val="accent2"/>
              </a:buClr>
              <a:buFont typeface="Wingdings" panose="05000000000000000000" pitchFamily="2" charset="2"/>
              <a:buNone/>
            </a:pPr>
            <a:r>
              <a:rPr lang="en-US" altLang="en-US" sz="2000"/>
              <a:t>need c &gt; 0 and n</a:t>
            </a:r>
            <a:r>
              <a:rPr lang="en-US" altLang="en-US" sz="2000" baseline="-25000"/>
              <a:t>0</a:t>
            </a:r>
            <a:r>
              <a:rPr lang="en-US" altLang="en-US" sz="2000"/>
              <a:t> </a:t>
            </a:r>
            <a:r>
              <a:rPr lang="en-US" altLang="en-US" sz="2000">
                <a:sym typeface="Symbol" panose="05050102010706020507" charset="2"/>
              </a:rPr>
              <a:t> 1 such that</a:t>
            </a:r>
            <a:r>
              <a:rPr lang="en-US" altLang="en-US" sz="2000"/>
              <a:t> 7n-2 </a:t>
            </a:r>
            <a:r>
              <a:rPr lang="en-US" altLang="en-US" sz="2000">
                <a:sym typeface="Symbol" panose="05050102010706020507" charset="2"/>
              </a:rPr>
              <a:t> c</a:t>
            </a:r>
            <a:r>
              <a:rPr lang="en-US" altLang="en-US" sz="2000">
                <a:cs typeface="Arial" panose="020B0604020202020204" pitchFamily="34" charset="0"/>
                <a:sym typeface="Symbol" panose="05050102010706020507" charset="2"/>
              </a:rPr>
              <a:t>•n for n </a:t>
            </a:r>
            <a:r>
              <a:rPr lang="en-US" altLang="en-US" sz="2000">
                <a:sym typeface="Symbol" panose="05050102010706020507" charset="2"/>
              </a:rPr>
              <a:t> n</a:t>
            </a:r>
            <a:r>
              <a:rPr lang="en-US" altLang="en-US" sz="2000" baseline="-25000">
                <a:sym typeface="Symbol" panose="05050102010706020507" charset="2"/>
              </a:rPr>
              <a:t>0</a:t>
            </a:r>
            <a:endParaRPr lang="en-US" altLang="en-US" sz="2000">
              <a:sym typeface="Symbol" panose="05050102010706020507" charset="2"/>
            </a:endParaRPr>
          </a:p>
          <a:p>
            <a:pPr lvl="1" eaLnBrk="1" hangingPunct="1">
              <a:buClr>
                <a:schemeClr val="accent2"/>
              </a:buClr>
              <a:buFont typeface="Wingdings" panose="05000000000000000000" pitchFamily="2" charset="2"/>
              <a:buNone/>
            </a:pPr>
            <a:r>
              <a:rPr lang="en-US" altLang="en-US" sz="2000">
                <a:sym typeface="Symbol" panose="05050102010706020507" charset="2"/>
              </a:rPr>
              <a:t>this is true for c = 7 and </a:t>
            </a:r>
            <a:r>
              <a:rPr lang="en-US" altLang="en-US" sz="2000"/>
              <a:t>n</a:t>
            </a:r>
            <a:r>
              <a:rPr lang="en-US" altLang="en-US" sz="2000" baseline="-25000"/>
              <a:t>0</a:t>
            </a:r>
            <a:r>
              <a:rPr lang="en-US" altLang="en-US" sz="2000">
                <a:sym typeface="Symbol" panose="05050102010706020507" charset="2"/>
              </a:rPr>
              <a:t> = 1</a:t>
            </a:r>
            <a:endParaRPr lang="en-US" altLang="en-US" sz="2000" baseline="-25000"/>
          </a:p>
          <a:p>
            <a:pPr eaLnBrk="1" hangingPunct="1">
              <a:buClr>
                <a:schemeClr val="accent2"/>
              </a:buClr>
              <a:buFont typeface="Wingdings" panose="05000000000000000000" pitchFamily="2" charset="2"/>
              <a:buChar char="n"/>
            </a:pPr>
            <a:endParaRPr lang="en-US" altLang="en-US" sz="2000"/>
          </a:p>
        </p:txBody>
      </p:sp>
      <p:sp>
        <p:nvSpPr>
          <p:cNvPr id="12293" name="Rectangle 1029"/>
          <p:cNvSpPr>
            <a:spLocks noChangeArrowheads="1"/>
          </p:cNvSpPr>
          <p:nvPr/>
        </p:nvSpPr>
        <p:spPr bwMode="auto">
          <a:xfrm>
            <a:off x="685800" y="31242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buClr>
                <a:schemeClr val="accent2"/>
              </a:buClr>
              <a:buFont typeface="Wingdings" panose="05000000000000000000" pitchFamily="2" charset="2"/>
              <a:buChar char="n"/>
            </a:pPr>
            <a:r>
              <a:rPr lang="en-US" altLang="en-US"/>
              <a:t>3n</a:t>
            </a:r>
            <a:r>
              <a:rPr lang="en-US" altLang="en-US" baseline="30000"/>
              <a:t>3</a:t>
            </a:r>
            <a:r>
              <a:rPr lang="en-US" altLang="en-US"/>
              <a:t> + 20n</a:t>
            </a:r>
            <a:r>
              <a:rPr lang="en-US" altLang="en-US" baseline="30000"/>
              <a:t>2</a:t>
            </a:r>
            <a:r>
              <a:rPr lang="en-US" altLang="en-US"/>
              <a:t> + 5</a:t>
            </a:r>
          </a:p>
          <a:p>
            <a:pPr eaLnBrk="1" hangingPunct="1">
              <a:buClr>
                <a:schemeClr val="accent2"/>
              </a:buClr>
              <a:buFont typeface="Wingdings" panose="05000000000000000000" pitchFamily="2" charset="2"/>
              <a:buChar char="n"/>
            </a:pPr>
            <a:endParaRPr lang="en-US" altLang="en-US">
              <a:latin typeface="Times New Roman" panose="02020603050405020304" pitchFamily="18" charset="0"/>
            </a:endParaRPr>
          </a:p>
        </p:txBody>
      </p:sp>
      <p:sp>
        <p:nvSpPr>
          <p:cNvPr id="39942" name="Rectangle 1030"/>
          <p:cNvSpPr>
            <a:spLocks noChangeArrowheads="1"/>
          </p:cNvSpPr>
          <p:nvPr/>
        </p:nvSpPr>
        <p:spPr bwMode="auto">
          <a:xfrm>
            <a:off x="250825" y="3581400"/>
            <a:ext cx="878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628650" indent="-22860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lvl="1" eaLnBrk="1" hangingPunct="1">
              <a:buClr>
                <a:schemeClr val="accent2"/>
              </a:buClr>
              <a:buFont typeface="Wingdings" panose="05000000000000000000" pitchFamily="2" charset="2"/>
              <a:buNone/>
            </a:pPr>
            <a:r>
              <a:rPr lang="en-US" altLang="en-US" sz="2000"/>
              <a:t>3n</a:t>
            </a:r>
            <a:r>
              <a:rPr lang="en-US" altLang="en-US" sz="2000" baseline="30000"/>
              <a:t>3</a:t>
            </a:r>
            <a:r>
              <a:rPr lang="en-US" altLang="en-US" sz="2000"/>
              <a:t> + 20n</a:t>
            </a:r>
            <a:r>
              <a:rPr lang="en-US" altLang="en-US" sz="2000" baseline="30000"/>
              <a:t>2</a:t>
            </a:r>
            <a:r>
              <a:rPr lang="en-US" altLang="en-US" sz="2000"/>
              <a:t> + 5 is O(n</a:t>
            </a:r>
            <a:r>
              <a:rPr lang="en-US" altLang="en-US" sz="2000" baseline="30000"/>
              <a:t>3</a:t>
            </a:r>
            <a:r>
              <a:rPr lang="en-US" altLang="en-US" sz="2000"/>
              <a:t>)</a:t>
            </a:r>
          </a:p>
          <a:p>
            <a:pPr lvl="1" eaLnBrk="1" hangingPunct="1">
              <a:buClr>
                <a:schemeClr val="accent2"/>
              </a:buClr>
              <a:buFont typeface="Wingdings" panose="05000000000000000000" pitchFamily="2" charset="2"/>
              <a:buNone/>
            </a:pPr>
            <a:r>
              <a:rPr lang="en-US" altLang="en-US" sz="2000"/>
              <a:t>need c &gt; 0 and n</a:t>
            </a:r>
            <a:r>
              <a:rPr lang="en-US" altLang="en-US" sz="2000" baseline="-25000"/>
              <a:t>0</a:t>
            </a:r>
            <a:r>
              <a:rPr lang="en-US" altLang="en-US" sz="2000"/>
              <a:t> </a:t>
            </a:r>
            <a:r>
              <a:rPr lang="en-US" altLang="en-US" sz="2000">
                <a:sym typeface="Symbol" panose="05050102010706020507" charset="2"/>
              </a:rPr>
              <a:t> 1 such that</a:t>
            </a:r>
            <a:r>
              <a:rPr lang="en-US" altLang="en-US" sz="2000"/>
              <a:t> 3n</a:t>
            </a:r>
            <a:r>
              <a:rPr lang="en-US" altLang="en-US" sz="2000" baseline="30000"/>
              <a:t>3</a:t>
            </a:r>
            <a:r>
              <a:rPr lang="en-US" altLang="en-US" sz="2000"/>
              <a:t> + 20n</a:t>
            </a:r>
            <a:r>
              <a:rPr lang="en-US" altLang="en-US" sz="2000" baseline="30000"/>
              <a:t>2</a:t>
            </a:r>
            <a:r>
              <a:rPr lang="en-US" altLang="en-US" sz="2000"/>
              <a:t> + 5 </a:t>
            </a:r>
            <a:r>
              <a:rPr lang="en-US" altLang="en-US" sz="2000">
                <a:sym typeface="Symbol" panose="05050102010706020507" charset="2"/>
              </a:rPr>
              <a:t> c</a:t>
            </a:r>
            <a:r>
              <a:rPr lang="en-US" altLang="en-US" sz="2000">
                <a:cs typeface="Arial" panose="020B0604020202020204" pitchFamily="34" charset="0"/>
                <a:sym typeface="Symbol" panose="05050102010706020507" charset="2"/>
              </a:rPr>
              <a:t>•n</a:t>
            </a:r>
            <a:r>
              <a:rPr lang="en-US" altLang="en-US" sz="2000" baseline="30000">
                <a:cs typeface="Arial" panose="020B0604020202020204" pitchFamily="34" charset="0"/>
                <a:sym typeface="Symbol" panose="05050102010706020507" charset="2"/>
              </a:rPr>
              <a:t>3</a:t>
            </a:r>
            <a:r>
              <a:rPr lang="en-US" altLang="en-US" sz="2000">
                <a:cs typeface="Arial" panose="020B0604020202020204" pitchFamily="34" charset="0"/>
                <a:sym typeface="Symbol" panose="05050102010706020507" charset="2"/>
              </a:rPr>
              <a:t> for n </a:t>
            </a:r>
            <a:r>
              <a:rPr lang="en-US" altLang="en-US" sz="2000">
                <a:sym typeface="Symbol" panose="05050102010706020507" charset="2"/>
              </a:rPr>
              <a:t>n</a:t>
            </a:r>
            <a:r>
              <a:rPr lang="en-US" altLang="en-US" sz="2000" baseline="-25000">
                <a:sym typeface="Symbol" panose="05050102010706020507" charset="2"/>
              </a:rPr>
              <a:t>0</a:t>
            </a:r>
            <a:endParaRPr lang="en-US" altLang="en-US" sz="2000">
              <a:sym typeface="Symbol" panose="05050102010706020507" charset="2"/>
            </a:endParaRPr>
          </a:p>
          <a:p>
            <a:pPr lvl="1" eaLnBrk="1" hangingPunct="1">
              <a:buClr>
                <a:schemeClr val="accent2"/>
              </a:buClr>
              <a:buFont typeface="Wingdings" panose="05000000000000000000" pitchFamily="2" charset="2"/>
              <a:buNone/>
            </a:pPr>
            <a:r>
              <a:rPr lang="en-US" altLang="en-US" sz="2000">
                <a:sym typeface="Symbol" panose="05050102010706020507" charset="2"/>
              </a:rPr>
              <a:t>this is true for c = 4 and </a:t>
            </a:r>
            <a:r>
              <a:rPr lang="en-US" altLang="en-US" sz="2000"/>
              <a:t>n</a:t>
            </a:r>
            <a:r>
              <a:rPr lang="en-US" altLang="en-US" sz="2000" baseline="-25000"/>
              <a:t>0</a:t>
            </a:r>
            <a:r>
              <a:rPr lang="en-US" altLang="en-US" sz="2000">
                <a:sym typeface="Symbol" panose="05050102010706020507" charset="2"/>
              </a:rPr>
              <a:t> = 21</a:t>
            </a:r>
            <a:endParaRPr lang="en-US" altLang="en-US" sz="2000"/>
          </a:p>
        </p:txBody>
      </p:sp>
      <p:sp>
        <p:nvSpPr>
          <p:cNvPr id="12295" name="Rectangle 1031"/>
          <p:cNvSpPr>
            <a:spLocks noChangeArrowheads="1"/>
          </p:cNvSpPr>
          <p:nvPr/>
        </p:nvSpPr>
        <p:spPr bwMode="auto">
          <a:xfrm>
            <a:off x="685800" y="47244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buClr>
                <a:schemeClr val="accent2"/>
              </a:buClr>
              <a:buFont typeface="Wingdings" panose="05000000000000000000" pitchFamily="2" charset="2"/>
              <a:buChar char="n"/>
            </a:pPr>
            <a:r>
              <a:rPr lang="en-US" altLang="en-US"/>
              <a:t>3 log n + 5</a:t>
            </a:r>
          </a:p>
        </p:txBody>
      </p:sp>
      <p:sp>
        <p:nvSpPr>
          <p:cNvPr id="39944" name="Rectangle 1032"/>
          <p:cNvSpPr>
            <a:spLocks noChangeArrowheads="1"/>
          </p:cNvSpPr>
          <p:nvPr/>
        </p:nvSpPr>
        <p:spPr bwMode="auto">
          <a:xfrm>
            <a:off x="381000" y="5257800"/>
            <a:ext cx="876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628650" indent="-22860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lvl="1" eaLnBrk="1" hangingPunct="1">
              <a:buClr>
                <a:schemeClr val="accent2"/>
              </a:buClr>
              <a:buFont typeface="Wingdings" panose="05000000000000000000" pitchFamily="2" charset="2"/>
              <a:buNone/>
            </a:pPr>
            <a:r>
              <a:rPr lang="en-US" altLang="en-US" sz="2000"/>
              <a:t>3 log n + 5 is O(log n)</a:t>
            </a:r>
          </a:p>
          <a:p>
            <a:pPr lvl="1" eaLnBrk="1" hangingPunct="1">
              <a:buClr>
                <a:schemeClr val="accent2"/>
              </a:buClr>
              <a:buFont typeface="Wingdings" panose="05000000000000000000" pitchFamily="2" charset="2"/>
              <a:buNone/>
            </a:pPr>
            <a:r>
              <a:rPr lang="en-US" altLang="en-US" sz="2000"/>
              <a:t>need c &gt; 0 and n</a:t>
            </a:r>
            <a:r>
              <a:rPr lang="en-US" altLang="en-US" sz="2000" baseline="-25000"/>
              <a:t>0</a:t>
            </a:r>
            <a:r>
              <a:rPr lang="en-US" altLang="en-US" sz="2000"/>
              <a:t> </a:t>
            </a:r>
            <a:r>
              <a:rPr lang="en-US" altLang="en-US" sz="2000">
                <a:sym typeface="Symbol" panose="05050102010706020507" charset="2"/>
              </a:rPr>
              <a:t> 1 such that</a:t>
            </a:r>
            <a:r>
              <a:rPr lang="en-US" altLang="en-US" sz="2000"/>
              <a:t> 3 log n + 5 </a:t>
            </a:r>
            <a:r>
              <a:rPr lang="en-US" altLang="en-US" sz="2000">
                <a:sym typeface="Symbol" panose="05050102010706020507" charset="2"/>
              </a:rPr>
              <a:t> c</a:t>
            </a:r>
            <a:r>
              <a:rPr lang="en-US" altLang="en-US" sz="2000">
                <a:cs typeface="Arial" panose="020B0604020202020204" pitchFamily="34" charset="0"/>
                <a:sym typeface="Symbol" panose="05050102010706020507" charset="2"/>
              </a:rPr>
              <a:t>•log n for n </a:t>
            </a:r>
            <a:r>
              <a:rPr lang="en-US" altLang="en-US" sz="2000">
                <a:sym typeface="Symbol" panose="05050102010706020507" charset="2"/>
              </a:rPr>
              <a:t> n</a:t>
            </a:r>
            <a:r>
              <a:rPr lang="en-US" altLang="en-US" sz="2000" baseline="-25000">
                <a:sym typeface="Symbol" panose="05050102010706020507" charset="2"/>
              </a:rPr>
              <a:t>0</a:t>
            </a:r>
            <a:endParaRPr lang="en-US" altLang="en-US" sz="2000">
              <a:sym typeface="Symbol" panose="05050102010706020507" charset="2"/>
            </a:endParaRPr>
          </a:p>
          <a:p>
            <a:pPr lvl="1" eaLnBrk="1" hangingPunct="1">
              <a:buClr>
                <a:schemeClr val="accent2"/>
              </a:buClr>
              <a:buFont typeface="Wingdings" panose="05000000000000000000" pitchFamily="2" charset="2"/>
              <a:buNone/>
            </a:pPr>
            <a:r>
              <a:rPr lang="en-US" altLang="en-US" sz="2000">
                <a:sym typeface="Symbol" panose="05050102010706020507" charset="2"/>
              </a:rPr>
              <a:t>this is true for c = 8 and </a:t>
            </a:r>
            <a:r>
              <a:rPr lang="en-US" altLang="en-US" sz="2000"/>
              <a:t>n</a:t>
            </a:r>
            <a:r>
              <a:rPr lang="en-US" altLang="en-US" sz="2000" baseline="-25000"/>
              <a:t>0</a:t>
            </a:r>
            <a:r>
              <a:rPr lang="en-US" altLang="en-US" sz="2000">
                <a:sym typeface="Symbol" panose="05050102010706020507" charset="2"/>
              </a:rPr>
              <a:t> = 2</a:t>
            </a:r>
            <a:endParaRPr lang="en-US" altLang="en-US" sz="1800"/>
          </a:p>
        </p:txBody>
      </p:sp>
      <p:graphicFrame>
        <p:nvGraphicFramePr>
          <p:cNvPr id="12297" name="Object 1033"/>
          <p:cNvGraphicFramePr>
            <a:graphicFrameLocks noChangeAspect="1"/>
          </p:cNvGraphicFramePr>
          <p:nvPr/>
        </p:nvGraphicFramePr>
        <p:xfrm>
          <a:off x="6705600" y="228600"/>
          <a:ext cx="2057400" cy="1506538"/>
        </p:xfrm>
        <a:graphic>
          <a:graphicData uri="http://schemas.openxmlformats.org/presentationml/2006/ole">
            <mc:AlternateContent xmlns:mc="http://schemas.openxmlformats.org/markup-compatibility/2006">
              <mc:Choice xmlns:v="urn:schemas-microsoft-com:vml" Requires="v">
                <p:oleObj spid="_x0000_s5139" name="Clip" r:id="rId4" imgW="1804035" imgH="1189355" progId="MS_ClipArt_Gallery.5">
                  <p:embed/>
                </p:oleObj>
              </mc:Choice>
              <mc:Fallback>
                <p:oleObj name="Clip" r:id="rId4" imgW="1804035" imgH="1189355" progId="MS_ClipArt_Gallery.5">
                  <p:embed/>
                  <p:pic>
                    <p:nvPicPr>
                      <p:cNvPr id="0" name="Picture 51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228600"/>
                        <a:ext cx="2057400" cy="150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1+#ppt_w/2"/>
                                          </p:val>
                                        </p:tav>
                                        <p:tav tm="100000">
                                          <p:val>
                                            <p:strVal val="#ppt_x"/>
                                          </p:val>
                                        </p:tav>
                                      </p:tavLst>
                                    </p:anim>
                                    <p:anim calcmode="lin" valueType="num">
                                      <p:cBhvr additive="base">
                                        <p:cTn id="8" dur="500" fill="hold"/>
                                        <p:tgtEl>
                                          <p:spTgt spid="399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942"/>
                                        </p:tgtEl>
                                        <p:attrNameLst>
                                          <p:attrName>style.visibility</p:attrName>
                                        </p:attrNameLst>
                                      </p:cBhvr>
                                      <p:to>
                                        <p:strVal val="visible"/>
                                      </p:to>
                                    </p:set>
                                    <p:anim calcmode="lin" valueType="num">
                                      <p:cBhvr additive="base">
                                        <p:cTn id="13" dur="500" fill="hold"/>
                                        <p:tgtEl>
                                          <p:spTgt spid="39942"/>
                                        </p:tgtEl>
                                        <p:attrNameLst>
                                          <p:attrName>ppt_x</p:attrName>
                                        </p:attrNameLst>
                                      </p:cBhvr>
                                      <p:tavLst>
                                        <p:tav tm="0">
                                          <p:val>
                                            <p:strVal val="0-#ppt_w/2"/>
                                          </p:val>
                                        </p:tav>
                                        <p:tav tm="100000">
                                          <p:val>
                                            <p:strVal val="#ppt_x"/>
                                          </p:val>
                                        </p:tav>
                                      </p:tavLst>
                                    </p:anim>
                                    <p:anim calcmode="lin" valueType="num">
                                      <p:cBhvr additive="base">
                                        <p:cTn id="14" dur="500" fill="hold"/>
                                        <p:tgtEl>
                                          <p:spTgt spid="399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944"/>
                                        </p:tgtEl>
                                        <p:attrNameLst>
                                          <p:attrName>style.visibility</p:attrName>
                                        </p:attrNameLst>
                                      </p:cBhvr>
                                      <p:to>
                                        <p:strVal val="visible"/>
                                      </p:to>
                                    </p:set>
                                    <p:anim calcmode="lin" valueType="num">
                                      <p:cBhvr additive="base">
                                        <p:cTn id="19" dur="500" fill="hold"/>
                                        <p:tgtEl>
                                          <p:spTgt spid="39944"/>
                                        </p:tgtEl>
                                        <p:attrNameLst>
                                          <p:attrName>ppt_x</p:attrName>
                                        </p:attrNameLst>
                                      </p:cBhvr>
                                      <p:tavLst>
                                        <p:tav tm="0">
                                          <p:val>
                                            <p:strVal val="0-#ppt_w/2"/>
                                          </p:val>
                                        </p:tav>
                                        <p:tav tm="100000">
                                          <p:val>
                                            <p:strVal val="#ppt_x"/>
                                          </p:val>
                                        </p:tav>
                                      </p:tavLst>
                                    </p:anim>
                                    <p:anim calcmode="lin" valueType="num">
                                      <p:cBhvr additive="base">
                                        <p:cTn id="20" dur="500" fill="hold"/>
                                        <p:tgtEl>
                                          <p:spTgt spid="399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autoUpdateAnimBg="0"/>
      <p:bldP spid="39942" grpId="0" autoUpdateAnimBg="0"/>
      <p:bldP spid="3994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ko-KR">
                <a:latin typeface="Symbol" panose="05050102010706020507" charset="2"/>
                <a:ea typeface="Gulim" panose="020B0600000101010101" pitchFamily="34" charset="-127"/>
              </a:rPr>
              <a:t>W - </a:t>
            </a:r>
            <a:r>
              <a:rPr lang="en-US" altLang="ko-KR" sz="3200">
                <a:ea typeface="Gulim" panose="020B0600000101010101" pitchFamily="34" charset="-127"/>
              </a:rPr>
              <a:t>Asymptotic lower bound</a:t>
            </a:r>
            <a:endParaRPr lang="en-GB" altLang="en-US" sz="3200">
              <a:ea typeface="Gulim" panose="020B0600000101010101" pitchFamily="34" charset="-127"/>
            </a:endParaRPr>
          </a:p>
        </p:txBody>
      </p:sp>
      <p:pic>
        <p:nvPicPr>
          <p:cNvPr id="13315" name="Picture 8" descr="SP32-14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258888" y="5013325"/>
            <a:ext cx="6911975" cy="1268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6" name="Rectangle 10"/>
          <p:cNvSpPr>
            <a:spLocks noChangeArrowheads="1"/>
          </p:cNvSpPr>
          <p:nvPr/>
        </p:nvSpPr>
        <p:spPr bwMode="auto">
          <a:xfrm>
            <a:off x="1060450" y="4516438"/>
            <a:ext cx="4679950" cy="360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pic>
        <p:nvPicPr>
          <p:cNvPr id="13317" name="Picture 15" descr="SP32-1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916113"/>
            <a:ext cx="28956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21" descr="SP32-14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3722688" y="1557338"/>
            <a:ext cx="5184775"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9" name="Rectangle 23"/>
          <p:cNvSpPr>
            <a:spLocks noChangeArrowheads="1"/>
          </p:cNvSpPr>
          <p:nvPr/>
        </p:nvSpPr>
        <p:spPr bwMode="auto">
          <a:xfrm>
            <a:off x="1116013" y="4868863"/>
            <a:ext cx="4464050" cy="360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7851775" cy="1524000"/>
          </a:xfrm>
        </p:spPr>
        <p:txBody>
          <a:bodyPr>
            <a:normAutofit fontScale="90000"/>
          </a:bodyPr>
          <a:lstStyle/>
          <a:p>
            <a:pPr eaLnBrk="1" fontAlgn="auto" hangingPunct="1">
              <a:spcAft>
                <a:spcPts val="0"/>
              </a:spcAft>
              <a:defRPr/>
            </a:pPr>
            <a:br>
              <a:rPr lang="en-US" dirty="0"/>
            </a:br>
            <a:br>
              <a:rPr lang="en-US" dirty="0"/>
            </a:br>
            <a:endParaRPr lang="en-US" dirty="0"/>
          </a:p>
        </p:txBody>
      </p:sp>
      <p:sp>
        <p:nvSpPr>
          <p:cNvPr id="14339" name="Subtitle 2" descr="Rectangle: Click to edit Master text styles&#10;Second level&#10;Third level&#10;Fourth level&#10;Fifth level"/>
          <p:cNvSpPr>
            <a:spLocks noGrp="1"/>
          </p:cNvSpPr>
          <p:nvPr>
            <p:ph type="subTitle" idx="1"/>
          </p:nvPr>
        </p:nvSpPr>
        <p:spPr>
          <a:xfrm>
            <a:off x="228600" y="533400"/>
            <a:ext cx="8686800" cy="6096000"/>
          </a:xfrm>
        </p:spPr>
        <p:txBody>
          <a:bodyPr/>
          <a:lstStyle/>
          <a:p>
            <a:pPr eaLnBrk="1" hangingPunct="1"/>
            <a:r>
              <a:rPr lang="en-US" altLang="en-US" sz="2800">
                <a:latin typeface="Berlin Sans FB Demi" panose="020E0802020502020306" pitchFamily="34" charset="0"/>
              </a:rPr>
              <a:t> </a:t>
            </a:r>
            <a:r>
              <a:rPr lang="en-US" altLang="en-US" sz="2400">
                <a:solidFill>
                  <a:srgbClr val="C00000"/>
                </a:solidFill>
                <a:latin typeface="Berlin Sans FB Demi" panose="020E0802020502020306" pitchFamily="34" charset="0"/>
              </a:rPr>
              <a:t>Ω( big omega )  Notation:</a:t>
            </a:r>
          </a:p>
          <a:p>
            <a:pPr eaLnBrk="1" hangingPunct="1"/>
            <a:endParaRPr lang="en-US" altLang="en-US" sz="2400">
              <a:solidFill>
                <a:srgbClr val="C00000"/>
              </a:solidFill>
              <a:latin typeface="Berlin Sans FB Demi" panose="020E0802020502020306" pitchFamily="34" charset="0"/>
            </a:endParaRPr>
          </a:p>
          <a:p>
            <a:pPr algn="l" eaLnBrk="1" hangingPunct="1"/>
            <a:r>
              <a:rPr lang="en-US" altLang="en-US" sz="2400">
                <a:latin typeface="Berlin Sans FB Demi" panose="020E0802020502020306" pitchFamily="34" charset="0"/>
              </a:rPr>
              <a:t>		A function f(n) is  said to be in Ω g(n), denoted   </a:t>
            </a:r>
          </a:p>
          <a:p>
            <a:pPr algn="l" eaLnBrk="1" hangingPunct="1"/>
            <a:r>
              <a:rPr lang="en-US" altLang="en-US" sz="2400">
                <a:latin typeface="Berlin Sans FB Demi" panose="020E0802020502020306" pitchFamily="34" charset="0"/>
              </a:rPr>
              <a:t>    f(n)   € Ω g(n). if f(n) is bounded below by some +ve constant    </a:t>
            </a:r>
          </a:p>
          <a:p>
            <a:pPr algn="l" eaLnBrk="1" hangingPunct="1"/>
            <a:r>
              <a:rPr lang="en-US" altLang="en-US" sz="2400">
                <a:latin typeface="Berlin Sans FB Demi" panose="020E0802020502020306" pitchFamily="34" charset="0"/>
              </a:rPr>
              <a:t>     multiple of g(n) for all large n, </a:t>
            </a:r>
          </a:p>
          <a:p>
            <a:pPr algn="l" eaLnBrk="1" hangingPunct="1"/>
            <a:endParaRPr lang="en-US" altLang="en-US" sz="2400">
              <a:latin typeface="Berlin Sans FB Demi" panose="020E0802020502020306" pitchFamily="34" charset="0"/>
            </a:endParaRPr>
          </a:p>
          <a:p>
            <a:pPr algn="l" eaLnBrk="1" hangingPunct="1"/>
            <a:r>
              <a:rPr lang="en-US" altLang="en-US" sz="2400">
                <a:latin typeface="Berlin Sans FB Demi" panose="020E0802020502020306" pitchFamily="34" charset="0"/>
              </a:rPr>
              <a:t>	i.e., if there exist some positive constant  C  and some  </a:t>
            </a:r>
          </a:p>
          <a:p>
            <a:pPr algn="l" eaLnBrk="1" hangingPunct="1"/>
            <a:r>
              <a:rPr lang="en-US" altLang="en-US" sz="2400">
                <a:latin typeface="Berlin Sans FB Demi" panose="020E0802020502020306" pitchFamily="34" charset="0"/>
              </a:rPr>
              <a:t>     non- negative integer no such that,</a:t>
            </a:r>
          </a:p>
          <a:p>
            <a:pPr algn="l" eaLnBrk="1" hangingPunct="1"/>
            <a:r>
              <a:rPr lang="en-US" altLang="en-US" sz="2400">
                <a:latin typeface="Berlin Sans FB Demi" panose="020E0802020502020306" pitchFamily="34" charset="0"/>
              </a:rPr>
              <a:t>		</a:t>
            </a:r>
          </a:p>
          <a:p>
            <a:pPr algn="l" eaLnBrk="1" hangingPunct="1"/>
            <a:r>
              <a:rPr lang="en-US" altLang="en-US" sz="2400">
                <a:latin typeface="Berlin Sans FB Demi" panose="020E0802020502020306" pitchFamily="34" charset="0"/>
              </a:rPr>
              <a:t>	</a:t>
            </a:r>
            <a:r>
              <a:rPr lang="en-US" altLang="en-US" sz="4400">
                <a:solidFill>
                  <a:schemeClr val="accent1"/>
                </a:solidFill>
                <a:latin typeface="Berlin Sans FB Demi" panose="020E0802020502020306" pitchFamily="34" charset="0"/>
              </a:rPr>
              <a:t>f(n) </a:t>
            </a:r>
            <a:r>
              <a:rPr lang="en-US" altLang="en-US" sz="6000">
                <a:solidFill>
                  <a:srgbClr val="FF0000"/>
                </a:solidFill>
                <a:latin typeface="Berlin Sans FB Demi" panose="020E0802020502020306" pitchFamily="34" charset="0"/>
              </a:rPr>
              <a:t>≥</a:t>
            </a:r>
            <a:r>
              <a:rPr lang="en-US" altLang="en-US" sz="4400">
                <a:solidFill>
                  <a:schemeClr val="accent1"/>
                </a:solidFill>
                <a:latin typeface="Berlin Sans FB Demi" panose="020E0802020502020306" pitchFamily="34" charset="0"/>
              </a:rPr>
              <a:t> c. g(n) for all n≥ no</a:t>
            </a:r>
            <a:endParaRPr lang="en-US" altLang="en-US" sz="2400">
              <a:solidFill>
                <a:schemeClr val="accent1"/>
              </a:solidFill>
              <a:latin typeface="Berlin Sans FB Demi" panose="020E0802020502020306" pitchFamily="34" charset="0"/>
            </a:endParaRPr>
          </a:p>
          <a:p>
            <a:pPr algn="just" eaLnBrk="1" hangingPunct="1"/>
            <a:r>
              <a:rPr lang="en-US" altLang="en-US" sz="2800">
                <a:latin typeface="Berlin Sans FB Demi" panose="020E0802020502020306" pitchFamily="34" charset="0"/>
              </a:rPr>
              <a:t>  </a:t>
            </a:r>
            <a:br>
              <a:rPr lang="en-US" altLang="en-US" sz="2800">
                <a:latin typeface="Berlin Sans FB Demi" panose="020E0802020502020306" pitchFamily="34" charset="0"/>
              </a:rPr>
            </a:br>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7851775" cy="1524000"/>
          </a:xfrm>
        </p:spPr>
        <p:txBody>
          <a:bodyPr>
            <a:normAutofit fontScale="90000"/>
          </a:bodyPr>
          <a:lstStyle/>
          <a:p>
            <a:pPr eaLnBrk="1" fontAlgn="auto" hangingPunct="1">
              <a:spcAft>
                <a:spcPts val="0"/>
              </a:spcAft>
              <a:defRPr/>
            </a:pPr>
            <a:br>
              <a:rPr lang="en-US" dirty="0"/>
            </a:br>
            <a:br>
              <a:rPr lang="en-US" dirty="0"/>
            </a:br>
            <a:endParaRPr lang="en-US" dirty="0"/>
          </a:p>
        </p:txBody>
      </p:sp>
      <p:sp>
        <p:nvSpPr>
          <p:cNvPr id="15363" name="Subtitle 2" descr="Rectangle: Click to edit Master text styles&#10;Second level&#10;Third level&#10;Fourth level&#10;Fifth level"/>
          <p:cNvSpPr>
            <a:spLocks noGrp="1"/>
          </p:cNvSpPr>
          <p:nvPr>
            <p:ph type="subTitle" idx="1"/>
          </p:nvPr>
        </p:nvSpPr>
        <p:spPr>
          <a:xfrm>
            <a:off x="228600" y="304800"/>
            <a:ext cx="8686800" cy="6248400"/>
          </a:xfrm>
        </p:spPr>
        <p:txBody>
          <a:bodyPr/>
          <a:lstStyle/>
          <a:p>
            <a:pPr algn="just" eaLnBrk="1" hangingPunct="1"/>
            <a:r>
              <a:rPr lang="en-US" altLang="en-US" sz="2800">
                <a:latin typeface="Berlin Sans FB Demi" panose="020E0802020502020306" pitchFamily="34" charset="0"/>
              </a:rPr>
              <a:t>The definition  is illustrated in the fig,                                            </a:t>
            </a:r>
          </a:p>
          <a:p>
            <a:pPr algn="just" eaLnBrk="1" hangingPunct="1"/>
            <a:r>
              <a:rPr lang="en-US" altLang="en-US" sz="2800">
                <a:latin typeface="Berlin Sans FB Demi" panose="020E0802020502020306" pitchFamily="34" charset="0"/>
              </a:rPr>
              <a:t>                          </a:t>
            </a:r>
          </a:p>
          <a:p>
            <a:pPr algn="just" eaLnBrk="1" hangingPunct="1"/>
            <a:r>
              <a:rPr lang="en-US" altLang="en-US" sz="2800">
                <a:latin typeface="Berlin Sans FB Demi" panose="020E0802020502020306" pitchFamily="34" charset="0"/>
              </a:rPr>
              <a:t>                                                                f(n)                                                              </a:t>
            </a:r>
          </a:p>
          <a:p>
            <a:pPr algn="just" eaLnBrk="1" hangingPunct="1"/>
            <a:r>
              <a:rPr lang="en-US" altLang="en-US" sz="2800">
                <a:latin typeface="Berlin Sans FB Demi" panose="020E0802020502020306" pitchFamily="34" charset="0"/>
              </a:rPr>
              <a:t>                                                                    c.g(n)      </a:t>
            </a: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endParaRPr lang="en-US" altLang="en-US" sz="2800">
              <a:latin typeface="Berlin Sans FB Demi" panose="020E0802020502020306" pitchFamily="34" charset="0"/>
            </a:endParaRPr>
          </a:p>
          <a:p>
            <a:pPr algn="just" eaLnBrk="1" hangingPunct="1"/>
            <a:r>
              <a:rPr lang="en-US" altLang="en-US" sz="2800">
                <a:latin typeface="Berlin Sans FB Demi" panose="020E0802020502020306" pitchFamily="34" charset="0"/>
              </a:rPr>
              <a:t>                            </a:t>
            </a:r>
          </a:p>
          <a:p>
            <a:pPr algn="just" eaLnBrk="1" hangingPunct="1"/>
            <a:r>
              <a:rPr lang="en-US" altLang="en-US" sz="2800">
                <a:latin typeface="Berlin Sans FB Demi" panose="020E0802020502020306" pitchFamily="34" charset="0"/>
              </a:rPr>
              <a:t>                           no                                    n</a:t>
            </a:r>
          </a:p>
        </p:txBody>
      </p:sp>
      <p:cxnSp>
        <p:nvCxnSpPr>
          <p:cNvPr id="6" name="Straight Connector 5"/>
          <p:cNvCxnSpPr/>
          <p:nvPr/>
        </p:nvCxnSpPr>
        <p:spPr>
          <a:xfrm rot="5400000">
            <a:off x="-496887" y="3467100"/>
            <a:ext cx="4192588" cy="158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495300" y="3467100"/>
            <a:ext cx="4192588" cy="15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95300" y="3390900"/>
            <a:ext cx="4192588" cy="15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00200" y="5562600"/>
            <a:ext cx="4648200" cy="15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2571750" y="1841500"/>
            <a:ext cx="3068638" cy="2287588"/>
          </a:xfrm>
          <a:custGeom>
            <a:avLst/>
            <a:gdLst>
              <a:gd name="connsiteX0" fmla="*/ 17562 w 3069854"/>
              <a:gd name="connsiteY0" fmla="*/ 2279560 h 2286977"/>
              <a:gd name="connsiteX1" fmla="*/ 184987 w 3069854"/>
              <a:gd name="connsiteY1" fmla="*/ 2163651 h 2286977"/>
              <a:gd name="connsiteX2" fmla="*/ 262260 w 3069854"/>
              <a:gd name="connsiteY2" fmla="*/ 2112135 h 2286977"/>
              <a:gd name="connsiteX3" fmla="*/ 300897 w 3069854"/>
              <a:gd name="connsiteY3" fmla="*/ 2099256 h 2286977"/>
              <a:gd name="connsiteX4" fmla="*/ 571353 w 3069854"/>
              <a:gd name="connsiteY4" fmla="*/ 2060620 h 2286977"/>
              <a:gd name="connsiteX5" fmla="*/ 777415 w 3069854"/>
              <a:gd name="connsiteY5" fmla="*/ 2034862 h 2286977"/>
              <a:gd name="connsiteX6" fmla="*/ 957719 w 3069854"/>
              <a:gd name="connsiteY6" fmla="*/ 2009104 h 2286977"/>
              <a:gd name="connsiteX7" fmla="*/ 1073629 w 3069854"/>
              <a:gd name="connsiteY7" fmla="*/ 1957589 h 2286977"/>
              <a:gd name="connsiteX8" fmla="*/ 1138023 w 3069854"/>
              <a:gd name="connsiteY8" fmla="*/ 1931831 h 2286977"/>
              <a:gd name="connsiteX9" fmla="*/ 1189539 w 3069854"/>
              <a:gd name="connsiteY9" fmla="*/ 1893194 h 2286977"/>
              <a:gd name="connsiteX10" fmla="*/ 1228176 w 3069854"/>
              <a:gd name="connsiteY10" fmla="*/ 1880315 h 2286977"/>
              <a:gd name="connsiteX11" fmla="*/ 1318328 w 3069854"/>
              <a:gd name="connsiteY11" fmla="*/ 1815921 h 2286977"/>
              <a:gd name="connsiteX12" fmla="*/ 1356964 w 3069854"/>
              <a:gd name="connsiteY12" fmla="*/ 1803042 h 2286977"/>
              <a:gd name="connsiteX13" fmla="*/ 1459995 w 3069854"/>
              <a:gd name="connsiteY13" fmla="*/ 1764406 h 2286977"/>
              <a:gd name="connsiteX14" fmla="*/ 1563026 w 3069854"/>
              <a:gd name="connsiteY14" fmla="*/ 1700011 h 2286977"/>
              <a:gd name="connsiteX15" fmla="*/ 1653178 w 3069854"/>
              <a:gd name="connsiteY15" fmla="*/ 1635617 h 2286977"/>
              <a:gd name="connsiteX16" fmla="*/ 1691815 w 3069854"/>
              <a:gd name="connsiteY16" fmla="*/ 1622738 h 2286977"/>
              <a:gd name="connsiteX17" fmla="*/ 1781967 w 3069854"/>
              <a:gd name="connsiteY17" fmla="*/ 1545465 h 2286977"/>
              <a:gd name="connsiteX18" fmla="*/ 1820604 w 3069854"/>
              <a:gd name="connsiteY18" fmla="*/ 1519707 h 2286977"/>
              <a:gd name="connsiteX19" fmla="*/ 1897877 w 3069854"/>
              <a:gd name="connsiteY19" fmla="*/ 1442434 h 2286977"/>
              <a:gd name="connsiteX20" fmla="*/ 1923635 w 3069854"/>
              <a:gd name="connsiteY20" fmla="*/ 1403797 h 2286977"/>
              <a:gd name="connsiteX21" fmla="*/ 2052423 w 3069854"/>
              <a:gd name="connsiteY21" fmla="*/ 1287887 h 2286977"/>
              <a:gd name="connsiteX22" fmla="*/ 2065302 w 3069854"/>
              <a:gd name="connsiteY22" fmla="*/ 1249251 h 2286977"/>
              <a:gd name="connsiteX23" fmla="*/ 2103939 w 3069854"/>
              <a:gd name="connsiteY23" fmla="*/ 1146220 h 2286977"/>
              <a:gd name="connsiteX24" fmla="*/ 2168333 w 3069854"/>
              <a:gd name="connsiteY24" fmla="*/ 1068946 h 2286977"/>
              <a:gd name="connsiteX25" fmla="*/ 2194091 w 3069854"/>
              <a:gd name="connsiteY25" fmla="*/ 991673 h 2286977"/>
              <a:gd name="connsiteX26" fmla="*/ 2206970 w 3069854"/>
              <a:gd name="connsiteY26" fmla="*/ 953036 h 2286977"/>
              <a:gd name="connsiteX27" fmla="*/ 2322880 w 3069854"/>
              <a:gd name="connsiteY27" fmla="*/ 837127 h 2286977"/>
              <a:gd name="connsiteX28" fmla="*/ 2361516 w 3069854"/>
              <a:gd name="connsiteY28" fmla="*/ 798490 h 2286977"/>
              <a:gd name="connsiteX29" fmla="*/ 2464547 w 3069854"/>
              <a:gd name="connsiteY29" fmla="*/ 721217 h 2286977"/>
              <a:gd name="connsiteX30" fmla="*/ 2528942 w 3069854"/>
              <a:gd name="connsiteY30" fmla="*/ 656822 h 2286977"/>
              <a:gd name="connsiteX31" fmla="*/ 2593336 w 3069854"/>
              <a:gd name="connsiteY31" fmla="*/ 592428 h 2286977"/>
              <a:gd name="connsiteX32" fmla="*/ 2657731 w 3069854"/>
              <a:gd name="connsiteY32" fmla="*/ 515155 h 2286977"/>
              <a:gd name="connsiteX33" fmla="*/ 2696367 w 3069854"/>
              <a:gd name="connsiteY33" fmla="*/ 502276 h 2286977"/>
              <a:gd name="connsiteX34" fmla="*/ 2722125 w 3069854"/>
              <a:gd name="connsiteY34" fmla="*/ 450760 h 2286977"/>
              <a:gd name="connsiteX35" fmla="*/ 2760762 w 3069854"/>
              <a:gd name="connsiteY35" fmla="*/ 412124 h 2286977"/>
              <a:gd name="connsiteX36" fmla="*/ 2825156 w 3069854"/>
              <a:gd name="connsiteY36" fmla="*/ 296214 h 2286977"/>
              <a:gd name="connsiteX37" fmla="*/ 2838035 w 3069854"/>
              <a:gd name="connsiteY37" fmla="*/ 231820 h 2286977"/>
              <a:gd name="connsiteX38" fmla="*/ 2876671 w 3069854"/>
              <a:gd name="connsiteY38" fmla="*/ 193183 h 2286977"/>
              <a:gd name="connsiteX39" fmla="*/ 2979702 w 3069854"/>
              <a:gd name="connsiteY39" fmla="*/ 77273 h 2286977"/>
              <a:gd name="connsiteX40" fmla="*/ 3031218 w 3069854"/>
              <a:gd name="connsiteY40" fmla="*/ 38636 h 2286977"/>
              <a:gd name="connsiteX41" fmla="*/ 3069854 w 3069854"/>
              <a:gd name="connsiteY41" fmla="*/ 0 h 228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69854" h="2286977">
                <a:moveTo>
                  <a:pt x="17562" y="2279560"/>
                </a:moveTo>
                <a:cubicBezTo>
                  <a:pt x="101542" y="2167585"/>
                  <a:pt x="0" y="2286977"/>
                  <a:pt x="184987" y="2163651"/>
                </a:cubicBezTo>
                <a:cubicBezTo>
                  <a:pt x="210745" y="2146479"/>
                  <a:pt x="232892" y="2121924"/>
                  <a:pt x="262260" y="2112135"/>
                </a:cubicBezTo>
                <a:cubicBezTo>
                  <a:pt x="275139" y="2107842"/>
                  <a:pt x="287727" y="2102549"/>
                  <a:pt x="300897" y="2099256"/>
                </a:cubicBezTo>
                <a:cubicBezTo>
                  <a:pt x="378351" y="2079892"/>
                  <a:pt x="516918" y="2066668"/>
                  <a:pt x="571353" y="2060620"/>
                </a:cubicBezTo>
                <a:cubicBezTo>
                  <a:pt x="646832" y="2052233"/>
                  <a:pt x="703909" y="2047113"/>
                  <a:pt x="777415" y="2034862"/>
                </a:cubicBezTo>
                <a:cubicBezTo>
                  <a:pt x="941437" y="2007525"/>
                  <a:pt x="710819" y="2036538"/>
                  <a:pt x="957719" y="2009104"/>
                </a:cubicBezTo>
                <a:cubicBezTo>
                  <a:pt x="1157074" y="1942652"/>
                  <a:pt x="951177" y="2018815"/>
                  <a:pt x="1073629" y="1957589"/>
                </a:cubicBezTo>
                <a:cubicBezTo>
                  <a:pt x="1094307" y="1947250"/>
                  <a:pt x="1117814" y="1943058"/>
                  <a:pt x="1138023" y="1931831"/>
                </a:cubicBezTo>
                <a:cubicBezTo>
                  <a:pt x="1156787" y="1921407"/>
                  <a:pt x="1170902" y="1903844"/>
                  <a:pt x="1189539" y="1893194"/>
                </a:cubicBezTo>
                <a:cubicBezTo>
                  <a:pt x="1201326" y="1886459"/>
                  <a:pt x="1216034" y="1886386"/>
                  <a:pt x="1228176" y="1880315"/>
                </a:cubicBezTo>
                <a:cubicBezTo>
                  <a:pt x="1268040" y="1860383"/>
                  <a:pt x="1277495" y="1839254"/>
                  <a:pt x="1318328" y="1815921"/>
                </a:cubicBezTo>
                <a:cubicBezTo>
                  <a:pt x="1330115" y="1809186"/>
                  <a:pt x="1344486" y="1808390"/>
                  <a:pt x="1356964" y="1803042"/>
                </a:cubicBezTo>
                <a:cubicBezTo>
                  <a:pt x="1451246" y="1762635"/>
                  <a:pt x="1365023" y="1788148"/>
                  <a:pt x="1459995" y="1764406"/>
                </a:cubicBezTo>
                <a:cubicBezTo>
                  <a:pt x="1607790" y="1646170"/>
                  <a:pt x="1462360" y="1750345"/>
                  <a:pt x="1563026" y="1700011"/>
                </a:cubicBezTo>
                <a:cubicBezTo>
                  <a:pt x="1602896" y="1680076"/>
                  <a:pt x="1612337" y="1658955"/>
                  <a:pt x="1653178" y="1635617"/>
                </a:cubicBezTo>
                <a:cubicBezTo>
                  <a:pt x="1664965" y="1628882"/>
                  <a:pt x="1678936" y="1627031"/>
                  <a:pt x="1691815" y="1622738"/>
                </a:cubicBezTo>
                <a:cubicBezTo>
                  <a:pt x="1738620" y="1575933"/>
                  <a:pt x="1724141" y="1586769"/>
                  <a:pt x="1781967" y="1545465"/>
                </a:cubicBezTo>
                <a:cubicBezTo>
                  <a:pt x="1794562" y="1536468"/>
                  <a:pt x="1809035" y="1529990"/>
                  <a:pt x="1820604" y="1519707"/>
                </a:cubicBezTo>
                <a:cubicBezTo>
                  <a:pt x="1847830" y="1495506"/>
                  <a:pt x="1877671" y="1472743"/>
                  <a:pt x="1897877" y="1442434"/>
                </a:cubicBezTo>
                <a:cubicBezTo>
                  <a:pt x="1906463" y="1429555"/>
                  <a:pt x="1913280" y="1415302"/>
                  <a:pt x="1923635" y="1403797"/>
                </a:cubicBezTo>
                <a:cubicBezTo>
                  <a:pt x="1999456" y="1319551"/>
                  <a:pt x="1987632" y="1331082"/>
                  <a:pt x="2052423" y="1287887"/>
                </a:cubicBezTo>
                <a:cubicBezTo>
                  <a:pt x="2056716" y="1275008"/>
                  <a:pt x="2061573" y="1262304"/>
                  <a:pt x="2065302" y="1249251"/>
                </a:cubicBezTo>
                <a:cubicBezTo>
                  <a:pt x="2078143" y="1204309"/>
                  <a:pt x="2075357" y="1186234"/>
                  <a:pt x="2103939" y="1146220"/>
                </a:cubicBezTo>
                <a:cubicBezTo>
                  <a:pt x="2139623" y="1096263"/>
                  <a:pt x="2144284" y="1123056"/>
                  <a:pt x="2168333" y="1068946"/>
                </a:cubicBezTo>
                <a:cubicBezTo>
                  <a:pt x="2179360" y="1044135"/>
                  <a:pt x="2185505" y="1017431"/>
                  <a:pt x="2194091" y="991673"/>
                </a:cubicBezTo>
                <a:cubicBezTo>
                  <a:pt x="2198384" y="978794"/>
                  <a:pt x="2199439" y="964332"/>
                  <a:pt x="2206970" y="953036"/>
                </a:cubicBezTo>
                <a:cubicBezTo>
                  <a:pt x="2257530" y="877198"/>
                  <a:pt x="2213695" y="935394"/>
                  <a:pt x="2322880" y="837127"/>
                </a:cubicBezTo>
                <a:cubicBezTo>
                  <a:pt x="2336418" y="824943"/>
                  <a:pt x="2347809" y="810484"/>
                  <a:pt x="2361516" y="798490"/>
                </a:cubicBezTo>
                <a:cubicBezTo>
                  <a:pt x="2410457" y="755667"/>
                  <a:pt x="2418547" y="751884"/>
                  <a:pt x="2464547" y="721217"/>
                </a:cubicBezTo>
                <a:cubicBezTo>
                  <a:pt x="2533232" y="618189"/>
                  <a:pt x="2443085" y="742678"/>
                  <a:pt x="2528942" y="656822"/>
                </a:cubicBezTo>
                <a:cubicBezTo>
                  <a:pt x="2614805" y="570961"/>
                  <a:pt x="2490303" y="661119"/>
                  <a:pt x="2593336" y="592428"/>
                </a:cubicBezTo>
                <a:cubicBezTo>
                  <a:pt x="2612343" y="563917"/>
                  <a:pt x="2627980" y="534989"/>
                  <a:pt x="2657731" y="515155"/>
                </a:cubicBezTo>
                <a:cubicBezTo>
                  <a:pt x="2669026" y="507625"/>
                  <a:pt x="2683488" y="506569"/>
                  <a:pt x="2696367" y="502276"/>
                </a:cubicBezTo>
                <a:cubicBezTo>
                  <a:pt x="2704953" y="485104"/>
                  <a:pt x="2710966" y="466383"/>
                  <a:pt x="2722125" y="450760"/>
                </a:cubicBezTo>
                <a:cubicBezTo>
                  <a:pt x="2732711" y="435939"/>
                  <a:pt x="2751917" y="428045"/>
                  <a:pt x="2760762" y="412124"/>
                </a:cubicBezTo>
                <a:cubicBezTo>
                  <a:pt x="2839557" y="270294"/>
                  <a:pt x="2735605" y="385765"/>
                  <a:pt x="2825156" y="296214"/>
                </a:cubicBezTo>
                <a:cubicBezTo>
                  <a:pt x="2829449" y="274749"/>
                  <a:pt x="2828246" y="251399"/>
                  <a:pt x="2838035" y="231820"/>
                </a:cubicBezTo>
                <a:cubicBezTo>
                  <a:pt x="2846180" y="215529"/>
                  <a:pt x="2865011" y="207175"/>
                  <a:pt x="2876671" y="193183"/>
                </a:cubicBezTo>
                <a:cubicBezTo>
                  <a:pt x="2956099" y="97868"/>
                  <a:pt x="2812732" y="227546"/>
                  <a:pt x="2979702" y="77273"/>
                </a:cubicBezTo>
                <a:cubicBezTo>
                  <a:pt x="2995657" y="62914"/>
                  <a:pt x="3014921" y="52605"/>
                  <a:pt x="3031218" y="38636"/>
                </a:cubicBezTo>
                <a:cubicBezTo>
                  <a:pt x="3045046" y="26783"/>
                  <a:pt x="3069854" y="0"/>
                  <a:pt x="3069854" y="0"/>
                </a:cubicBezTo>
              </a:path>
            </a:pathLst>
          </a:cu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2" name="Freeform 21"/>
          <p:cNvSpPr/>
          <p:nvPr/>
        </p:nvSpPr>
        <p:spPr>
          <a:xfrm>
            <a:off x="2590800" y="2125663"/>
            <a:ext cx="3513138" cy="2674937"/>
          </a:xfrm>
          <a:custGeom>
            <a:avLst/>
            <a:gdLst>
              <a:gd name="connsiteX0" fmla="*/ 0 w 3271234"/>
              <a:gd name="connsiteY0" fmla="*/ 2446986 h 2446986"/>
              <a:gd name="connsiteX1" fmla="*/ 25758 w 3271234"/>
              <a:gd name="connsiteY1" fmla="*/ 2408349 h 2446986"/>
              <a:gd name="connsiteX2" fmla="*/ 141668 w 3271234"/>
              <a:gd name="connsiteY2" fmla="*/ 2343955 h 2446986"/>
              <a:gd name="connsiteX3" fmla="*/ 218941 w 3271234"/>
              <a:gd name="connsiteY3" fmla="*/ 2292440 h 2446986"/>
              <a:gd name="connsiteX4" fmla="*/ 257578 w 3271234"/>
              <a:gd name="connsiteY4" fmla="*/ 2253803 h 2446986"/>
              <a:gd name="connsiteX5" fmla="*/ 296214 w 3271234"/>
              <a:gd name="connsiteY5" fmla="*/ 2240924 h 2446986"/>
              <a:gd name="connsiteX6" fmla="*/ 399245 w 3271234"/>
              <a:gd name="connsiteY6" fmla="*/ 2215166 h 2446986"/>
              <a:gd name="connsiteX7" fmla="*/ 437882 w 3271234"/>
              <a:gd name="connsiteY7" fmla="*/ 2202287 h 2446986"/>
              <a:gd name="connsiteX8" fmla="*/ 669702 w 3271234"/>
              <a:gd name="connsiteY8" fmla="*/ 2189409 h 2446986"/>
              <a:gd name="connsiteX9" fmla="*/ 759854 w 3271234"/>
              <a:gd name="connsiteY9" fmla="*/ 2176530 h 2446986"/>
              <a:gd name="connsiteX10" fmla="*/ 811369 w 3271234"/>
              <a:gd name="connsiteY10" fmla="*/ 2163651 h 2446986"/>
              <a:gd name="connsiteX11" fmla="*/ 888642 w 3271234"/>
              <a:gd name="connsiteY11" fmla="*/ 2137893 h 2446986"/>
              <a:gd name="connsiteX12" fmla="*/ 953037 w 3271234"/>
              <a:gd name="connsiteY12" fmla="*/ 2125014 h 2446986"/>
              <a:gd name="connsiteX13" fmla="*/ 1017431 w 3271234"/>
              <a:gd name="connsiteY13" fmla="*/ 2099256 h 2446986"/>
              <a:gd name="connsiteX14" fmla="*/ 1107583 w 3271234"/>
              <a:gd name="connsiteY14" fmla="*/ 2073499 h 2446986"/>
              <a:gd name="connsiteX15" fmla="*/ 1197735 w 3271234"/>
              <a:gd name="connsiteY15" fmla="*/ 2021983 h 2446986"/>
              <a:gd name="connsiteX16" fmla="*/ 1287887 w 3271234"/>
              <a:gd name="connsiteY16" fmla="*/ 1996225 h 2446986"/>
              <a:gd name="connsiteX17" fmla="*/ 1326524 w 3271234"/>
              <a:gd name="connsiteY17" fmla="*/ 1957589 h 2446986"/>
              <a:gd name="connsiteX18" fmla="*/ 1416676 w 3271234"/>
              <a:gd name="connsiteY18" fmla="*/ 1906073 h 2446986"/>
              <a:gd name="connsiteX19" fmla="*/ 1455313 w 3271234"/>
              <a:gd name="connsiteY19" fmla="*/ 1867437 h 2446986"/>
              <a:gd name="connsiteX20" fmla="*/ 1532586 w 3271234"/>
              <a:gd name="connsiteY20" fmla="*/ 1841679 h 2446986"/>
              <a:gd name="connsiteX21" fmla="*/ 1609859 w 3271234"/>
              <a:gd name="connsiteY21" fmla="*/ 1790163 h 2446986"/>
              <a:gd name="connsiteX22" fmla="*/ 1725769 w 3271234"/>
              <a:gd name="connsiteY22" fmla="*/ 1751527 h 2446986"/>
              <a:gd name="connsiteX23" fmla="*/ 1803042 w 3271234"/>
              <a:gd name="connsiteY23" fmla="*/ 1712890 h 2446986"/>
              <a:gd name="connsiteX24" fmla="*/ 1841679 w 3271234"/>
              <a:gd name="connsiteY24" fmla="*/ 1674254 h 2446986"/>
              <a:gd name="connsiteX25" fmla="*/ 1893194 w 3271234"/>
              <a:gd name="connsiteY25" fmla="*/ 1635617 h 2446986"/>
              <a:gd name="connsiteX26" fmla="*/ 2021983 w 3271234"/>
              <a:gd name="connsiteY26" fmla="*/ 1558344 h 2446986"/>
              <a:gd name="connsiteX27" fmla="*/ 2060620 w 3271234"/>
              <a:gd name="connsiteY27" fmla="*/ 1545465 h 2446986"/>
              <a:gd name="connsiteX28" fmla="*/ 2125014 w 3271234"/>
              <a:gd name="connsiteY28" fmla="*/ 1468192 h 2446986"/>
              <a:gd name="connsiteX29" fmla="*/ 2176530 w 3271234"/>
              <a:gd name="connsiteY29" fmla="*/ 1442434 h 2446986"/>
              <a:gd name="connsiteX30" fmla="*/ 2266682 w 3271234"/>
              <a:gd name="connsiteY30" fmla="*/ 1365161 h 2446986"/>
              <a:gd name="connsiteX31" fmla="*/ 2305318 w 3271234"/>
              <a:gd name="connsiteY31" fmla="*/ 1326524 h 2446986"/>
              <a:gd name="connsiteX32" fmla="*/ 2331076 w 3271234"/>
              <a:gd name="connsiteY32" fmla="*/ 1287887 h 2446986"/>
              <a:gd name="connsiteX33" fmla="*/ 2369713 w 3271234"/>
              <a:gd name="connsiteY33" fmla="*/ 1275009 h 2446986"/>
              <a:gd name="connsiteX34" fmla="*/ 2434107 w 3271234"/>
              <a:gd name="connsiteY34" fmla="*/ 1223493 h 2446986"/>
              <a:gd name="connsiteX35" fmla="*/ 2511380 w 3271234"/>
              <a:gd name="connsiteY35" fmla="*/ 1197735 h 2446986"/>
              <a:gd name="connsiteX36" fmla="*/ 2601533 w 3271234"/>
              <a:gd name="connsiteY36" fmla="*/ 1094704 h 2446986"/>
              <a:gd name="connsiteX37" fmla="*/ 2614411 w 3271234"/>
              <a:gd name="connsiteY37" fmla="*/ 965916 h 2446986"/>
              <a:gd name="connsiteX38" fmla="*/ 2704563 w 3271234"/>
              <a:gd name="connsiteY38" fmla="*/ 901521 h 2446986"/>
              <a:gd name="connsiteX39" fmla="*/ 2768958 w 3271234"/>
              <a:gd name="connsiteY39" fmla="*/ 734096 h 2446986"/>
              <a:gd name="connsiteX40" fmla="*/ 2846231 w 3271234"/>
              <a:gd name="connsiteY40" fmla="*/ 631065 h 2446986"/>
              <a:gd name="connsiteX41" fmla="*/ 2846231 w 3271234"/>
              <a:gd name="connsiteY41" fmla="*/ 553792 h 2446986"/>
              <a:gd name="connsiteX42" fmla="*/ 2871989 w 3271234"/>
              <a:gd name="connsiteY42" fmla="*/ 437882 h 2446986"/>
              <a:gd name="connsiteX43" fmla="*/ 2975020 w 3271234"/>
              <a:gd name="connsiteY43" fmla="*/ 347730 h 2446986"/>
              <a:gd name="connsiteX44" fmla="*/ 3000778 w 3271234"/>
              <a:gd name="connsiteY44" fmla="*/ 309093 h 2446986"/>
              <a:gd name="connsiteX45" fmla="*/ 3026535 w 3271234"/>
              <a:gd name="connsiteY45" fmla="*/ 231820 h 2446986"/>
              <a:gd name="connsiteX46" fmla="*/ 3065172 w 3271234"/>
              <a:gd name="connsiteY46" fmla="*/ 193183 h 2446986"/>
              <a:gd name="connsiteX47" fmla="*/ 3103809 w 3271234"/>
              <a:gd name="connsiteY47" fmla="*/ 141668 h 2446986"/>
              <a:gd name="connsiteX48" fmla="*/ 3155324 w 3271234"/>
              <a:gd name="connsiteY48" fmla="*/ 115910 h 2446986"/>
              <a:gd name="connsiteX49" fmla="*/ 3271234 w 3271234"/>
              <a:gd name="connsiteY49" fmla="*/ 0 h 244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71234" h="2446986">
                <a:moveTo>
                  <a:pt x="0" y="2446986"/>
                </a:moveTo>
                <a:cubicBezTo>
                  <a:pt x="8586" y="2434107"/>
                  <a:pt x="14006" y="2418422"/>
                  <a:pt x="25758" y="2408349"/>
                </a:cubicBezTo>
                <a:cubicBezTo>
                  <a:pt x="63228" y="2376231"/>
                  <a:pt x="101039" y="2368332"/>
                  <a:pt x="141668" y="2343955"/>
                </a:cubicBezTo>
                <a:cubicBezTo>
                  <a:pt x="168213" y="2328028"/>
                  <a:pt x="197051" y="2314330"/>
                  <a:pt x="218941" y="2292440"/>
                </a:cubicBezTo>
                <a:cubicBezTo>
                  <a:pt x="231820" y="2279561"/>
                  <a:pt x="242423" y="2263906"/>
                  <a:pt x="257578" y="2253803"/>
                </a:cubicBezTo>
                <a:cubicBezTo>
                  <a:pt x="268873" y="2246273"/>
                  <a:pt x="283117" y="2244496"/>
                  <a:pt x="296214" y="2240924"/>
                </a:cubicBezTo>
                <a:cubicBezTo>
                  <a:pt x="330367" y="2231609"/>
                  <a:pt x="365661" y="2226361"/>
                  <a:pt x="399245" y="2215166"/>
                </a:cubicBezTo>
                <a:cubicBezTo>
                  <a:pt x="412124" y="2210873"/>
                  <a:pt x="424367" y="2203574"/>
                  <a:pt x="437882" y="2202287"/>
                </a:cubicBezTo>
                <a:cubicBezTo>
                  <a:pt x="514926" y="2194950"/>
                  <a:pt x="592429" y="2193702"/>
                  <a:pt x="669702" y="2189409"/>
                </a:cubicBezTo>
                <a:cubicBezTo>
                  <a:pt x="699753" y="2185116"/>
                  <a:pt x="729988" y="2181960"/>
                  <a:pt x="759854" y="2176530"/>
                </a:cubicBezTo>
                <a:cubicBezTo>
                  <a:pt x="777269" y="2173364"/>
                  <a:pt x="794415" y="2168737"/>
                  <a:pt x="811369" y="2163651"/>
                </a:cubicBezTo>
                <a:cubicBezTo>
                  <a:pt x="837375" y="2155849"/>
                  <a:pt x="862018" y="2143218"/>
                  <a:pt x="888642" y="2137893"/>
                </a:cubicBezTo>
                <a:lnTo>
                  <a:pt x="953037" y="2125014"/>
                </a:lnTo>
                <a:cubicBezTo>
                  <a:pt x="974502" y="2116428"/>
                  <a:pt x="995499" y="2106567"/>
                  <a:pt x="1017431" y="2099256"/>
                </a:cubicBezTo>
                <a:cubicBezTo>
                  <a:pt x="1042199" y="2091000"/>
                  <a:pt x="1082770" y="2085905"/>
                  <a:pt x="1107583" y="2073499"/>
                </a:cubicBezTo>
                <a:cubicBezTo>
                  <a:pt x="1236915" y="2008832"/>
                  <a:pt x="1039698" y="2089714"/>
                  <a:pt x="1197735" y="2021983"/>
                </a:cubicBezTo>
                <a:cubicBezTo>
                  <a:pt x="1223600" y="2010898"/>
                  <a:pt x="1261747" y="2002760"/>
                  <a:pt x="1287887" y="1996225"/>
                </a:cubicBezTo>
                <a:cubicBezTo>
                  <a:pt x="1300766" y="1983346"/>
                  <a:pt x="1311703" y="1968175"/>
                  <a:pt x="1326524" y="1957589"/>
                </a:cubicBezTo>
                <a:cubicBezTo>
                  <a:pt x="1414704" y="1894604"/>
                  <a:pt x="1343668" y="1966913"/>
                  <a:pt x="1416676" y="1906073"/>
                </a:cubicBezTo>
                <a:cubicBezTo>
                  <a:pt x="1430668" y="1894413"/>
                  <a:pt x="1439392" y="1876282"/>
                  <a:pt x="1455313" y="1867437"/>
                </a:cubicBezTo>
                <a:cubicBezTo>
                  <a:pt x="1479047" y="1854251"/>
                  <a:pt x="1509995" y="1856740"/>
                  <a:pt x="1532586" y="1841679"/>
                </a:cubicBezTo>
                <a:cubicBezTo>
                  <a:pt x="1558344" y="1824507"/>
                  <a:pt x="1580491" y="1799952"/>
                  <a:pt x="1609859" y="1790163"/>
                </a:cubicBezTo>
                <a:cubicBezTo>
                  <a:pt x="1648496" y="1777284"/>
                  <a:pt x="1691882" y="1774118"/>
                  <a:pt x="1725769" y="1751527"/>
                </a:cubicBezTo>
                <a:cubicBezTo>
                  <a:pt x="1775701" y="1718239"/>
                  <a:pt x="1749722" y="1730664"/>
                  <a:pt x="1803042" y="1712890"/>
                </a:cubicBezTo>
                <a:cubicBezTo>
                  <a:pt x="1815921" y="1700011"/>
                  <a:pt x="1827850" y="1686107"/>
                  <a:pt x="1841679" y="1674254"/>
                </a:cubicBezTo>
                <a:cubicBezTo>
                  <a:pt x="1857976" y="1660285"/>
                  <a:pt x="1875609" y="1647926"/>
                  <a:pt x="1893194" y="1635617"/>
                </a:cubicBezTo>
                <a:cubicBezTo>
                  <a:pt x="1941383" y="1601885"/>
                  <a:pt x="1970723" y="1580312"/>
                  <a:pt x="2021983" y="1558344"/>
                </a:cubicBezTo>
                <a:cubicBezTo>
                  <a:pt x="2034461" y="1552996"/>
                  <a:pt x="2047741" y="1549758"/>
                  <a:pt x="2060620" y="1545465"/>
                </a:cubicBezTo>
                <a:cubicBezTo>
                  <a:pt x="2081158" y="1514658"/>
                  <a:pt x="2093463" y="1490729"/>
                  <a:pt x="2125014" y="1468192"/>
                </a:cubicBezTo>
                <a:cubicBezTo>
                  <a:pt x="2140637" y="1457033"/>
                  <a:pt x="2159358" y="1451020"/>
                  <a:pt x="2176530" y="1442434"/>
                </a:cubicBezTo>
                <a:cubicBezTo>
                  <a:pt x="2331312" y="1287649"/>
                  <a:pt x="2148995" y="1463234"/>
                  <a:pt x="2266682" y="1365161"/>
                </a:cubicBezTo>
                <a:cubicBezTo>
                  <a:pt x="2280674" y="1353501"/>
                  <a:pt x="2293658" y="1340516"/>
                  <a:pt x="2305318" y="1326524"/>
                </a:cubicBezTo>
                <a:cubicBezTo>
                  <a:pt x="2315227" y="1314633"/>
                  <a:pt x="2318989" y="1297556"/>
                  <a:pt x="2331076" y="1287887"/>
                </a:cubicBezTo>
                <a:cubicBezTo>
                  <a:pt x="2341677" y="1279407"/>
                  <a:pt x="2356834" y="1279302"/>
                  <a:pt x="2369713" y="1275009"/>
                </a:cubicBezTo>
                <a:cubicBezTo>
                  <a:pt x="2391178" y="1257837"/>
                  <a:pt x="2409975" y="1236656"/>
                  <a:pt x="2434107" y="1223493"/>
                </a:cubicBezTo>
                <a:cubicBezTo>
                  <a:pt x="2457943" y="1210492"/>
                  <a:pt x="2511380" y="1197735"/>
                  <a:pt x="2511380" y="1197735"/>
                </a:cubicBezTo>
                <a:cubicBezTo>
                  <a:pt x="2525904" y="1183212"/>
                  <a:pt x="2594438" y="1119535"/>
                  <a:pt x="2601533" y="1094704"/>
                </a:cubicBezTo>
                <a:cubicBezTo>
                  <a:pt x="2613385" y="1053221"/>
                  <a:pt x="2598923" y="1006184"/>
                  <a:pt x="2614411" y="965916"/>
                </a:cubicBezTo>
                <a:cubicBezTo>
                  <a:pt x="2617165" y="958756"/>
                  <a:pt x="2692159" y="909791"/>
                  <a:pt x="2704563" y="901521"/>
                </a:cubicBezTo>
                <a:cubicBezTo>
                  <a:pt x="2720176" y="854683"/>
                  <a:pt x="2744292" y="775207"/>
                  <a:pt x="2768958" y="734096"/>
                </a:cubicBezTo>
                <a:cubicBezTo>
                  <a:pt x="2791045" y="697284"/>
                  <a:pt x="2846231" y="631065"/>
                  <a:pt x="2846231" y="631065"/>
                </a:cubicBezTo>
                <a:cubicBezTo>
                  <a:pt x="2825624" y="569245"/>
                  <a:pt x="2832493" y="615611"/>
                  <a:pt x="2846231" y="553792"/>
                </a:cubicBezTo>
                <a:cubicBezTo>
                  <a:pt x="2847669" y="547319"/>
                  <a:pt x="2857960" y="457523"/>
                  <a:pt x="2871989" y="437882"/>
                </a:cubicBezTo>
                <a:cubicBezTo>
                  <a:pt x="2897643" y="401966"/>
                  <a:pt x="2940350" y="373732"/>
                  <a:pt x="2975020" y="347730"/>
                </a:cubicBezTo>
                <a:cubicBezTo>
                  <a:pt x="2983606" y="334851"/>
                  <a:pt x="2994492" y="323238"/>
                  <a:pt x="3000778" y="309093"/>
                </a:cubicBezTo>
                <a:cubicBezTo>
                  <a:pt x="3011805" y="284282"/>
                  <a:pt x="3007336" y="251019"/>
                  <a:pt x="3026535" y="231820"/>
                </a:cubicBezTo>
                <a:cubicBezTo>
                  <a:pt x="3039414" y="218941"/>
                  <a:pt x="3053319" y="207012"/>
                  <a:pt x="3065172" y="193183"/>
                </a:cubicBezTo>
                <a:cubicBezTo>
                  <a:pt x="3079141" y="176886"/>
                  <a:pt x="3087512" y="155637"/>
                  <a:pt x="3103809" y="141668"/>
                </a:cubicBezTo>
                <a:cubicBezTo>
                  <a:pt x="3118386" y="129174"/>
                  <a:pt x="3140465" y="128067"/>
                  <a:pt x="3155324" y="115910"/>
                </a:cubicBezTo>
                <a:lnTo>
                  <a:pt x="3271234" y="0"/>
                </a:lnTo>
              </a:path>
            </a:pathLst>
          </a:cu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3" name="Freeform 22"/>
          <p:cNvSpPr/>
          <p:nvPr/>
        </p:nvSpPr>
        <p:spPr>
          <a:xfrm flipH="1">
            <a:off x="2614613" y="1622425"/>
            <a:ext cx="52387" cy="4013200"/>
          </a:xfrm>
          <a:custGeom>
            <a:avLst/>
            <a:gdLst>
              <a:gd name="connsiteX0" fmla="*/ 65752 w 65752"/>
              <a:gd name="connsiteY0" fmla="*/ 0 h 4013474"/>
              <a:gd name="connsiteX1" fmla="*/ 52873 w 65752"/>
              <a:gd name="connsiteY1" fmla="*/ 2627290 h 4013474"/>
              <a:gd name="connsiteX2" fmla="*/ 39995 w 65752"/>
              <a:gd name="connsiteY2" fmla="*/ 3696237 h 4013474"/>
              <a:gd name="connsiteX3" fmla="*/ 27116 w 65752"/>
              <a:gd name="connsiteY3" fmla="*/ 3850783 h 4013474"/>
              <a:gd name="connsiteX4" fmla="*/ 1358 w 65752"/>
              <a:gd name="connsiteY4" fmla="*/ 3915177 h 401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52" h="4013474">
                <a:moveTo>
                  <a:pt x="65752" y="0"/>
                </a:moveTo>
                <a:cubicBezTo>
                  <a:pt x="61459" y="875763"/>
                  <a:pt x="58976" y="1751537"/>
                  <a:pt x="52873" y="2627290"/>
                </a:cubicBezTo>
                <a:cubicBezTo>
                  <a:pt x="50390" y="2983623"/>
                  <a:pt x="47495" y="3339974"/>
                  <a:pt x="39995" y="3696237"/>
                </a:cubicBezTo>
                <a:cubicBezTo>
                  <a:pt x="38907" y="3747919"/>
                  <a:pt x="35615" y="3799792"/>
                  <a:pt x="27116" y="3850783"/>
                </a:cubicBezTo>
                <a:cubicBezTo>
                  <a:pt x="0" y="4013474"/>
                  <a:pt x="1358" y="3942345"/>
                  <a:pt x="1358" y="3915177"/>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7851775" cy="1524000"/>
          </a:xfrm>
        </p:spPr>
        <p:txBody>
          <a:bodyPr>
            <a:normAutofit fontScale="90000"/>
          </a:bodyPr>
          <a:lstStyle/>
          <a:p>
            <a:pPr eaLnBrk="1" fontAlgn="auto" hangingPunct="1">
              <a:spcAft>
                <a:spcPts val="0"/>
              </a:spcAft>
              <a:defRPr/>
            </a:pPr>
            <a:br>
              <a:rPr lang="en-US" dirty="0"/>
            </a:br>
            <a:br>
              <a:rPr lang="en-US" dirty="0"/>
            </a:br>
            <a:endParaRPr lang="en-US" dirty="0"/>
          </a:p>
        </p:txBody>
      </p:sp>
      <p:sp>
        <p:nvSpPr>
          <p:cNvPr id="16387" name="Subtitle 2" descr="Rectangle: Click to edit Master text styles&#10;Second level&#10;Third level&#10;Fourth level&#10;Fifth level"/>
          <p:cNvSpPr>
            <a:spLocks noGrp="1"/>
          </p:cNvSpPr>
          <p:nvPr>
            <p:ph type="subTitle" idx="1"/>
          </p:nvPr>
        </p:nvSpPr>
        <p:spPr>
          <a:xfrm>
            <a:off x="228600" y="533400"/>
            <a:ext cx="8686800" cy="6096000"/>
          </a:xfrm>
        </p:spPr>
        <p:txBody>
          <a:bodyPr/>
          <a:lstStyle/>
          <a:p>
            <a:pPr eaLnBrk="1" hangingPunct="1"/>
            <a:r>
              <a:rPr lang="en-US" altLang="en-US" sz="2800">
                <a:latin typeface="Berlin Sans FB Demi" panose="020E0802020502020306" pitchFamily="34" charset="0"/>
              </a:rPr>
              <a:t> Example:  Big omega notation</a:t>
            </a:r>
          </a:p>
          <a:p>
            <a:pPr algn="l" eaLnBrk="1" hangingPunct="1">
              <a:buFont typeface="Wingdings 2" panose="05020102010507070707" pitchFamily="18" charset="2"/>
              <a:buAutoNum type="arabicPeriod"/>
            </a:pPr>
            <a:r>
              <a:rPr lang="en-US" altLang="en-US" sz="2800">
                <a:latin typeface="Berlin Sans FB Demi" panose="020E0802020502020306" pitchFamily="34" charset="0"/>
              </a:rPr>
              <a:t>Given f(n) = 5 n</a:t>
            </a:r>
            <a:r>
              <a:rPr lang="en-US" altLang="en-US" sz="2800" baseline="30000">
                <a:latin typeface="Berlin Sans FB Demi" panose="020E0802020502020306" pitchFamily="34" charset="0"/>
              </a:rPr>
              <a:t>2</a:t>
            </a:r>
            <a:r>
              <a:rPr lang="en-US" altLang="en-US" sz="2800">
                <a:latin typeface="Berlin Sans FB Demi" panose="020E0802020502020306" pitchFamily="34" charset="0"/>
              </a:rPr>
              <a:t>,  prove that f(n) = </a:t>
            </a:r>
            <a:r>
              <a:rPr lang="en-US" altLang="en-US" sz="2400">
                <a:latin typeface="Berlin Sans FB Demi" panose="020E0802020502020306" pitchFamily="34" charset="0"/>
              </a:rPr>
              <a:t>Ω(n).</a:t>
            </a:r>
          </a:p>
          <a:p>
            <a:pPr algn="l" eaLnBrk="1" hangingPunct="1"/>
            <a:endParaRPr lang="en-US" altLang="en-US" sz="2400">
              <a:latin typeface="Berlin Sans FB Demi" panose="020E0802020502020306" pitchFamily="34" charset="0"/>
            </a:endParaRPr>
          </a:p>
          <a:p>
            <a:pPr algn="l" eaLnBrk="1" hangingPunct="1"/>
            <a:r>
              <a:rPr lang="en-US" altLang="en-US" sz="2400">
                <a:latin typeface="Berlin Sans FB Demi" panose="020E0802020502020306" pitchFamily="34" charset="0"/>
              </a:rPr>
              <a:t>Solution: As per the definition </a:t>
            </a:r>
          </a:p>
          <a:p>
            <a:pPr algn="l" eaLnBrk="1" hangingPunct="1"/>
            <a:r>
              <a:rPr lang="en-US" altLang="en-US" sz="2400">
                <a:latin typeface="Berlin Sans FB Demi" panose="020E0802020502020306" pitchFamily="34" charset="0"/>
              </a:rPr>
              <a:t>                                          5 n</a:t>
            </a:r>
            <a:r>
              <a:rPr lang="en-US" altLang="en-US" sz="2400" baseline="30000">
                <a:latin typeface="Berlin Sans FB Demi" panose="020E0802020502020306" pitchFamily="34" charset="0"/>
              </a:rPr>
              <a:t>2</a:t>
            </a:r>
            <a:r>
              <a:rPr lang="en-US" altLang="en-US" sz="2400">
                <a:latin typeface="Berlin Sans FB Demi" panose="020E0802020502020306" pitchFamily="34" charset="0"/>
              </a:rPr>
              <a:t> &gt;= c.n</a:t>
            </a:r>
          </a:p>
          <a:p>
            <a:pPr algn="l" eaLnBrk="1" hangingPunct="1"/>
            <a:endParaRPr lang="en-US" altLang="en-US" sz="2400">
              <a:latin typeface="Berlin Sans FB Demi" panose="020E0802020502020306" pitchFamily="34" charset="0"/>
            </a:endParaRPr>
          </a:p>
          <a:p>
            <a:pPr algn="l" eaLnBrk="1" hangingPunct="1"/>
            <a:r>
              <a:rPr lang="en-US" altLang="en-US" sz="2400">
                <a:latin typeface="Berlin Sans FB Demi" panose="020E0802020502020306" pitchFamily="34" charset="0"/>
              </a:rPr>
              <a:t>                                           c.n &lt;= 5 n</a:t>
            </a:r>
            <a:r>
              <a:rPr lang="en-US" altLang="en-US" sz="2400" baseline="30000">
                <a:latin typeface="Berlin Sans FB Demi" panose="020E0802020502020306" pitchFamily="34" charset="0"/>
              </a:rPr>
              <a:t>2 </a:t>
            </a:r>
          </a:p>
          <a:p>
            <a:pPr algn="l" eaLnBrk="1" hangingPunct="1"/>
            <a:r>
              <a:rPr lang="en-US" altLang="en-US" sz="2400">
                <a:latin typeface="Berlin Sans FB Demi" panose="020E0802020502020306" pitchFamily="34" charset="0"/>
              </a:rPr>
              <a:t>	Divide both sides by n</a:t>
            </a:r>
          </a:p>
          <a:p>
            <a:pPr algn="l" eaLnBrk="1" hangingPunct="1"/>
            <a:r>
              <a:rPr lang="en-US" altLang="en-US" sz="2400">
                <a:latin typeface="Berlin Sans FB Demi" panose="020E0802020502020306" pitchFamily="34" charset="0"/>
              </a:rPr>
              <a:t>			we get,        c &lt;= 5 n</a:t>
            </a:r>
          </a:p>
          <a:p>
            <a:pPr algn="l" eaLnBrk="1" hangingPunct="1"/>
            <a:r>
              <a:rPr lang="en-US" altLang="en-US" sz="2400">
                <a:latin typeface="Berlin Sans FB Demi" panose="020E0802020502020306" pitchFamily="34" charset="0"/>
              </a:rPr>
              <a:t>	setting no = 1 results in c &lt;= 5. there fore we can set c = 1.</a:t>
            </a:r>
          </a:p>
          <a:p>
            <a:pPr algn="l" eaLnBrk="1" hangingPunct="1"/>
            <a:r>
              <a:rPr lang="en-US" altLang="en-US" sz="2400">
                <a:latin typeface="Berlin Sans FB Demi" panose="020E0802020502020306" pitchFamily="34" charset="0"/>
              </a:rPr>
              <a:t>					5 n</a:t>
            </a:r>
            <a:r>
              <a:rPr lang="en-US" altLang="en-US" sz="2400" baseline="30000">
                <a:latin typeface="Berlin Sans FB Demi" panose="020E0802020502020306" pitchFamily="34" charset="0"/>
              </a:rPr>
              <a:t>2</a:t>
            </a:r>
            <a:r>
              <a:rPr lang="en-US" altLang="en-US" sz="2400">
                <a:latin typeface="Berlin Sans FB Demi" panose="020E0802020502020306" pitchFamily="34" charset="0"/>
              </a:rPr>
              <a:t> &gt;= 1.n</a:t>
            </a:r>
          </a:p>
          <a:p>
            <a:pPr algn="l" eaLnBrk="1" hangingPunct="1"/>
            <a:r>
              <a:rPr lang="en-US" altLang="en-US" sz="2400">
                <a:latin typeface="Berlin Sans FB Demi" panose="020E0802020502020306" pitchFamily="34" charset="0"/>
              </a:rPr>
              <a:t>	now,  5.1 &gt;= 1.1      for n = 1</a:t>
            </a:r>
          </a:p>
          <a:p>
            <a:pPr algn="l" eaLnBrk="1" hangingPunct="1"/>
            <a:r>
              <a:rPr lang="en-US" altLang="en-US" sz="2400">
                <a:latin typeface="Berlin Sans FB Demi" panose="020E0802020502020306" pitchFamily="34" charset="0"/>
              </a:rPr>
              <a:t>                  5.4 &gt;= 1.2    for n = 2   Hence the proof.</a:t>
            </a:r>
          </a:p>
          <a:p>
            <a:pPr eaLnBrk="1" hangingPunct="1"/>
            <a:endParaRPr lang="en-US" altLang="en-US" sz="2400">
              <a:latin typeface="Berlin Sans FB Demi" panose="020E0802020502020306" pitchFamily="34" charset="0"/>
            </a:endParaRPr>
          </a:p>
          <a:p>
            <a:pPr eaLnBrk="1" hangingPunct="1"/>
            <a:endParaRPr lang="en-US" altLang="en-US" sz="2400">
              <a:latin typeface="Berlin Sans FB Demi" panose="020E0802020502020306"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ko-KR">
                <a:latin typeface="Symbol" panose="05050102010706020507" charset="2"/>
                <a:ea typeface="Gulim" panose="020B0600000101010101" pitchFamily="34" charset="-127"/>
              </a:rPr>
              <a:t>Q - </a:t>
            </a:r>
            <a:r>
              <a:rPr lang="en-US" altLang="ko-KR" sz="3200">
                <a:ea typeface="Gulim" panose="020B0600000101010101" pitchFamily="34" charset="-127"/>
              </a:rPr>
              <a:t>Asymptotic tight bound</a:t>
            </a:r>
            <a:endParaRPr lang="en-GB" altLang="en-US" sz="3200"/>
          </a:p>
        </p:txBody>
      </p:sp>
      <p:pic>
        <p:nvPicPr>
          <p:cNvPr id="17411" name="Picture 5" descr="SP32-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935163"/>
            <a:ext cx="78867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SP32-1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4005263"/>
            <a:ext cx="73088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7" descr="SP32-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5805488"/>
            <a:ext cx="7740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8"/>
          <p:cNvSpPr>
            <a:spLocks noChangeArrowheads="1"/>
          </p:cNvSpPr>
          <p:nvPr/>
        </p:nvSpPr>
        <p:spPr bwMode="auto">
          <a:xfrm>
            <a:off x="755650" y="1844675"/>
            <a:ext cx="6624638" cy="720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7415" name="Rectangle 9"/>
          <p:cNvSpPr>
            <a:spLocks noChangeArrowheads="1"/>
          </p:cNvSpPr>
          <p:nvPr/>
        </p:nvSpPr>
        <p:spPr bwMode="auto">
          <a:xfrm>
            <a:off x="7164388" y="1700213"/>
            <a:ext cx="1728787" cy="576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7416" name="Rectangle 11"/>
          <p:cNvSpPr>
            <a:spLocks noChangeArrowheads="1"/>
          </p:cNvSpPr>
          <p:nvPr/>
        </p:nvSpPr>
        <p:spPr bwMode="auto">
          <a:xfrm>
            <a:off x="684213" y="5734050"/>
            <a:ext cx="2303462" cy="358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7417" name="Rectangle 12"/>
          <p:cNvSpPr>
            <a:spLocks noChangeArrowheads="1"/>
          </p:cNvSpPr>
          <p:nvPr/>
        </p:nvSpPr>
        <p:spPr bwMode="auto">
          <a:xfrm>
            <a:off x="3132138" y="4652963"/>
            <a:ext cx="5688012" cy="288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7418" name="Rectangle 13"/>
          <p:cNvSpPr>
            <a:spLocks noChangeArrowheads="1"/>
          </p:cNvSpPr>
          <p:nvPr/>
        </p:nvSpPr>
        <p:spPr bwMode="auto">
          <a:xfrm>
            <a:off x="8101013" y="6165850"/>
            <a:ext cx="719137" cy="358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4" name="Picture 3" descr="SP32-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224338"/>
            <a:ext cx="75247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11"/>
          <p:cNvSpPr>
            <a:spLocks noChangeArrowheads="1"/>
          </p:cNvSpPr>
          <p:nvPr/>
        </p:nvSpPr>
        <p:spPr bwMode="auto">
          <a:xfrm>
            <a:off x="395288" y="4152900"/>
            <a:ext cx="6985000" cy="358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8436" name="Rectangle 2"/>
          <p:cNvSpPr>
            <a:spLocks noGrp="1" noChangeArrowheads="1"/>
          </p:cNvSpPr>
          <p:nvPr>
            <p:ph type="title"/>
          </p:nvPr>
        </p:nvSpPr>
        <p:spPr/>
        <p:txBody>
          <a:bodyPr/>
          <a:lstStyle/>
          <a:p>
            <a:pPr eaLnBrk="1" hangingPunct="1"/>
            <a:r>
              <a:rPr lang="en-US" altLang="ko-KR">
                <a:latin typeface="Symbol" panose="05050102010706020507" charset="2"/>
                <a:ea typeface="Gulim" panose="020B0600000101010101" pitchFamily="34" charset="-127"/>
              </a:rPr>
              <a:t>Q - </a:t>
            </a:r>
            <a:r>
              <a:rPr lang="en-US" altLang="ko-KR" sz="3200">
                <a:ea typeface="Gulim" panose="020B0600000101010101" pitchFamily="34" charset="-127"/>
              </a:rPr>
              <a:t>Asymptotic tight bound</a:t>
            </a:r>
            <a:endParaRPr lang="en-GB" altLang="en-US" sz="3200"/>
          </a:p>
        </p:txBody>
      </p:sp>
      <p:sp>
        <p:nvSpPr>
          <p:cNvPr id="18437" name="Rectangle 7"/>
          <p:cNvSpPr>
            <a:spLocks noChangeArrowheads="1"/>
          </p:cNvSpPr>
          <p:nvPr/>
        </p:nvSpPr>
        <p:spPr bwMode="auto">
          <a:xfrm>
            <a:off x="755650" y="1844675"/>
            <a:ext cx="6624638" cy="720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8438" name="Rectangle 8"/>
          <p:cNvSpPr>
            <a:spLocks noChangeArrowheads="1"/>
          </p:cNvSpPr>
          <p:nvPr/>
        </p:nvSpPr>
        <p:spPr bwMode="auto">
          <a:xfrm>
            <a:off x="7164388" y="1700213"/>
            <a:ext cx="1728787" cy="576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pic>
        <p:nvPicPr>
          <p:cNvPr id="18439" name="Picture 9" descr="SP32-13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00113" y="1628775"/>
            <a:ext cx="2838450" cy="2695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0" name="Picture 12" descr="SP32-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5516563"/>
            <a:ext cx="2133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Text Box 14"/>
          <p:cNvSpPr txBox="1">
            <a:spLocks noChangeArrowheads="1"/>
          </p:cNvSpPr>
          <p:nvPr/>
        </p:nvSpPr>
        <p:spPr bwMode="auto">
          <a:xfrm>
            <a:off x="3708400" y="5516563"/>
            <a:ext cx="493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r>
              <a:rPr lang="en-US" altLang="ko-KR" sz="1400" b="1">
                <a:solidFill>
                  <a:schemeClr val="accent1"/>
                </a:solidFill>
                <a:ea typeface="Gulim" panose="020B0600000101010101" pitchFamily="34" charset="-127"/>
              </a:rPr>
              <a:t>Eg.</a:t>
            </a:r>
            <a:endParaRPr lang="en-GB" altLang="en-US" sz="1400" b="1">
              <a:solidFill>
                <a:schemeClr val="accent1"/>
              </a:solidFill>
            </a:endParaRPr>
          </a:p>
        </p:txBody>
      </p:sp>
      <p:sp>
        <p:nvSpPr>
          <p:cNvPr id="18442" name="Rectangle 15"/>
          <p:cNvSpPr>
            <a:spLocks noChangeArrowheads="1"/>
          </p:cNvSpPr>
          <p:nvPr/>
        </p:nvSpPr>
        <p:spPr bwMode="auto">
          <a:xfrm>
            <a:off x="5003800" y="5229225"/>
            <a:ext cx="1655763"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eaLnBrk="1" hangingPunct="1"/>
            <a:r>
              <a:rPr lang="en-US" altLang="ko-KR">
                <a:latin typeface="Symbol" panose="05050102010706020507" charset="2"/>
                <a:ea typeface="Gulim" panose="020B0600000101010101" pitchFamily="34" charset="-127"/>
              </a:rPr>
              <a:t>Q - </a:t>
            </a:r>
            <a:r>
              <a:rPr lang="en-US" altLang="ko-KR" sz="3200">
                <a:ea typeface="Gulim" panose="020B0600000101010101" pitchFamily="34" charset="-127"/>
              </a:rPr>
              <a:t>Asymptotic tight bound</a:t>
            </a:r>
            <a:endParaRPr lang="en-GB" altLang="en-US" sz="3200"/>
          </a:p>
        </p:txBody>
      </p:sp>
      <p:pic>
        <p:nvPicPr>
          <p:cNvPr id="19459" name="Picture 24" descr="SP32-128"/>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43438" y="3500438"/>
            <a:ext cx="2133600" cy="438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0" name="Rectangle 6"/>
          <p:cNvSpPr>
            <a:spLocks noChangeArrowheads="1"/>
          </p:cNvSpPr>
          <p:nvPr/>
        </p:nvSpPr>
        <p:spPr bwMode="auto">
          <a:xfrm>
            <a:off x="7164388" y="2995613"/>
            <a:ext cx="1728787" cy="576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pic>
        <p:nvPicPr>
          <p:cNvPr id="19461" name="Picture 8" descr="SP32-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133600"/>
            <a:ext cx="2133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9"/>
          <p:cNvSpPr txBox="1">
            <a:spLocks noChangeArrowheads="1"/>
          </p:cNvSpPr>
          <p:nvPr/>
        </p:nvSpPr>
        <p:spPr bwMode="auto">
          <a:xfrm>
            <a:off x="611188" y="2133600"/>
            <a:ext cx="493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r>
              <a:rPr lang="en-US" altLang="ko-KR" sz="1400" b="1">
                <a:solidFill>
                  <a:schemeClr val="accent1"/>
                </a:solidFill>
                <a:ea typeface="Gulim" panose="020B0600000101010101" pitchFamily="34" charset="-127"/>
              </a:rPr>
              <a:t>Eg.</a:t>
            </a:r>
            <a:endParaRPr lang="en-GB" altLang="en-US" sz="1400" b="1">
              <a:solidFill>
                <a:schemeClr val="accent1"/>
              </a:solidFill>
            </a:endParaRPr>
          </a:p>
        </p:txBody>
      </p:sp>
      <p:sp>
        <p:nvSpPr>
          <p:cNvPr id="19463" name="Rectangle 10"/>
          <p:cNvSpPr>
            <a:spLocks noChangeArrowheads="1"/>
          </p:cNvSpPr>
          <p:nvPr/>
        </p:nvSpPr>
        <p:spPr bwMode="auto">
          <a:xfrm>
            <a:off x="1906588" y="1846263"/>
            <a:ext cx="1655762" cy="360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pic>
        <p:nvPicPr>
          <p:cNvPr id="19464" name="Picture 12" descr="SP32-1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868863"/>
            <a:ext cx="12668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3" descr="SP32-1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852738"/>
            <a:ext cx="31527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4" descr="SP32-1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6588" y="3789363"/>
            <a:ext cx="21336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15" descr="SP32-1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0050" y="5302250"/>
            <a:ext cx="695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6" descr="SP32-1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4150" y="4868863"/>
            <a:ext cx="10858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17" descr="SP32-1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5435600"/>
            <a:ext cx="790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0" name="Line 18"/>
          <p:cNvSpPr>
            <a:spLocks noChangeShapeType="1"/>
          </p:cNvSpPr>
          <p:nvPr/>
        </p:nvSpPr>
        <p:spPr bwMode="auto">
          <a:xfrm flipH="1">
            <a:off x="1692275" y="2492375"/>
            <a:ext cx="142875" cy="43180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1" name="Line 19"/>
          <p:cNvSpPr>
            <a:spLocks noChangeShapeType="1"/>
          </p:cNvSpPr>
          <p:nvPr/>
        </p:nvSpPr>
        <p:spPr bwMode="auto">
          <a:xfrm>
            <a:off x="2338388" y="3500438"/>
            <a:ext cx="215900" cy="43180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2" name="Oval 20"/>
          <p:cNvSpPr>
            <a:spLocks noChangeArrowheads="1"/>
          </p:cNvSpPr>
          <p:nvPr/>
        </p:nvSpPr>
        <p:spPr bwMode="auto">
          <a:xfrm>
            <a:off x="1906588" y="4005263"/>
            <a:ext cx="431800" cy="431800"/>
          </a:xfrm>
          <a:prstGeom prst="ellipse">
            <a:avLst/>
          </a:prstGeom>
          <a:noFill/>
          <a:ln w="9525">
            <a:solidFill>
              <a:schemeClr val="fo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9473" name="Oval 21"/>
          <p:cNvSpPr>
            <a:spLocks noChangeArrowheads="1"/>
          </p:cNvSpPr>
          <p:nvPr/>
        </p:nvSpPr>
        <p:spPr bwMode="auto">
          <a:xfrm>
            <a:off x="3635375" y="3933825"/>
            <a:ext cx="431800" cy="431800"/>
          </a:xfrm>
          <a:prstGeom prst="ellipse">
            <a:avLst/>
          </a:prstGeom>
          <a:noFill/>
          <a:ln w="9525">
            <a:solidFill>
              <a:schemeClr val="fo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9474" name="Line 22"/>
          <p:cNvSpPr>
            <a:spLocks noChangeShapeType="1"/>
          </p:cNvSpPr>
          <p:nvPr/>
        </p:nvSpPr>
        <p:spPr bwMode="auto">
          <a:xfrm flipV="1">
            <a:off x="1330325" y="4365625"/>
            <a:ext cx="576263" cy="43180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5" name="Line 23"/>
          <p:cNvSpPr>
            <a:spLocks noChangeShapeType="1"/>
          </p:cNvSpPr>
          <p:nvPr/>
        </p:nvSpPr>
        <p:spPr bwMode="auto">
          <a:xfrm flipH="1" flipV="1">
            <a:off x="3994150" y="4437063"/>
            <a:ext cx="433388" cy="360362"/>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9476" name="Picture 30" descr="SP32-133"/>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7308850" y="3571875"/>
            <a:ext cx="790575" cy="32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77" name="Rectangle 32"/>
          <p:cNvSpPr>
            <a:spLocks noChangeArrowheads="1"/>
          </p:cNvSpPr>
          <p:nvPr/>
        </p:nvSpPr>
        <p:spPr bwMode="auto">
          <a:xfrm>
            <a:off x="5148263" y="3211513"/>
            <a:ext cx="1655762" cy="360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9478" name="Rectangle 33"/>
          <p:cNvSpPr>
            <a:spLocks noChangeArrowheads="1"/>
          </p:cNvSpPr>
          <p:nvPr/>
        </p:nvSpPr>
        <p:spPr bwMode="auto">
          <a:xfrm>
            <a:off x="4427538" y="3427413"/>
            <a:ext cx="4176712" cy="576262"/>
          </a:xfrm>
          <a:prstGeom prst="rect">
            <a:avLst/>
          </a:prstGeom>
          <a:noFill/>
          <a:ln w="9525">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pic>
        <p:nvPicPr>
          <p:cNvPr id="19479" name="Picture 36" descr="SP32-1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5969000"/>
            <a:ext cx="590708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0" name="Rectangle 38"/>
          <p:cNvSpPr>
            <a:spLocks noChangeArrowheads="1"/>
          </p:cNvSpPr>
          <p:nvPr/>
        </p:nvSpPr>
        <p:spPr bwMode="auto">
          <a:xfrm>
            <a:off x="1835150" y="6669088"/>
            <a:ext cx="6913563"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
        <p:nvSpPr>
          <p:cNvPr id="19481" name="Rectangle 39"/>
          <p:cNvSpPr>
            <a:spLocks noChangeArrowheads="1"/>
          </p:cNvSpPr>
          <p:nvPr/>
        </p:nvSpPr>
        <p:spPr bwMode="auto">
          <a:xfrm>
            <a:off x="4356100" y="6453188"/>
            <a:ext cx="3671888" cy="333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Transitivity property:</a:t>
            </a:r>
          </a:p>
        </p:txBody>
      </p:sp>
      <p:sp>
        <p:nvSpPr>
          <p:cNvPr id="20483"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None/>
            </a:pPr>
            <a:endParaRPr lang="en-US" altLang="en-US" sz="2200">
              <a:latin typeface="Times New Roman" panose="02020603050405020304" pitchFamily="18" charset="0"/>
            </a:endParaRPr>
          </a:p>
          <a:p>
            <a:pPr eaLnBrk="1" hangingPunct="1">
              <a:lnSpc>
                <a:spcPct val="90000"/>
              </a:lnSpc>
              <a:buFont typeface="Wingdings" panose="05000000000000000000" pitchFamily="2" charset="2"/>
              <a:buNone/>
            </a:pPr>
            <a:r>
              <a:rPr lang="en-US" altLang="en-US" sz="2200">
                <a:latin typeface="Times New Roman" panose="02020603050405020304" pitchFamily="18" charset="0"/>
              </a:rPr>
              <a:t>If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200">
                <a:solidFill>
                  <a:schemeClr val="tx2"/>
                </a:solidFill>
                <a:latin typeface="Symbol" panose="05050102010706020507" charset="2"/>
              </a:rPr>
              <a:t>Q</a:t>
            </a:r>
            <a:r>
              <a:rPr lang="en-US" altLang="en-US" sz="2200">
                <a:latin typeface="Times New Roman" panose="02020603050405020304" pitchFamily="18" charset="0"/>
              </a:rPr>
              <a:t> (</a:t>
            </a:r>
            <a:r>
              <a:rPr lang="en-US" altLang="en-US" sz="2200" i="1">
                <a:latin typeface="Times New Roman" panose="02020603050405020304" pitchFamily="18" charset="0"/>
              </a:rPr>
              <a:t>g</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and </a:t>
            </a:r>
            <a:r>
              <a:rPr lang="en-US" altLang="en-US" sz="2200" i="1">
                <a:latin typeface="Times New Roman" panose="02020603050405020304" pitchFamily="18" charset="0"/>
              </a:rPr>
              <a:t>g</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200">
                <a:solidFill>
                  <a:schemeClr val="tx2"/>
                </a:solidFill>
                <a:latin typeface="Symbol" panose="05050102010706020507" charset="2"/>
              </a:rPr>
              <a:t>Q</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then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200">
                <a:solidFill>
                  <a:schemeClr val="tx2"/>
                </a:solidFill>
                <a:latin typeface="Symbol" panose="05050102010706020507" charset="2"/>
              </a:rPr>
              <a:t>Q</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a:t>
            </a:r>
          </a:p>
          <a:p>
            <a:pPr eaLnBrk="1" hangingPunct="1">
              <a:lnSpc>
                <a:spcPct val="90000"/>
              </a:lnSpc>
              <a:buFont typeface="Wingdings" panose="05000000000000000000" pitchFamily="2" charset="2"/>
              <a:buNone/>
            </a:pPr>
            <a:endParaRPr lang="en-US" altLang="en-US" sz="2200">
              <a:latin typeface="Times New Roman" panose="02020603050405020304" pitchFamily="18" charset="0"/>
            </a:endParaRPr>
          </a:p>
          <a:p>
            <a:pPr eaLnBrk="1" hangingPunct="1">
              <a:lnSpc>
                <a:spcPct val="90000"/>
              </a:lnSpc>
              <a:buFont typeface="Wingdings" panose="05000000000000000000" pitchFamily="2" charset="2"/>
              <a:buNone/>
            </a:pPr>
            <a:r>
              <a:rPr lang="en-US" altLang="en-US" sz="2200">
                <a:latin typeface="Times New Roman" panose="02020603050405020304" pitchFamily="18" charset="0"/>
              </a:rPr>
              <a:t>If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500" i="1">
                <a:solidFill>
                  <a:schemeClr val="tx2"/>
                </a:solidFill>
                <a:latin typeface="Symbol" panose="05050102010706020507" charset="2"/>
              </a:rPr>
              <a:t>O </a:t>
            </a:r>
            <a:r>
              <a:rPr lang="en-US" altLang="en-US" sz="2200">
                <a:latin typeface="Times New Roman" panose="02020603050405020304" pitchFamily="18" charset="0"/>
              </a:rPr>
              <a:t>(</a:t>
            </a:r>
            <a:r>
              <a:rPr lang="en-US" altLang="en-US" sz="2200" i="1">
                <a:latin typeface="Times New Roman" panose="02020603050405020304" pitchFamily="18" charset="0"/>
              </a:rPr>
              <a:t>g</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and </a:t>
            </a:r>
            <a:r>
              <a:rPr lang="en-US" altLang="en-US" sz="2200" i="1">
                <a:latin typeface="Times New Roman" panose="02020603050405020304" pitchFamily="18" charset="0"/>
              </a:rPr>
              <a:t>g</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500" i="1">
                <a:solidFill>
                  <a:schemeClr val="tx2"/>
                </a:solidFill>
                <a:latin typeface="Symbol" panose="05050102010706020507" charset="2"/>
              </a:rPr>
              <a:t>O</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then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a:t>
            </a:r>
            <a:r>
              <a:rPr lang="en-US" altLang="en-US" sz="2200" i="1">
                <a:latin typeface="Times New Roman" panose="02020603050405020304" pitchFamily="18" charset="0"/>
              </a:rPr>
              <a:t> </a:t>
            </a:r>
            <a:r>
              <a:rPr lang="en-US" altLang="en-US" sz="2500" i="1">
                <a:solidFill>
                  <a:schemeClr val="tx2"/>
                </a:solidFill>
                <a:latin typeface="Symbol" panose="05050102010706020507" charset="2"/>
              </a:rPr>
              <a:t>O</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a:t>
            </a:r>
          </a:p>
          <a:p>
            <a:pPr eaLnBrk="1" hangingPunct="1">
              <a:lnSpc>
                <a:spcPct val="90000"/>
              </a:lnSpc>
              <a:buFont typeface="Wingdings" panose="05000000000000000000" pitchFamily="2" charset="2"/>
              <a:buNone/>
            </a:pPr>
            <a:endParaRPr lang="en-US" altLang="en-US" sz="2200">
              <a:latin typeface="Times New Roman" panose="02020603050405020304" pitchFamily="18" charset="0"/>
            </a:endParaRPr>
          </a:p>
          <a:p>
            <a:pPr eaLnBrk="1" hangingPunct="1">
              <a:lnSpc>
                <a:spcPct val="90000"/>
              </a:lnSpc>
              <a:buFont typeface="Wingdings" panose="05000000000000000000" pitchFamily="2" charset="2"/>
              <a:buNone/>
            </a:pPr>
            <a:r>
              <a:rPr lang="en-US" altLang="en-US" sz="2200">
                <a:latin typeface="Times New Roman" panose="02020603050405020304" pitchFamily="18" charset="0"/>
              </a:rPr>
              <a:t>If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200">
                <a:solidFill>
                  <a:schemeClr val="tx2"/>
                </a:solidFill>
                <a:latin typeface="Symbol" panose="05050102010706020507" charset="2"/>
              </a:rPr>
              <a:t>W</a:t>
            </a:r>
            <a:r>
              <a:rPr lang="en-US" altLang="en-US" sz="2200">
                <a:latin typeface="Times New Roman" panose="02020603050405020304" pitchFamily="18" charset="0"/>
              </a:rPr>
              <a:t> (</a:t>
            </a:r>
            <a:r>
              <a:rPr lang="en-US" altLang="en-US" sz="2200" i="1">
                <a:latin typeface="Times New Roman" panose="02020603050405020304" pitchFamily="18" charset="0"/>
              </a:rPr>
              <a:t>g</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and </a:t>
            </a:r>
            <a:r>
              <a:rPr lang="en-US" altLang="en-US" sz="2200" i="1">
                <a:latin typeface="Times New Roman" panose="02020603050405020304" pitchFamily="18" charset="0"/>
              </a:rPr>
              <a:t>g</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200">
                <a:solidFill>
                  <a:schemeClr val="tx2"/>
                </a:solidFill>
                <a:latin typeface="Symbol" panose="05050102010706020507" charset="2"/>
              </a:rPr>
              <a:t>W</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then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200">
                <a:solidFill>
                  <a:schemeClr val="tx2"/>
                </a:solidFill>
                <a:latin typeface="Symbol" panose="05050102010706020507" charset="2"/>
              </a:rPr>
              <a:t>W</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a:t>
            </a:r>
          </a:p>
          <a:p>
            <a:pPr eaLnBrk="1" hangingPunct="1">
              <a:lnSpc>
                <a:spcPct val="90000"/>
              </a:lnSpc>
              <a:buFont typeface="Wingdings" panose="05000000000000000000" pitchFamily="2" charset="2"/>
              <a:buNone/>
            </a:pPr>
            <a:endParaRPr lang="en-US" altLang="en-US" sz="2200">
              <a:latin typeface="Times New Roman" panose="02020603050405020304" pitchFamily="18" charset="0"/>
            </a:endParaRPr>
          </a:p>
          <a:p>
            <a:pPr eaLnBrk="1" hangingPunct="1">
              <a:lnSpc>
                <a:spcPct val="90000"/>
              </a:lnSpc>
              <a:buFont typeface="Wingdings" panose="05000000000000000000" pitchFamily="2" charset="2"/>
              <a:buNone/>
            </a:pPr>
            <a:r>
              <a:rPr lang="en-US" altLang="en-US" sz="2200">
                <a:latin typeface="Times New Roman" panose="02020603050405020304" pitchFamily="18" charset="0"/>
              </a:rPr>
              <a:t>If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500" i="1">
                <a:solidFill>
                  <a:schemeClr val="tx2"/>
                </a:solidFill>
                <a:latin typeface="Symbol" panose="05050102010706020507" charset="2"/>
              </a:rPr>
              <a:t>o</a:t>
            </a:r>
            <a:r>
              <a:rPr lang="en-US" altLang="en-US" sz="2200">
                <a:latin typeface="Times New Roman" panose="02020603050405020304" pitchFamily="18" charset="0"/>
              </a:rPr>
              <a:t> (</a:t>
            </a:r>
            <a:r>
              <a:rPr lang="en-US" altLang="en-US" sz="2200" i="1">
                <a:latin typeface="Times New Roman" panose="02020603050405020304" pitchFamily="18" charset="0"/>
              </a:rPr>
              <a:t>g</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and </a:t>
            </a:r>
            <a:r>
              <a:rPr lang="en-US" altLang="en-US" sz="2200" i="1">
                <a:latin typeface="Times New Roman" panose="02020603050405020304" pitchFamily="18" charset="0"/>
              </a:rPr>
              <a:t>g</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500" i="1">
                <a:solidFill>
                  <a:schemeClr val="tx2"/>
                </a:solidFill>
                <a:latin typeface="Symbol" panose="05050102010706020507" charset="2"/>
              </a:rPr>
              <a:t>o</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then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500" i="1">
                <a:solidFill>
                  <a:schemeClr val="tx2"/>
                </a:solidFill>
                <a:latin typeface="Symbol" panose="05050102010706020507" charset="2"/>
              </a:rPr>
              <a:t>o</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a:t>
            </a:r>
          </a:p>
          <a:p>
            <a:pPr eaLnBrk="1" hangingPunct="1">
              <a:lnSpc>
                <a:spcPct val="90000"/>
              </a:lnSpc>
              <a:buFont typeface="Wingdings" panose="05000000000000000000" pitchFamily="2" charset="2"/>
              <a:buNone/>
            </a:pPr>
            <a:endParaRPr lang="en-US" altLang="en-US" sz="2200">
              <a:latin typeface="Times New Roman" panose="02020603050405020304" pitchFamily="18" charset="0"/>
            </a:endParaRPr>
          </a:p>
          <a:p>
            <a:pPr eaLnBrk="1" hangingPunct="1">
              <a:lnSpc>
                <a:spcPct val="90000"/>
              </a:lnSpc>
              <a:buFont typeface="Wingdings" panose="05000000000000000000" pitchFamily="2" charset="2"/>
              <a:buNone/>
            </a:pPr>
            <a:r>
              <a:rPr lang="en-US" altLang="en-US" sz="2200">
                <a:latin typeface="Times New Roman" panose="02020603050405020304" pitchFamily="18" charset="0"/>
              </a:rPr>
              <a:t>If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200">
                <a:latin typeface="Symbol" panose="05050102010706020507" charset="2"/>
              </a:rPr>
              <a:t>w</a:t>
            </a:r>
            <a:r>
              <a:rPr lang="en-US" altLang="en-US" sz="2200">
                <a:latin typeface="Times New Roman" panose="02020603050405020304" pitchFamily="18" charset="0"/>
              </a:rPr>
              <a:t> (</a:t>
            </a:r>
            <a:r>
              <a:rPr lang="en-US" altLang="en-US" sz="2200" i="1">
                <a:latin typeface="Times New Roman" panose="02020603050405020304" pitchFamily="18" charset="0"/>
              </a:rPr>
              <a:t>g</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and </a:t>
            </a:r>
            <a:r>
              <a:rPr lang="en-US" altLang="en-US" sz="2200" i="1">
                <a:latin typeface="Times New Roman" panose="02020603050405020304" pitchFamily="18" charset="0"/>
              </a:rPr>
              <a:t>g</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200">
                <a:latin typeface="Symbol" panose="05050102010706020507" charset="2"/>
              </a:rPr>
              <a:t>w</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   then </a:t>
            </a:r>
            <a:r>
              <a:rPr lang="en-US" altLang="en-US" sz="2200" i="1">
                <a:latin typeface="Times New Roman" panose="02020603050405020304" pitchFamily="18" charset="0"/>
              </a:rPr>
              <a:t>f</a:t>
            </a:r>
            <a:r>
              <a:rPr lang="en-US" altLang="en-US" sz="2200">
                <a:latin typeface="Times New Roman" panose="02020603050405020304" pitchFamily="18" charset="0"/>
              </a:rPr>
              <a:t> (</a:t>
            </a:r>
            <a:r>
              <a:rPr lang="en-US" altLang="en-US" sz="2200" i="1">
                <a:latin typeface="Times New Roman" panose="02020603050405020304" pitchFamily="18" charset="0"/>
              </a:rPr>
              <a:t>n</a:t>
            </a:r>
            <a:r>
              <a:rPr lang="en-US" altLang="en-US" sz="2200">
                <a:latin typeface="Times New Roman" panose="02020603050405020304" pitchFamily="18" charset="0"/>
              </a:rPr>
              <a:t>) = </a:t>
            </a:r>
            <a:r>
              <a:rPr lang="en-US" altLang="en-US" sz="2200">
                <a:latin typeface="Symbol" panose="05050102010706020507" charset="2"/>
              </a:rPr>
              <a:t>w</a:t>
            </a:r>
            <a:r>
              <a:rPr lang="en-US" altLang="en-US" sz="2200">
                <a:latin typeface="Times New Roman" panose="02020603050405020304" pitchFamily="18" charset="0"/>
              </a:rPr>
              <a:t> (</a:t>
            </a:r>
            <a:r>
              <a:rPr lang="en-US" altLang="en-US" sz="2200" i="1">
                <a:latin typeface="Times New Roman" panose="02020603050405020304" pitchFamily="18" charset="0"/>
              </a:rPr>
              <a:t>h</a:t>
            </a:r>
            <a:r>
              <a:rPr lang="en-US" altLang="en-US" sz="2200">
                <a:latin typeface="Times New Roman" panose="02020603050405020304" pitchFamily="18" charset="0"/>
              </a:rPr>
              <a:t>(</a:t>
            </a:r>
            <a:r>
              <a:rPr lang="en-US" altLang="en-US" sz="2200" i="1">
                <a:latin typeface="Times New Roman" panose="02020603050405020304" pitchFamily="18" charset="0"/>
              </a:rPr>
              <a:t>n</a:t>
            </a:r>
            <a:r>
              <a:rPr lang="en-US" altLang="en-US" sz="2200">
                <a:latin typeface="Times New Roman" panose="02020603050405020304" pitchFamily="18" charset="0"/>
              </a:rPr>
              <a:t> ))</a:t>
            </a:r>
          </a:p>
          <a:p>
            <a:pPr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BC8D7E44-7D4F-4942-A8C9-2DF6BF8399E8}" type="slidenum">
              <a:rPr lang="en-US" smtClean="0"/>
              <a:t>39</a:t>
            </a:fld>
            <a:endParaRPr lang="en-US" dirty="0"/>
          </a:p>
        </p:txBody>
      </p:sp>
      <p:pic>
        <p:nvPicPr>
          <p:cNvPr id="6" name="Picture 5"/>
          <p:cNvPicPr>
            <a:picLocks noChangeAspect="1"/>
          </p:cNvPicPr>
          <p:nvPr/>
        </p:nvPicPr>
        <p:blipFill>
          <a:blip r:embed="rId2"/>
          <a:stretch>
            <a:fillRect/>
          </a:stretch>
        </p:blipFill>
        <p:spPr>
          <a:xfrm>
            <a:off x="1783173" y="107324"/>
            <a:ext cx="5425254" cy="64458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altLang="zh-TW" sz="2600" dirty="0">
                <a:solidFill>
                  <a:srgbClr val="0000FF"/>
                </a:solidFill>
                <a:latin typeface="Arial" panose="020B0604020202020204" pitchFamily="34" charset="0"/>
                <a:cs typeface="Arial" panose="020B0604020202020204" pitchFamily="34" charset="0"/>
              </a:rPr>
              <a:t>What is an algorithm?</a:t>
            </a:r>
            <a:endParaRPr lang="en-US" sz="2600" dirty="0"/>
          </a:p>
        </p:txBody>
      </p:sp>
      <p:sp>
        <p:nvSpPr>
          <p:cNvPr id="6" name="TextBox 5"/>
          <p:cNvSpPr txBox="1">
            <a:spLocks noChangeArrowheads="1"/>
          </p:cNvSpPr>
          <p:nvPr/>
        </p:nvSpPr>
        <p:spPr bwMode="auto">
          <a:xfrm>
            <a:off x="304800" y="1371600"/>
            <a:ext cx="78486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2" eaLnBrk="1" hangingPunct="1">
              <a:spcBef>
                <a:spcPct val="50000"/>
              </a:spcBef>
              <a:buFontTx/>
              <a:buNone/>
            </a:pPr>
            <a:r>
              <a:rPr lang="en-US" altLang="zh-CN" sz="1800" dirty="0"/>
              <a:t>A clearly specified </a:t>
            </a:r>
            <a:r>
              <a:rPr lang="en-US" altLang="zh-CN" sz="1800" dirty="0">
                <a:solidFill>
                  <a:srgbClr val="FF3300"/>
                </a:solidFill>
              </a:rPr>
              <a:t>set of simple instructions </a:t>
            </a:r>
            <a:r>
              <a:rPr lang="en-US" altLang="zh-CN" sz="1800" dirty="0"/>
              <a:t>to be followed to solve a problem	</a:t>
            </a:r>
          </a:p>
          <a:p>
            <a:pPr lvl="3" eaLnBrk="1" hangingPunct="1">
              <a:spcBef>
                <a:spcPct val="50000"/>
              </a:spcBef>
              <a:buFont typeface="Wingdings" panose="05000000000000000000" pitchFamily="2" charset="2"/>
              <a:buChar char="ü"/>
            </a:pPr>
            <a:r>
              <a:rPr lang="en-US" altLang="zh-CN" sz="1800" dirty="0"/>
              <a:t>Takes a set of values, as input and </a:t>
            </a:r>
          </a:p>
          <a:p>
            <a:pPr lvl="3" eaLnBrk="1" hangingPunct="1">
              <a:spcBef>
                <a:spcPct val="50000"/>
              </a:spcBef>
              <a:buFont typeface="Wingdings" panose="05000000000000000000" pitchFamily="2" charset="2"/>
              <a:buChar char="ü"/>
            </a:pPr>
            <a:r>
              <a:rPr lang="en-US" altLang="zh-CN" sz="1800" dirty="0"/>
              <a:t> produces a value, or set of values, as output</a:t>
            </a:r>
          </a:p>
          <a:p>
            <a:pPr lvl="2" eaLnBrk="1" hangingPunct="1">
              <a:spcBef>
                <a:spcPct val="50000"/>
              </a:spcBef>
              <a:buFontTx/>
              <a:buNone/>
            </a:pPr>
            <a:r>
              <a:rPr lang="en-US" altLang="zh-CN" sz="1800" dirty="0"/>
              <a:t>May be specified </a:t>
            </a:r>
          </a:p>
          <a:p>
            <a:pPr lvl="3" eaLnBrk="1" hangingPunct="1">
              <a:spcBef>
                <a:spcPct val="50000"/>
              </a:spcBef>
              <a:buFont typeface="Wingdings" panose="05000000000000000000" pitchFamily="2" charset="2"/>
              <a:buChar char="ü"/>
            </a:pPr>
            <a:r>
              <a:rPr lang="en-US" altLang="zh-CN" sz="1800" dirty="0"/>
              <a:t>In English or Hindi or Telugu</a:t>
            </a:r>
          </a:p>
          <a:p>
            <a:pPr lvl="3" eaLnBrk="1" hangingPunct="1">
              <a:spcBef>
                <a:spcPct val="50000"/>
              </a:spcBef>
              <a:buFont typeface="Wingdings" panose="05000000000000000000" pitchFamily="2" charset="2"/>
              <a:buChar char="ü"/>
            </a:pPr>
            <a:r>
              <a:rPr lang="en-US" altLang="zh-CN" sz="1800" dirty="0"/>
              <a:t>As a computer program</a:t>
            </a:r>
          </a:p>
          <a:p>
            <a:pPr lvl="3" eaLnBrk="1" hangingPunct="1">
              <a:spcBef>
                <a:spcPct val="50000"/>
              </a:spcBef>
              <a:buFont typeface="Wingdings" panose="05000000000000000000" pitchFamily="2" charset="2"/>
              <a:buChar char="ü"/>
            </a:pPr>
            <a:r>
              <a:rPr lang="en-US" altLang="zh-CN" sz="1800" dirty="0"/>
              <a:t>As a pseudo-code</a:t>
            </a:r>
            <a:r>
              <a:rPr lang="en-US" altLang="zh-CN" sz="1600" dirty="0"/>
              <a:t>	</a:t>
            </a:r>
          </a:p>
          <a:p>
            <a:pPr eaLnBrk="1" hangingPunct="1">
              <a:spcBef>
                <a:spcPct val="50000"/>
              </a:spcBef>
              <a:buFontTx/>
              <a:buNone/>
            </a:pPr>
            <a:endParaRPr lang="en-US" altLang="en-US" sz="1600" dirty="0">
              <a:ea typeface="SimSun" panose="02010600030101010101" pitchFamily="2" charset="-122"/>
            </a:endParaRPr>
          </a:p>
        </p:txBody>
      </p:sp>
      <p:grpSp>
        <p:nvGrpSpPr>
          <p:cNvPr id="7" name="Group 2"/>
          <p:cNvGrpSpPr/>
          <p:nvPr/>
        </p:nvGrpSpPr>
        <p:grpSpPr bwMode="auto">
          <a:xfrm>
            <a:off x="2057400" y="4644178"/>
            <a:ext cx="4619625" cy="1680422"/>
            <a:chOff x="1008" y="1488"/>
            <a:chExt cx="3707" cy="1052"/>
          </a:xfrm>
          <a:blipFill>
            <a:blip r:embed="rId2"/>
            <a:tile tx="0" ty="0" sx="100000" sy="100000" flip="none" algn="tl"/>
          </a:blipFill>
        </p:grpSpPr>
        <p:sp>
          <p:nvSpPr>
            <p:cNvPr id="8" name="Rectangle 9"/>
            <p:cNvSpPr>
              <a:spLocks noChangeArrowheads="1"/>
            </p:cNvSpPr>
            <p:nvPr/>
          </p:nvSpPr>
          <p:spPr bwMode="auto">
            <a:xfrm>
              <a:off x="2543" y="2347"/>
              <a:ext cx="971" cy="193"/>
            </a:xfrm>
            <a:prstGeom prst="rect">
              <a:avLst/>
            </a:prstGeom>
            <a:grpFill/>
            <a:ln w="9525">
              <a:noFill/>
              <a:miter lim="800000"/>
            </a:ln>
          </p:spPr>
          <p:txBody>
            <a:bodyPr wrap="none" lIns="0" tIns="0" rIns="0" bIns="0">
              <a:spAutoFit/>
            </a:bodyPr>
            <a:lstStyle/>
            <a:p>
              <a:pPr algn="ctr" eaLnBrk="1" hangingPunct="1">
                <a:defRPr/>
              </a:pPr>
              <a:r>
                <a:rPr lang="en-US" sz="2000" b="1" dirty="0">
                  <a:solidFill>
                    <a:srgbClr val="C00000"/>
                  </a:solidFill>
                  <a:latin typeface="+mn-lt"/>
                  <a:ea typeface="PMingLiU" pitchFamily="18" charset="-120"/>
                </a:rPr>
                <a:t>Algorithm</a:t>
              </a:r>
            </a:p>
          </p:txBody>
        </p:sp>
        <p:sp>
          <p:nvSpPr>
            <p:cNvPr id="9" name="Rectangle 10"/>
            <p:cNvSpPr>
              <a:spLocks noChangeArrowheads="1"/>
            </p:cNvSpPr>
            <p:nvPr/>
          </p:nvSpPr>
          <p:spPr bwMode="auto">
            <a:xfrm>
              <a:off x="1659" y="2347"/>
              <a:ext cx="503" cy="193"/>
            </a:xfrm>
            <a:prstGeom prst="rect">
              <a:avLst/>
            </a:prstGeom>
            <a:grpFill/>
            <a:ln w="9525">
              <a:noFill/>
              <a:miter lim="800000"/>
            </a:ln>
          </p:spPr>
          <p:txBody>
            <a:bodyPr wrap="none" lIns="0" tIns="0" rIns="0" bIns="0">
              <a:spAutoFit/>
            </a:bodyPr>
            <a:lstStyle/>
            <a:p>
              <a:pPr algn="ctr" eaLnBrk="1" hangingPunct="1">
                <a:defRPr/>
              </a:pPr>
              <a:r>
                <a:rPr lang="en-US" sz="2000" b="1" dirty="0">
                  <a:solidFill>
                    <a:srgbClr val="C00000"/>
                  </a:solidFill>
                  <a:latin typeface="+mn-lt"/>
                  <a:ea typeface="PMingLiU" pitchFamily="18" charset="-120"/>
                </a:rPr>
                <a:t>Input</a:t>
              </a:r>
              <a:endParaRPr lang="en-US" sz="2000" dirty="0">
                <a:solidFill>
                  <a:srgbClr val="C00000"/>
                </a:solidFill>
                <a:latin typeface="+mn-lt"/>
                <a:ea typeface="PMingLiU" pitchFamily="18" charset="-120"/>
              </a:endParaRPr>
            </a:p>
          </p:txBody>
        </p:sp>
        <p:sp>
          <p:nvSpPr>
            <p:cNvPr id="10" name="Rectangle 76"/>
            <p:cNvSpPr>
              <a:spLocks noChangeArrowheads="1"/>
            </p:cNvSpPr>
            <p:nvPr/>
          </p:nvSpPr>
          <p:spPr bwMode="auto">
            <a:xfrm>
              <a:off x="3828" y="2345"/>
              <a:ext cx="674" cy="193"/>
            </a:xfrm>
            <a:prstGeom prst="rect">
              <a:avLst/>
            </a:prstGeom>
            <a:grpFill/>
            <a:ln w="9525">
              <a:noFill/>
              <a:miter lim="800000"/>
            </a:ln>
          </p:spPr>
          <p:txBody>
            <a:bodyPr wrap="none" lIns="0" tIns="0" rIns="0" bIns="0">
              <a:spAutoFit/>
            </a:bodyPr>
            <a:lstStyle/>
            <a:p>
              <a:pPr algn="ctr" eaLnBrk="1" hangingPunct="1">
                <a:defRPr/>
              </a:pPr>
              <a:r>
                <a:rPr lang="en-US" sz="2000" b="1" dirty="0">
                  <a:solidFill>
                    <a:srgbClr val="C00000"/>
                  </a:solidFill>
                  <a:latin typeface="+mn-lt"/>
                  <a:ea typeface="PMingLiU" pitchFamily="18" charset="-120"/>
                </a:rPr>
                <a:t>Output</a:t>
              </a:r>
            </a:p>
          </p:txBody>
        </p:sp>
        <p:grpSp>
          <p:nvGrpSpPr>
            <p:cNvPr id="11" name="Group 11"/>
            <p:cNvGrpSpPr/>
            <p:nvPr/>
          </p:nvGrpSpPr>
          <p:grpSpPr bwMode="auto">
            <a:xfrm>
              <a:off x="1008" y="1488"/>
              <a:ext cx="3707" cy="768"/>
              <a:chOff x="1008" y="1488"/>
              <a:chExt cx="3707" cy="768"/>
            </a:xfrm>
            <a:grpFill/>
          </p:grpSpPr>
          <p:grpSp>
            <p:nvGrpSpPr>
              <p:cNvPr id="12" name="Group 158"/>
              <p:cNvGrpSpPr/>
              <p:nvPr/>
            </p:nvGrpSpPr>
            <p:grpSpPr bwMode="auto">
              <a:xfrm>
                <a:off x="3936" y="1488"/>
                <a:ext cx="779" cy="615"/>
                <a:chOff x="4193" y="2328"/>
                <a:chExt cx="779" cy="615"/>
              </a:xfrm>
              <a:grpFill/>
            </p:grpSpPr>
            <p:sp>
              <p:nvSpPr>
                <p:cNvPr id="131" name="Freeform 12"/>
                <p:cNvSpPr/>
                <p:nvPr/>
              </p:nvSpPr>
              <p:spPr bwMode="auto">
                <a:xfrm>
                  <a:off x="4862" y="2823"/>
                  <a:ext cx="65" cy="88"/>
                </a:xfrm>
                <a:custGeom>
                  <a:avLst/>
                  <a:gdLst>
                    <a:gd name="T0" fmla="*/ 0 w 65"/>
                    <a:gd name="T1" fmla="*/ 0 h 88"/>
                    <a:gd name="T2" fmla="*/ 6 w 65"/>
                    <a:gd name="T3" fmla="*/ 56 h 88"/>
                    <a:gd name="T4" fmla="*/ 6 w 65"/>
                    <a:gd name="T5" fmla="*/ 80 h 88"/>
                    <a:gd name="T6" fmla="*/ 26 w 65"/>
                    <a:gd name="T7" fmla="*/ 88 h 88"/>
                    <a:gd name="T8" fmla="*/ 32 w 65"/>
                    <a:gd name="T9" fmla="*/ 80 h 88"/>
                    <a:gd name="T10" fmla="*/ 45 w 65"/>
                    <a:gd name="T11" fmla="*/ 88 h 88"/>
                    <a:gd name="T12" fmla="*/ 65 w 65"/>
                    <a:gd name="T13" fmla="*/ 80 h 88"/>
                    <a:gd name="T14" fmla="*/ 58 w 65"/>
                    <a:gd name="T15" fmla="*/ 64 h 88"/>
                    <a:gd name="T16" fmla="*/ 65 w 65"/>
                    <a:gd name="T17" fmla="*/ 0 h 88"/>
                    <a:gd name="T18" fmla="*/ 52 w 65"/>
                    <a:gd name="T19" fmla="*/ 8 h 88"/>
                    <a:gd name="T20" fmla="*/ 0 w 65"/>
                    <a:gd name="T21" fmla="*/ 0 h 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88"/>
                    <a:gd name="T35" fmla="*/ 65 w 65"/>
                    <a:gd name="T36" fmla="*/ 88 h 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88">
                      <a:moveTo>
                        <a:pt x="0" y="0"/>
                      </a:moveTo>
                      <a:lnTo>
                        <a:pt x="6" y="56"/>
                      </a:lnTo>
                      <a:lnTo>
                        <a:pt x="6" y="80"/>
                      </a:lnTo>
                      <a:lnTo>
                        <a:pt x="26" y="88"/>
                      </a:lnTo>
                      <a:lnTo>
                        <a:pt x="32" y="80"/>
                      </a:lnTo>
                      <a:lnTo>
                        <a:pt x="45" y="88"/>
                      </a:lnTo>
                      <a:lnTo>
                        <a:pt x="65" y="80"/>
                      </a:lnTo>
                      <a:lnTo>
                        <a:pt x="58" y="64"/>
                      </a:lnTo>
                      <a:lnTo>
                        <a:pt x="65" y="0"/>
                      </a:lnTo>
                      <a:lnTo>
                        <a:pt x="52" y="8"/>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32" name="Freeform 13"/>
                <p:cNvSpPr/>
                <p:nvPr/>
              </p:nvSpPr>
              <p:spPr bwMode="auto">
                <a:xfrm>
                  <a:off x="4907" y="2376"/>
                  <a:ext cx="39" cy="56"/>
                </a:xfrm>
                <a:custGeom>
                  <a:avLst/>
                  <a:gdLst>
                    <a:gd name="T0" fmla="*/ 0 w 39"/>
                    <a:gd name="T1" fmla="*/ 8 h 56"/>
                    <a:gd name="T2" fmla="*/ 7 w 39"/>
                    <a:gd name="T3" fmla="*/ 0 h 56"/>
                    <a:gd name="T4" fmla="*/ 20 w 39"/>
                    <a:gd name="T5" fmla="*/ 8 h 56"/>
                    <a:gd name="T6" fmla="*/ 33 w 39"/>
                    <a:gd name="T7" fmla="*/ 24 h 56"/>
                    <a:gd name="T8" fmla="*/ 39 w 39"/>
                    <a:gd name="T9" fmla="*/ 32 h 56"/>
                    <a:gd name="T10" fmla="*/ 33 w 39"/>
                    <a:gd name="T11" fmla="*/ 56 h 56"/>
                    <a:gd name="T12" fmla="*/ 26 w 39"/>
                    <a:gd name="T13" fmla="*/ 48 h 56"/>
                    <a:gd name="T14" fmla="*/ 20 w 39"/>
                    <a:gd name="T15" fmla="*/ 40 h 56"/>
                    <a:gd name="T16" fmla="*/ 13 w 39"/>
                    <a:gd name="T17" fmla="*/ 16 h 56"/>
                    <a:gd name="T18" fmla="*/ 0 w 39"/>
                    <a:gd name="T19" fmla="*/ 8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56"/>
                    <a:gd name="T32" fmla="*/ 39 w 39"/>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56">
                      <a:moveTo>
                        <a:pt x="0" y="8"/>
                      </a:moveTo>
                      <a:lnTo>
                        <a:pt x="7" y="0"/>
                      </a:lnTo>
                      <a:lnTo>
                        <a:pt x="20" y="8"/>
                      </a:lnTo>
                      <a:lnTo>
                        <a:pt x="33" y="24"/>
                      </a:lnTo>
                      <a:lnTo>
                        <a:pt x="39" y="32"/>
                      </a:lnTo>
                      <a:lnTo>
                        <a:pt x="33" y="56"/>
                      </a:lnTo>
                      <a:lnTo>
                        <a:pt x="26" y="48"/>
                      </a:lnTo>
                      <a:lnTo>
                        <a:pt x="20" y="40"/>
                      </a:lnTo>
                      <a:lnTo>
                        <a:pt x="13" y="16"/>
                      </a:lnTo>
                      <a:lnTo>
                        <a:pt x="0"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33" name="Freeform 14"/>
                <p:cNvSpPr/>
                <p:nvPr/>
              </p:nvSpPr>
              <p:spPr bwMode="auto">
                <a:xfrm>
                  <a:off x="4842" y="2352"/>
                  <a:ext cx="72" cy="96"/>
                </a:xfrm>
                <a:custGeom>
                  <a:avLst/>
                  <a:gdLst>
                    <a:gd name="T0" fmla="*/ 13 w 72"/>
                    <a:gd name="T1" fmla="*/ 40 h 96"/>
                    <a:gd name="T2" fmla="*/ 7 w 72"/>
                    <a:gd name="T3" fmla="*/ 32 h 96"/>
                    <a:gd name="T4" fmla="*/ 0 w 72"/>
                    <a:gd name="T5" fmla="*/ 40 h 96"/>
                    <a:gd name="T6" fmla="*/ 0 w 72"/>
                    <a:gd name="T7" fmla="*/ 56 h 96"/>
                    <a:gd name="T8" fmla="*/ 13 w 72"/>
                    <a:gd name="T9" fmla="*/ 56 h 96"/>
                    <a:gd name="T10" fmla="*/ 20 w 72"/>
                    <a:gd name="T11" fmla="*/ 80 h 96"/>
                    <a:gd name="T12" fmla="*/ 46 w 72"/>
                    <a:gd name="T13" fmla="*/ 96 h 96"/>
                    <a:gd name="T14" fmla="*/ 59 w 72"/>
                    <a:gd name="T15" fmla="*/ 96 h 96"/>
                    <a:gd name="T16" fmla="*/ 65 w 72"/>
                    <a:gd name="T17" fmla="*/ 72 h 96"/>
                    <a:gd name="T18" fmla="*/ 72 w 72"/>
                    <a:gd name="T19" fmla="*/ 48 h 96"/>
                    <a:gd name="T20" fmla="*/ 65 w 72"/>
                    <a:gd name="T21" fmla="*/ 16 h 96"/>
                    <a:gd name="T22" fmla="*/ 39 w 72"/>
                    <a:gd name="T23" fmla="*/ 0 h 96"/>
                    <a:gd name="T24" fmla="*/ 20 w 72"/>
                    <a:gd name="T25" fmla="*/ 16 h 96"/>
                    <a:gd name="T26" fmla="*/ 13 w 72"/>
                    <a:gd name="T27" fmla="*/ 40 h 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96"/>
                    <a:gd name="T44" fmla="*/ 72 w 72"/>
                    <a:gd name="T45" fmla="*/ 96 h 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96">
                      <a:moveTo>
                        <a:pt x="13" y="40"/>
                      </a:moveTo>
                      <a:lnTo>
                        <a:pt x="7" y="32"/>
                      </a:lnTo>
                      <a:lnTo>
                        <a:pt x="0" y="40"/>
                      </a:lnTo>
                      <a:lnTo>
                        <a:pt x="0" y="56"/>
                      </a:lnTo>
                      <a:lnTo>
                        <a:pt x="13" y="56"/>
                      </a:lnTo>
                      <a:lnTo>
                        <a:pt x="20" y="80"/>
                      </a:lnTo>
                      <a:lnTo>
                        <a:pt x="46" y="96"/>
                      </a:lnTo>
                      <a:lnTo>
                        <a:pt x="59" y="96"/>
                      </a:lnTo>
                      <a:lnTo>
                        <a:pt x="65" y="72"/>
                      </a:lnTo>
                      <a:lnTo>
                        <a:pt x="72" y="48"/>
                      </a:lnTo>
                      <a:lnTo>
                        <a:pt x="65" y="16"/>
                      </a:lnTo>
                      <a:lnTo>
                        <a:pt x="39" y="0"/>
                      </a:lnTo>
                      <a:lnTo>
                        <a:pt x="20" y="16"/>
                      </a:lnTo>
                      <a:lnTo>
                        <a:pt x="13" y="4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34" name="Freeform 15"/>
                <p:cNvSpPr/>
                <p:nvPr/>
              </p:nvSpPr>
              <p:spPr bwMode="auto">
                <a:xfrm>
                  <a:off x="4836" y="2328"/>
                  <a:ext cx="84" cy="80"/>
                </a:xfrm>
                <a:custGeom>
                  <a:avLst/>
                  <a:gdLst>
                    <a:gd name="T0" fmla="*/ 78 w 84"/>
                    <a:gd name="T1" fmla="*/ 48 h 80"/>
                    <a:gd name="T2" fmla="*/ 84 w 84"/>
                    <a:gd name="T3" fmla="*/ 40 h 80"/>
                    <a:gd name="T4" fmla="*/ 84 w 84"/>
                    <a:gd name="T5" fmla="*/ 24 h 80"/>
                    <a:gd name="T6" fmla="*/ 71 w 84"/>
                    <a:gd name="T7" fmla="*/ 16 h 80"/>
                    <a:gd name="T8" fmla="*/ 58 w 84"/>
                    <a:gd name="T9" fmla="*/ 0 h 80"/>
                    <a:gd name="T10" fmla="*/ 39 w 84"/>
                    <a:gd name="T11" fmla="*/ 0 h 80"/>
                    <a:gd name="T12" fmla="*/ 19 w 84"/>
                    <a:gd name="T13" fmla="*/ 0 h 80"/>
                    <a:gd name="T14" fmla="*/ 19 w 84"/>
                    <a:gd name="T15" fmla="*/ 16 h 80"/>
                    <a:gd name="T16" fmla="*/ 6 w 84"/>
                    <a:gd name="T17" fmla="*/ 16 h 80"/>
                    <a:gd name="T18" fmla="*/ 0 w 84"/>
                    <a:gd name="T19" fmla="*/ 48 h 80"/>
                    <a:gd name="T20" fmla="*/ 0 w 84"/>
                    <a:gd name="T21" fmla="*/ 72 h 80"/>
                    <a:gd name="T22" fmla="*/ 6 w 84"/>
                    <a:gd name="T23" fmla="*/ 80 h 80"/>
                    <a:gd name="T24" fmla="*/ 6 w 84"/>
                    <a:gd name="T25" fmla="*/ 64 h 80"/>
                    <a:gd name="T26" fmla="*/ 13 w 84"/>
                    <a:gd name="T27" fmla="*/ 56 h 80"/>
                    <a:gd name="T28" fmla="*/ 19 w 84"/>
                    <a:gd name="T29" fmla="*/ 64 h 80"/>
                    <a:gd name="T30" fmla="*/ 26 w 84"/>
                    <a:gd name="T31" fmla="*/ 40 h 80"/>
                    <a:gd name="T32" fmla="*/ 45 w 84"/>
                    <a:gd name="T33" fmla="*/ 24 h 80"/>
                    <a:gd name="T34" fmla="*/ 71 w 84"/>
                    <a:gd name="T35" fmla="*/ 40 h 80"/>
                    <a:gd name="T36" fmla="*/ 78 w 84"/>
                    <a:gd name="T37" fmla="*/ 48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80"/>
                    <a:gd name="T59" fmla="*/ 84 w 84"/>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80">
                      <a:moveTo>
                        <a:pt x="78" y="48"/>
                      </a:moveTo>
                      <a:lnTo>
                        <a:pt x="84" y="40"/>
                      </a:lnTo>
                      <a:lnTo>
                        <a:pt x="84" y="24"/>
                      </a:lnTo>
                      <a:lnTo>
                        <a:pt x="71" y="16"/>
                      </a:lnTo>
                      <a:lnTo>
                        <a:pt x="58" y="0"/>
                      </a:lnTo>
                      <a:lnTo>
                        <a:pt x="39" y="0"/>
                      </a:lnTo>
                      <a:lnTo>
                        <a:pt x="19" y="0"/>
                      </a:lnTo>
                      <a:lnTo>
                        <a:pt x="19" y="16"/>
                      </a:lnTo>
                      <a:lnTo>
                        <a:pt x="6" y="16"/>
                      </a:lnTo>
                      <a:lnTo>
                        <a:pt x="0" y="48"/>
                      </a:lnTo>
                      <a:lnTo>
                        <a:pt x="0" y="72"/>
                      </a:lnTo>
                      <a:lnTo>
                        <a:pt x="6" y="80"/>
                      </a:lnTo>
                      <a:lnTo>
                        <a:pt x="6" y="64"/>
                      </a:lnTo>
                      <a:lnTo>
                        <a:pt x="13" y="56"/>
                      </a:lnTo>
                      <a:lnTo>
                        <a:pt x="19" y="64"/>
                      </a:lnTo>
                      <a:lnTo>
                        <a:pt x="26" y="40"/>
                      </a:lnTo>
                      <a:lnTo>
                        <a:pt x="45" y="24"/>
                      </a:lnTo>
                      <a:lnTo>
                        <a:pt x="71" y="40"/>
                      </a:lnTo>
                      <a:lnTo>
                        <a:pt x="78" y="4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35" name="Freeform 16"/>
                <p:cNvSpPr/>
                <p:nvPr/>
              </p:nvSpPr>
              <p:spPr bwMode="auto">
                <a:xfrm>
                  <a:off x="4803" y="2376"/>
                  <a:ext cx="33" cy="56"/>
                </a:xfrm>
                <a:custGeom>
                  <a:avLst/>
                  <a:gdLst>
                    <a:gd name="T0" fmla="*/ 33 w 33"/>
                    <a:gd name="T1" fmla="*/ 16 h 56"/>
                    <a:gd name="T2" fmla="*/ 33 w 33"/>
                    <a:gd name="T3" fmla="*/ 0 h 56"/>
                    <a:gd name="T4" fmla="*/ 20 w 33"/>
                    <a:gd name="T5" fmla="*/ 8 h 56"/>
                    <a:gd name="T6" fmla="*/ 0 w 33"/>
                    <a:gd name="T7" fmla="*/ 24 h 56"/>
                    <a:gd name="T8" fmla="*/ 0 w 33"/>
                    <a:gd name="T9" fmla="*/ 40 h 56"/>
                    <a:gd name="T10" fmla="*/ 0 w 33"/>
                    <a:gd name="T11" fmla="*/ 56 h 56"/>
                    <a:gd name="T12" fmla="*/ 13 w 33"/>
                    <a:gd name="T13" fmla="*/ 56 h 56"/>
                    <a:gd name="T14" fmla="*/ 13 w 33"/>
                    <a:gd name="T15" fmla="*/ 40 h 56"/>
                    <a:gd name="T16" fmla="*/ 26 w 33"/>
                    <a:gd name="T17" fmla="*/ 16 h 56"/>
                    <a:gd name="T18" fmla="*/ 33 w 33"/>
                    <a:gd name="T19" fmla="*/ 16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56"/>
                    <a:gd name="T32" fmla="*/ 33 w 33"/>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56">
                      <a:moveTo>
                        <a:pt x="33" y="16"/>
                      </a:moveTo>
                      <a:lnTo>
                        <a:pt x="33" y="0"/>
                      </a:lnTo>
                      <a:lnTo>
                        <a:pt x="20" y="8"/>
                      </a:lnTo>
                      <a:lnTo>
                        <a:pt x="0" y="24"/>
                      </a:lnTo>
                      <a:lnTo>
                        <a:pt x="0" y="40"/>
                      </a:lnTo>
                      <a:lnTo>
                        <a:pt x="0" y="56"/>
                      </a:lnTo>
                      <a:lnTo>
                        <a:pt x="13" y="56"/>
                      </a:lnTo>
                      <a:lnTo>
                        <a:pt x="13" y="40"/>
                      </a:lnTo>
                      <a:lnTo>
                        <a:pt x="26" y="16"/>
                      </a:lnTo>
                      <a:lnTo>
                        <a:pt x="33" y="16"/>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36" name="Freeform 17"/>
                <p:cNvSpPr/>
                <p:nvPr/>
              </p:nvSpPr>
              <p:spPr bwMode="auto">
                <a:xfrm>
                  <a:off x="4829" y="2368"/>
                  <a:ext cx="13" cy="24"/>
                </a:xfrm>
                <a:custGeom>
                  <a:avLst/>
                  <a:gdLst>
                    <a:gd name="T0" fmla="*/ 7 w 13"/>
                    <a:gd name="T1" fmla="*/ 8 h 24"/>
                    <a:gd name="T2" fmla="*/ 0 w 13"/>
                    <a:gd name="T3" fmla="*/ 8 h 24"/>
                    <a:gd name="T4" fmla="*/ 7 w 13"/>
                    <a:gd name="T5" fmla="*/ 0 h 24"/>
                    <a:gd name="T6" fmla="*/ 7 w 13"/>
                    <a:gd name="T7" fmla="*/ 8 h 24"/>
                    <a:gd name="T8" fmla="*/ 13 w 13"/>
                    <a:gd name="T9" fmla="*/ 0 h 24"/>
                    <a:gd name="T10" fmla="*/ 13 w 13"/>
                    <a:gd name="T11" fmla="*/ 8 h 24"/>
                    <a:gd name="T12" fmla="*/ 7 w 13"/>
                    <a:gd name="T13" fmla="*/ 8 h 24"/>
                    <a:gd name="T14" fmla="*/ 7 w 13"/>
                    <a:gd name="T15" fmla="*/ 24 h 24"/>
                    <a:gd name="T16" fmla="*/ 7 w 13"/>
                    <a:gd name="T17" fmla="*/ 8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24"/>
                    <a:gd name="T29" fmla="*/ 13 w 13"/>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24">
                      <a:moveTo>
                        <a:pt x="7" y="8"/>
                      </a:moveTo>
                      <a:lnTo>
                        <a:pt x="0" y="8"/>
                      </a:lnTo>
                      <a:lnTo>
                        <a:pt x="7" y="0"/>
                      </a:lnTo>
                      <a:lnTo>
                        <a:pt x="7" y="8"/>
                      </a:lnTo>
                      <a:lnTo>
                        <a:pt x="13" y="0"/>
                      </a:lnTo>
                      <a:lnTo>
                        <a:pt x="13" y="8"/>
                      </a:lnTo>
                      <a:lnTo>
                        <a:pt x="7" y="8"/>
                      </a:lnTo>
                      <a:lnTo>
                        <a:pt x="7" y="24"/>
                      </a:lnTo>
                      <a:lnTo>
                        <a:pt x="7"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37" name="Freeform 18"/>
                <p:cNvSpPr/>
                <p:nvPr/>
              </p:nvSpPr>
              <p:spPr bwMode="auto">
                <a:xfrm>
                  <a:off x="4849" y="2408"/>
                  <a:ext cx="45" cy="64"/>
                </a:xfrm>
                <a:custGeom>
                  <a:avLst/>
                  <a:gdLst>
                    <a:gd name="T0" fmla="*/ 6 w 45"/>
                    <a:gd name="T1" fmla="*/ 0 h 64"/>
                    <a:gd name="T2" fmla="*/ 0 w 45"/>
                    <a:gd name="T3" fmla="*/ 48 h 64"/>
                    <a:gd name="T4" fmla="*/ 13 w 45"/>
                    <a:gd name="T5" fmla="*/ 56 h 64"/>
                    <a:gd name="T6" fmla="*/ 32 w 45"/>
                    <a:gd name="T7" fmla="*/ 64 h 64"/>
                    <a:gd name="T8" fmla="*/ 45 w 45"/>
                    <a:gd name="T9" fmla="*/ 56 h 64"/>
                    <a:gd name="T10" fmla="*/ 45 w 45"/>
                    <a:gd name="T11" fmla="*/ 40 h 64"/>
                    <a:gd name="T12" fmla="*/ 39 w 45"/>
                    <a:gd name="T13" fmla="*/ 40 h 64"/>
                    <a:gd name="T14" fmla="*/ 13 w 45"/>
                    <a:gd name="T15" fmla="*/ 24 h 64"/>
                    <a:gd name="T16" fmla="*/ 6 w 45"/>
                    <a:gd name="T17" fmla="*/ 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64"/>
                    <a:gd name="T29" fmla="*/ 45 w 45"/>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64">
                      <a:moveTo>
                        <a:pt x="6" y="0"/>
                      </a:moveTo>
                      <a:lnTo>
                        <a:pt x="0" y="48"/>
                      </a:lnTo>
                      <a:lnTo>
                        <a:pt x="13" y="56"/>
                      </a:lnTo>
                      <a:lnTo>
                        <a:pt x="32" y="64"/>
                      </a:lnTo>
                      <a:lnTo>
                        <a:pt x="45" y="56"/>
                      </a:lnTo>
                      <a:lnTo>
                        <a:pt x="45" y="40"/>
                      </a:lnTo>
                      <a:lnTo>
                        <a:pt x="39" y="40"/>
                      </a:lnTo>
                      <a:lnTo>
                        <a:pt x="13" y="24"/>
                      </a:lnTo>
                      <a:lnTo>
                        <a:pt x="6"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38" name="Freeform 19"/>
                <p:cNvSpPr/>
                <p:nvPr/>
              </p:nvSpPr>
              <p:spPr bwMode="auto">
                <a:xfrm>
                  <a:off x="4790" y="2448"/>
                  <a:ext cx="182" cy="375"/>
                </a:xfrm>
                <a:custGeom>
                  <a:avLst/>
                  <a:gdLst>
                    <a:gd name="T0" fmla="*/ 59 w 182"/>
                    <a:gd name="T1" fmla="*/ 8 h 375"/>
                    <a:gd name="T2" fmla="*/ 26 w 182"/>
                    <a:gd name="T3" fmla="*/ 16 h 375"/>
                    <a:gd name="T4" fmla="*/ 13 w 182"/>
                    <a:gd name="T5" fmla="*/ 8 h 375"/>
                    <a:gd name="T6" fmla="*/ 0 w 182"/>
                    <a:gd name="T7" fmla="*/ 24 h 375"/>
                    <a:gd name="T8" fmla="*/ 0 w 182"/>
                    <a:gd name="T9" fmla="*/ 47 h 375"/>
                    <a:gd name="T10" fmla="*/ 0 w 182"/>
                    <a:gd name="T11" fmla="*/ 79 h 375"/>
                    <a:gd name="T12" fmla="*/ 20 w 182"/>
                    <a:gd name="T13" fmla="*/ 95 h 375"/>
                    <a:gd name="T14" fmla="*/ 33 w 182"/>
                    <a:gd name="T15" fmla="*/ 95 h 375"/>
                    <a:gd name="T16" fmla="*/ 39 w 182"/>
                    <a:gd name="T17" fmla="*/ 175 h 375"/>
                    <a:gd name="T18" fmla="*/ 13 w 182"/>
                    <a:gd name="T19" fmla="*/ 319 h 375"/>
                    <a:gd name="T20" fmla="*/ 13 w 182"/>
                    <a:gd name="T21" fmla="*/ 359 h 375"/>
                    <a:gd name="T22" fmla="*/ 59 w 182"/>
                    <a:gd name="T23" fmla="*/ 367 h 375"/>
                    <a:gd name="T24" fmla="*/ 117 w 182"/>
                    <a:gd name="T25" fmla="*/ 375 h 375"/>
                    <a:gd name="T26" fmla="*/ 150 w 182"/>
                    <a:gd name="T27" fmla="*/ 367 h 375"/>
                    <a:gd name="T28" fmla="*/ 182 w 182"/>
                    <a:gd name="T29" fmla="*/ 343 h 375"/>
                    <a:gd name="T30" fmla="*/ 176 w 182"/>
                    <a:gd name="T31" fmla="*/ 311 h 375"/>
                    <a:gd name="T32" fmla="*/ 143 w 182"/>
                    <a:gd name="T33" fmla="*/ 167 h 375"/>
                    <a:gd name="T34" fmla="*/ 137 w 182"/>
                    <a:gd name="T35" fmla="*/ 95 h 375"/>
                    <a:gd name="T36" fmla="*/ 156 w 182"/>
                    <a:gd name="T37" fmla="*/ 87 h 375"/>
                    <a:gd name="T38" fmla="*/ 163 w 182"/>
                    <a:gd name="T39" fmla="*/ 79 h 375"/>
                    <a:gd name="T40" fmla="*/ 163 w 182"/>
                    <a:gd name="T41" fmla="*/ 31 h 375"/>
                    <a:gd name="T42" fmla="*/ 150 w 182"/>
                    <a:gd name="T43" fmla="*/ 8 h 375"/>
                    <a:gd name="T44" fmla="*/ 130 w 182"/>
                    <a:gd name="T45" fmla="*/ 16 h 375"/>
                    <a:gd name="T46" fmla="*/ 104 w 182"/>
                    <a:gd name="T47" fmla="*/ 0 h 375"/>
                    <a:gd name="T48" fmla="*/ 104 w 182"/>
                    <a:gd name="T49" fmla="*/ 16 h 375"/>
                    <a:gd name="T50" fmla="*/ 91 w 182"/>
                    <a:gd name="T51" fmla="*/ 24 h 375"/>
                    <a:gd name="T52" fmla="*/ 72 w 182"/>
                    <a:gd name="T53" fmla="*/ 16 h 375"/>
                    <a:gd name="T54" fmla="*/ 59 w 182"/>
                    <a:gd name="T55" fmla="*/ 8 h 37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2"/>
                    <a:gd name="T85" fmla="*/ 0 h 375"/>
                    <a:gd name="T86" fmla="*/ 182 w 182"/>
                    <a:gd name="T87" fmla="*/ 375 h 37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2" h="375">
                      <a:moveTo>
                        <a:pt x="59" y="8"/>
                      </a:moveTo>
                      <a:lnTo>
                        <a:pt x="26" y="16"/>
                      </a:lnTo>
                      <a:lnTo>
                        <a:pt x="13" y="8"/>
                      </a:lnTo>
                      <a:lnTo>
                        <a:pt x="0" y="24"/>
                      </a:lnTo>
                      <a:lnTo>
                        <a:pt x="0" y="47"/>
                      </a:lnTo>
                      <a:lnTo>
                        <a:pt x="0" y="79"/>
                      </a:lnTo>
                      <a:lnTo>
                        <a:pt x="20" y="95"/>
                      </a:lnTo>
                      <a:lnTo>
                        <a:pt x="33" y="95"/>
                      </a:lnTo>
                      <a:lnTo>
                        <a:pt x="39" y="175"/>
                      </a:lnTo>
                      <a:lnTo>
                        <a:pt x="13" y="319"/>
                      </a:lnTo>
                      <a:lnTo>
                        <a:pt x="13" y="359"/>
                      </a:lnTo>
                      <a:lnTo>
                        <a:pt x="59" y="367"/>
                      </a:lnTo>
                      <a:lnTo>
                        <a:pt x="117" y="375"/>
                      </a:lnTo>
                      <a:lnTo>
                        <a:pt x="150" y="367"/>
                      </a:lnTo>
                      <a:lnTo>
                        <a:pt x="182" y="343"/>
                      </a:lnTo>
                      <a:lnTo>
                        <a:pt x="176" y="311"/>
                      </a:lnTo>
                      <a:lnTo>
                        <a:pt x="143" y="167"/>
                      </a:lnTo>
                      <a:lnTo>
                        <a:pt x="137" y="95"/>
                      </a:lnTo>
                      <a:lnTo>
                        <a:pt x="156" y="87"/>
                      </a:lnTo>
                      <a:lnTo>
                        <a:pt x="163" y="79"/>
                      </a:lnTo>
                      <a:lnTo>
                        <a:pt x="163" y="31"/>
                      </a:lnTo>
                      <a:lnTo>
                        <a:pt x="150" y="8"/>
                      </a:lnTo>
                      <a:lnTo>
                        <a:pt x="130" y="16"/>
                      </a:lnTo>
                      <a:lnTo>
                        <a:pt x="104" y="0"/>
                      </a:lnTo>
                      <a:lnTo>
                        <a:pt x="104" y="16"/>
                      </a:lnTo>
                      <a:lnTo>
                        <a:pt x="91" y="24"/>
                      </a:lnTo>
                      <a:lnTo>
                        <a:pt x="72" y="16"/>
                      </a:lnTo>
                      <a:lnTo>
                        <a:pt x="59"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39" name="Line 20"/>
                <p:cNvSpPr>
                  <a:spLocks noChangeShapeType="1"/>
                </p:cNvSpPr>
                <p:nvPr/>
              </p:nvSpPr>
              <p:spPr bwMode="auto">
                <a:xfrm flipV="1">
                  <a:off x="4927" y="2511"/>
                  <a:ext cx="6" cy="32"/>
                </a:xfrm>
                <a:prstGeom prst="line">
                  <a:avLst/>
                </a:pr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0" name="Freeform 21"/>
                <p:cNvSpPr/>
                <p:nvPr/>
              </p:nvSpPr>
              <p:spPr bwMode="auto">
                <a:xfrm>
                  <a:off x="4797" y="2535"/>
                  <a:ext cx="32" cy="32"/>
                </a:xfrm>
                <a:custGeom>
                  <a:avLst/>
                  <a:gdLst>
                    <a:gd name="T0" fmla="*/ 0 w 32"/>
                    <a:gd name="T1" fmla="*/ 0 h 32"/>
                    <a:gd name="T2" fmla="*/ 6 w 32"/>
                    <a:gd name="T3" fmla="*/ 24 h 32"/>
                    <a:gd name="T4" fmla="*/ 13 w 32"/>
                    <a:gd name="T5" fmla="*/ 32 h 32"/>
                    <a:gd name="T6" fmla="*/ 32 w 32"/>
                    <a:gd name="T7" fmla="*/ 24 h 32"/>
                    <a:gd name="T8" fmla="*/ 26 w 32"/>
                    <a:gd name="T9" fmla="*/ 8 h 32"/>
                    <a:gd name="T10" fmla="*/ 13 w 32"/>
                    <a:gd name="T11" fmla="*/ 8 h 32"/>
                    <a:gd name="T12" fmla="*/ 0 w 32"/>
                    <a:gd name="T13" fmla="*/ 0 h 32"/>
                    <a:gd name="T14" fmla="*/ 0 60000 65536"/>
                    <a:gd name="T15" fmla="*/ 0 60000 65536"/>
                    <a:gd name="T16" fmla="*/ 0 60000 65536"/>
                    <a:gd name="T17" fmla="*/ 0 60000 65536"/>
                    <a:gd name="T18" fmla="*/ 0 60000 65536"/>
                    <a:gd name="T19" fmla="*/ 0 60000 65536"/>
                    <a:gd name="T20" fmla="*/ 0 60000 65536"/>
                    <a:gd name="T21" fmla="*/ 0 w 32"/>
                    <a:gd name="T22" fmla="*/ 0 h 32"/>
                    <a:gd name="T23" fmla="*/ 32 w 32"/>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2">
                      <a:moveTo>
                        <a:pt x="0" y="0"/>
                      </a:moveTo>
                      <a:lnTo>
                        <a:pt x="6" y="24"/>
                      </a:lnTo>
                      <a:lnTo>
                        <a:pt x="13" y="32"/>
                      </a:lnTo>
                      <a:lnTo>
                        <a:pt x="32" y="24"/>
                      </a:lnTo>
                      <a:lnTo>
                        <a:pt x="26" y="8"/>
                      </a:lnTo>
                      <a:lnTo>
                        <a:pt x="13" y="8"/>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1" name="Freeform 22"/>
                <p:cNvSpPr/>
                <p:nvPr/>
              </p:nvSpPr>
              <p:spPr bwMode="auto">
                <a:xfrm>
                  <a:off x="4927" y="2527"/>
                  <a:ext cx="26" cy="32"/>
                </a:xfrm>
                <a:custGeom>
                  <a:avLst/>
                  <a:gdLst>
                    <a:gd name="T0" fmla="*/ 0 w 26"/>
                    <a:gd name="T1" fmla="*/ 16 h 32"/>
                    <a:gd name="T2" fmla="*/ 0 w 26"/>
                    <a:gd name="T3" fmla="*/ 32 h 32"/>
                    <a:gd name="T4" fmla="*/ 13 w 26"/>
                    <a:gd name="T5" fmla="*/ 32 h 32"/>
                    <a:gd name="T6" fmla="*/ 26 w 26"/>
                    <a:gd name="T7" fmla="*/ 24 h 32"/>
                    <a:gd name="T8" fmla="*/ 26 w 26"/>
                    <a:gd name="T9" fmla="*/ 0 h 32"/>
                    <a:gd name="T10" fmla="*/ 19 w 26"/>
                    <a:gd name="T11" fmla="*/ 8 h 32"/>
                    <a:gd name="T12" fmla="*/ 0 w 26"/>
                    <a:gd name="T13" fmla="*/ 16 h 32"/>
                    <a:gd name="T14" fmla="*/ 0 60000 65536"/>
                    <a:gd name="T15" fmla="*/ 0 60000 65536"/>
                    <a:gd name="T16" fmla="*/ 0 60000 65536"/>
                    <a:gd name="T17" fmla="*/ 0 60000 65536"/>
                    <a:gd name="T18" fmla="*/ 0 60000 65536"/>
                    <a:gd name="T19" fmla="*/ 0 60000 65536"/>
                    <a:gd name="T20" fmla="*/ 0 60000 65536"/>
                    <a:gd name="T21" fmla="*/ 0 w 26"/>
                    <a:gd name="T22" fmla="*/ 0 h 32"/>
                    <a:gd name="T23" fmla="*/ 26 w 26"/>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2">
                      <a:moveTo>
                        <a:pt x="0" y="16"/>
                      </a:moveTo>
                      <a:lnTo>
                        <a:pt x="0" y="32"/>
                      </a:lnTo>
                      <a:lnTo>
                        <a:pt x="13" y="32"/>
                      </a:lnTo>
                      <a:lnTo>
                        <a:pt x="26" y="24"/>
                      </a:lnTo>
                      <a:lnTo>
                        <a:pt x="26" y="0"/>
                      </a:lnTo>
                      <a:lnTo>
                        <a:pt x="19" y="8"/>
                      </a:lnTo>
                      <a:lnTo>
                        <a:pt x="0" y="16"/>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2" name="Freeform 23"/>
                <p:cNvSpPr/>
                <p:nvPr/>
              </p:nvSpPr>
              <p:spPr bwMode="auto">
                <a:xfrm>
                  <a:off x="4803" y="2559"/>
                  <a:ext cx="111" cy="104"/>
                </a:xfrm>
                <a:custGeom>
                  <a:avLst/>
                  <a:gdLst>
                    <a:gd name="T0" fmla="*/ 0 w 111"/>
                    <a:gd name="T1" fmla="*/ 0 h 104"/>
                    <a:gd name="T2" fmla="*/ 7 w 111"/>
                    <a:gd name="T3" fmla="*/ 48 h 104"/>
                    <a:gd name="T4" fmla="*/ 59 w 111"/>
                    <a:gd name="T5" fmla="*/ 88 h 104"/>
                    <a:gd name="T6" fmla="*/ 72 w 111"/>
                    <a:gd name="T7" fmla="*/ 96 h 104"/>
                    <a:gd name="T8" fmla="*/ 91 w 111"/>
                    <a:gd name="T9" fmla="*/ 104 h 104"/>
                    <a:gd name="T10" fmla="*/ 111 w 111"/>
                    <a:gd name="T11" fmla="*/ 88 h 104"/>
                    <a:gd name="T12" fmla="*/ 91 w 111"/>
                    <a:gd name="T13" fmla="*/ 80 h 104"/>
                    <a:gd name="T14" fmla="*/ 85 w 111"/>
                    <a:gd name="T15" fmla="*/ 72 h 104"/>
                    <a:gd name="T16" fmla="*/ 91 w 111"/>
                    <a:gd name="T17" fmla="*/ 64 h 104"/>
                    <a:gd name="T18" fmla="*/ 91 w 111"/>
                    <a:gd name="T19" fmla="*/ 56 h 104"/>
                    <a:gd name="T20" fmla="*/ 78 w 111"/>
                    <a:gd name="T21" fmla="*/ 64 h 104"/>
                    <a:gd name="T22" fmla="*/ 65 w 111"/>
                    <a:gd name="T23" fmla="*/ 64 h 104"/>
                    <a:gd name="T24" fmla="*/ 26 w 111"/>
                    <a:gd name="T25" fmla="*/ 32 h 104"/>
                    <a:gd name="T26" fmla="*/ 26 w 111"/>
                    <a:gd name="T27" fmla="*/ 0 h 104"/>
                    <a:gd name="T28" fmla="*/ 0 w 111"/>
                    <a:gd name="T29" fmla="*/ 0 h 1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4"/>
                    <a:gd name="T47" fmla="*/ 111 w 111"/>
                    <a:gd name="T48" fmla="*/ 104 h 10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4">
                      <a:moveTo>
                        <a:pt x="0" y="0"/>
                      </a:moveTo>
                      <a:lnTo>
                        <a:pt x="7" y="48"/>
                      </a:lnTo>
                      <a:lnTo>
                        <a:pt x="59" y="88"/>
                      </a:lnTo>
                      <a:lnTo>
                        <a:pt x="72" y="96"/>
                      </a:lnTo>
                      <a:lnTo>
                        <a:pt x="91" y="104"/>
                      </a:lnTo>
                      <a:lnTo>
                        <a:pt x="111" y="88"/>
                      </a:lnTo>
                      <a:lnTo>
                        <a:pt x="91" y="80"/>
                      </a:lnTo>
                      <a:lnTo>
                        <a:pt x="85" y="72"/>
                      </a:lnTo>
                      <a:lnTo>
                        <a:pt x="91" y="64"/>
                      </a:lnTo>
                      <a:lnTo>
                        <a:pt x="91" y="56"/>
                      </a:lnTo>
                      <a:lnTo>
                        <a:pt x="78" y="64"/>
                      </a:lnTo>
                      <a:lnTo>
                        <a:pt x="65" y="64"/>
                      </a:lnTo>
                      <a:lnTo>
                        <a:pt x="26" y="32"/>
                      </a:lnTo>
                      <a:lnTo>
                        <a:pt x="26" y="0"/>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3" name="Freeform 24"/>
                <p:cNvSpPr/>
                <p:nvPr/>
              </p:nvSpPr>
              <p:spPr bwMode="auto">
                <a:xfrm>
                  <a:off x="4888" y="2551"/>
                  <a:ext cx="65" cy="96"/>
                </a:xfrm>
                <a:custGeom>
                  <a:avLst/>
                  <a:gdLst>
                    <a:gd name="T0" fmla="*/ 39 w 65"/>
                    <a:gd name="T1" fmla="*/ 8 h 96"/>
                    <a:gd name="T2" fmla="*/ 39 w 65"/>
                    <a:gd name="T3" fmla="*/ 48 h 96"/>
                    <a:gd name="T4" fmla="*/ 19 w 65"/>
                    <a:gd name="T5" fmla="*/ 72 h 96"/>
                    <a:gd name="T6" fmla="*/ 6 w 65"/>
                    <a:gd name="T7" fmla="*/ 64 h 96"/>
                    <a:gd name="T8" fmla="*/ 6 w 65"/>
                    <a:gd name="T9" fmla="*/ 72 h 96"/>
                    <a:gd name="T10" fmla="*/ 0 w 65"/>
                    <a:gd name="T11" fmla="*/ 80 h 96"/>
                    <a:gd name="T12" fmla="*/ 6 w 65"/>
                    <a:gd name="T13" fmla="*/ 88 h 96"/>
                    <a:gd name="T14" fmla="*/ 26 w 65"/>
                    <a:gd name="T15" fmla="*/ 96 h 96"/>
                    <a:gd name="T16" fmla="*/ 32 w 65"/>
                    <a:gd name="T17" fmla="*/ 88 h 96"/>
                    <a:gd name="T18" fmla="*/ 39 w 65"/>
                    <a:gd name="T19" fmla="*/ 80 h 96"/>
                    <a:gd name="T20" fmla="*/ 58 w 65"/>
                    <a:gd name="T21" fmla="*/ 56 h 96"/>
                    <a:gd name="T22" fmla="*/ 65 w 65"/>
                    <a:gd name="T23" fmla="*/ 0 h 96"/>
                    <a:gd name="T24" fmla="*/ 52 w 65"/>
                    <a:gd name="T25" fmla="*/ 8 h 96"/>
                    <a:gd name="T26" fmla="*/ 39 w 65"/>
                    <a:gd name="T27" fmla="*/ 8 h 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96"/>
                    <a:gd name="T44" fmla="*/ 65 w 65"/>
                    <a:gd name="T45" fmla="*/ 96 h 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96">
                      <a:moveTo>
                        <a:pt x="39" y="8"/>
                      </a:moveTo>
                      <a:lnTo>
                        <a:pt x="39" y="48"/>
                      </a:lnTo>
                      <a:lnTo>
                        <a:pt x="19" y="72"/>
                      </a:lnTo>
                      <a:lnTo>
                        <a:pt x="6" y="64"/>
                      </a:lnTo>
                      <a:lnTo>
                        <a:pt x="6" y="72"/>
                      </a:lnTo>
                      <a:lnTo>
                        <a:pt x="0" y="80"/>
                      </a:lnTo>
                      <a:lnTo>
                        <a:pt x="6" y="88"/>
                      </a:lnTo>
                      <a:lnTo>
                        <a:pt x="26" y="96"/>
                      </a:lnTo>
                      <a:lnTo>
                        <a:pt x="32" y="88"/>
                      </a:lnTo>
                      <a:lnTo>
                        <a:pt x="39" y="80"/>
                      </a:lnTo>
                      <a:lnTo>
                        <a:pt x="58" y="56"/>
                      </a:lnTo>
                      <a:lnTo>
                        <a:pt x="65" y="0"/>
                      </a:lnTo>
                      <a:lnTo>
                        <a:pt x="52" y="8"/>
                      </a:lnTo>
                      <a:lnTo>
                        <a:pt x="39"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4" name="Freeform 25"/>
                <p:cNvSpPr/>
                <p:nvPr/>
              </p:nvSpPr>
              <p:spPr bwMode="auto">
                <a:xfrm>
                  <a:off x="4836" y="2448"/>
                  <a:ext cx="78" cy="47"/>
                </a:xfrm>
                <a:custGeom>
                  <a:avLst/>
                  <a:gdLst>
                    <a:gd name="T0" fmla="*/ 13 w 78"/>
                    <a:gd name="T1" fmla="*/ 8 h 47"/>
                    <a:gd name="T2" fmla="*/ 0 w 78"/>
                    <a:gd name="T3" fmla="*/ 16 h 47"/>
                    <a:gd name="T4" fmla="*/ 0 w 78"/>
                    <a:gd name="T5" fmla="*/ 31 h 47"/>
                    <a:gd name="T6" fmla="*/ 19 w 78"/>
                    <a:gd name="T7" fmla="*/ 47 h 47"/>
                    <a:gd name="T8" fmla="*/ 32 w 78"/>
                    <a:gd name="T9" fmla="*/ 47 h 47"/>
                    <a:gd name="T10" fmla="*/ 45 w 78"/>
                    <a:gd name="T11" fmla="*/ 31 h 47"/>
                    <a:gd name="T12" fmla="*/ 52 w 78"/>
                    <a:gd name="T13" fmla="*/ 47 h 47"/>
                    <a:gd name="T14" fmla="*/ 65 w 78"/>
                    <a:gd name="T15" fmla="*/ 47 h 47"/>
                    <a:gd name="T16" fmla="*/ 78 w 78"/>
                    <a:gd name="T17" fmla="*/ 31 h 47"/>
                    <a:gd name="T18" fmla="*/ 71 w 78"/>
                    <a:gd name="T19" fmla="*/ 8 h 47"/>
                    <a:gd name="T20" fmla="*/ 58 w 78"/>
                    <a:gd name="T21" fmla="*/ 0 h 47"/>
                    <a:gd name="T22" fmla="*/ 58 w 78"/>
                    <a:gd name="T23" fmla="*/ 16 h 47"/>
                    <a:gd name="T24" fmla="*/ 45 w 78"/>
                    <a:gd name="T25" fmla="*/ 24 h 47"/>
                    <a:gd name="T26" fmla="*/ 26 w 78"/>
                    <a:gd name="T27" fmla="*/ 16 h 47"/>
                    <a:gd name="T28" fmla="*/ 13 w 78"/>
                    <a:gd name="T29" fmla="*/ 8 h 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
                    <a:gd name="T46" fmla="*/ 0 h 47"/>
                    <a:gd name="T47" fmla="*/ 78 w 78"/>
                    <a:gd name="T48" fmla="*/ 47 h 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 h="47">
                      <a:moveTo>
                        <a:pt x="13" y="8"/>
                      </a:moveTo>
                      <a:lnTo>
                        <a:pt x="0" y="16"/>
                      </a:lnTo>
                      <a:lnTo>
                        <a:pt x="0" y="31"/>
                      </a:lnTo>
                      <a:lnTo>
                        <a:pt x="19" y="47"/>
                      </a:lnTo>
                      <a:lnTo>
                        <a:pt x="32" y="47"/>
                      </a:lnTo>
                      <a:lnTo>
                        <a:pt x="45" y="31"/>
                      </a:lnTo>
                      <a:lnTo>
                        <a:pt x="52" y="47"/>
                      </a:lnTo>
                      <a:lnTo>
                        <a:pt x="65" y="47"/>
                      </a:lnTo>
                      <a:lnTo>
                        <a:pt x="78" y="31"/>
                      </a:lnTo>
                      <a:lnTo>
                        <a:pt x="71" y="8"/>
                      </a:lnTo>
                      <a:lnTo>
                        <a:pt x="58" y="0"/>
                      </a:lnTo>
                      <a:lnTo>
                        <a:pt x="58" y="16"/>
                      </a:lnTo>
                      <a:lnTo>
                        <a:pt x="45" y="24"/>
                      </a:lnTo>
                      <a:lnTo>
                        <a:pt x="26" y="16"/>
                      </a:lnTo>
                      <a:lnTo>
                        <a:pt x="13"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5" name="Freeform 26"/>
                <p:cNvSpPr/>
                <p:nvPr/>
              </p:nvSpPr>
              <p:spPr bwMode="auto">
                <a:xfrm>
                  <a:off x="4888" y="2823"/>
                  <a:ext cx="6" cy="72"/>
                </a:xfrm>
                <a:custGeom>
                  <a:avLst/>
                  <a:gdLst>
                    <a:gd name="T0" fmla="*/ 0 w 6"/>
                    <a:gd name="T1" fmla="*/ 72 h 72"/>
                    <a:gd name="T2" fmla="*/ 0 w 6"/>
                    <a:gd name="T3" fmla="*/ 40 h 72"/>
                    <a:gd name="T4" fmla="*/ 6 w 6"/>
                    <a:gd name="T5" fmla="*/ 0 h 72"/>
                    <a:gd name="T6" fmla="*/ 0 60000 65536"/>
                    <a:gd name="T7" fmla="*/ 0 60000 65536"/>
                    <a:gd name="T8" fmla="*/ 0 60000 65536"/>
                    <a:gd name="T9" fmla="*/ 0 w 6"/>
                    <a:gd name="T10" fmla="*/ 0 h 72"/>
                    <a:gd name="T11" fmla="*/ 6 w 6"/>
                    <a:gd name="T12" fmla="*/ 72 h 72"/>
                  </a:gdLst>
                  <a:ahLst/>
                  <a:cxnLst>
                    <a:cxn ang="T6">
                      <a:pos x="T0" y="T1"/>
                    </a:cxn>
                    <a:cxn ang="T7">
                      <a:pos x="T2" y="T3"/>
                    </a:cxn>
                    <a:cxn ang="T8">
                      <a:pos x="T4" y="T5"/>
                    </a:cxn>
                  </a:cxnLst>
                  <a:rect l="T9" t="T10" r="T11" b="T12"/>
                  <a:pathLst>
                    <a:path w="6" h="72">
                      <a:moveTo>
                        <a:pt x="0" y="72"/>
                      </a:moveTo>
                      <a:lnTo>
                        <a:pt x="0" y="40"/>
                      </a:lnTo>
                      <a:lnTo>
                        <a:pt x="6" y="0"/>
                      </a:lnTo>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6" name="Freeform 27"/>
                <p:cNvSpPr/>
                <p:nvPr/>
              </p:nvSpPr>
              <p:spPr bwMode="auto">
                <a:xfrm>
                  <a:off x="4855" y="2895"/>
                  <a:ext cx="98" cy="48"/>
                </a:xfrm>
                <a:custGeom>
                  <a:avLst/>
                  <a:gdLst>
                    <a:gd name="T0" fmla="*/ 7 w 98"/>
                    <a:gd name="T1" fmla="*/ 0 h 48"/>
                    <a:gd name="T2" fmla="*/ 0 w 98"/>
                    <a:gd name="T3" fmla="*/ 24 h 48"/>
                    <a:gd name="T4" fmla="*/ 7 w 98"/>
                    <a:gd name="T5" fmla="*/ 40 h 48"/>
                    <a:gd name="T6" fmla="*/ 20 w 98"/>
                    <a:gd name="T7" fmla="*/ 48 h 48"/>
                    <a:gd name="T8" fmla="*/ 46 w 98"/>
                    <a:gd name="T9" fmla="*/ 48 h 48"/>
                    <a:gd name="T10" fmla="*/ 52 w 98"/>
                    <a:gd name="T11" fmla="*/ 32 h 48"/>
                    <a:gd name="T12" fmla="*/ 59 w 98"/>
                    <a:gd name="T13" fmla="*/ 40 h 48"/>
                    <a:gd name="T14" fmla="*/ 78 w 98"/>
                    <a:gd name="T15" fmla="*/ 40 h 48"/>
                    <a:gd name="T16" fmla="*/ 98 w 98"/>
                    <a:gd name="T17" fmla="*/ 32 h 48"/>
                    <a:gd name="T18" fmla="*/ 91 w 98"/>
                    <a:gd name="T19" fmla="*/ 16 h 48"/>
                    <a:gd name="T20" fmla="*/ 78 w 98"/>
                    <a:gd name="T21" fmla="*/ 16 h 48"/>
                    <a:gd name="T22" fmla="*/ 65 w 98"/>
                    <a:gd name="T23" fmla="*/ 0 h 48"/>
                    <a:gd name="T24" fmla="*/ 46 w 98"/>
                    <a:gd name="T25" fmla="*/ 8 h 48"/>
                    <a:gd name="T26" fmla="*/ 33 w 98"/>
                    <a:gd name="T27" fmla="*/ 0 h 48"/>
                    <a:gd name="T28" fmla="*/ 26 w 98"/>
                    <a:gd name="T29" fmla="*/ 8 h 48"/>
                    <a:gd name="T30" fmla="*/ 7 w 98"/>
                    <a:gd name="T31" fmla="*/ 0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8"/>
                    <a:gd name="T49" fmla="*/ 0 h 48"/>
                    <a:gd name="T50" fmla="*/ 98 w 98"/>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8" h="48">
                      <a:moveTo>
                        <a:pt x="7" y="0"/>
                      </a:moveTo>
                      <a:lnTo>
                        <a:pt x="0" y="24"/>
                      </a:lnTo>
                      <a:lnTo>
                        <a:pt x="7" y="40"/>
                      </a:lnTo>
                      <a:lnTo>
                        <a:pt x="20" y="48"/>
                      </a:lnTo>
                      <a:lnTo>
                        <a:pt x="46" y="48"/>
                      </a:lnTo>
                      <a:lnTo>
                        <a:pt x="52" y="32"/>
                      </a:lnTo>
                      <a:lnTo>
                        <a:pt x="59" y="40"/>
                      </a:lnTo>
                      <a:lnTo>
                        <a:pt x="78" y="40"/>
                      </a:lnTo>
                      <a:lnTo>
                        <a:pt x="98" y="32"/>
                      </a:lnTo>
                      <a:lnTo>
                        <a:pt x="91" y="16"/>
                      </a:lnTo>
                      <a:lnTo>
                        <a:pt x="78" y="16"/>
                      </a:lnTo>
                      <a:lnTo>
                        <a:pt x="65" y="0"/>
                      </a:lnTo>
                      <a:lnTo>
                        <a:pt x="46" y="8"/>
                      </a:lnTo>
                      <a:lnTo>
                        <a:pt x="33" y="0"/>
                      </a:lnTo>
                      <a:lnTo>
                        <a:pt x="26" y="8"/>
                      </a:lnTo>
                      <a:lnTo>
                        <a:pt x="7"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7" name="Freeform 28"/>
                <p:cNvSpPr/>
                <p:nvPr/>
              </p:nvSpPr>
              <p:spPr bwMode="auto">
                <a:xfrm>
                  <a:off x="4427" y="2863"/>
                  <a:ext cx="39" cy="48"/>
                </a:xfrm>
                <a:custGeom>
                  <a:avLst/>
                  <a:gdLst>
                    <a:gd name="T0" fmla="*/ 0 w 39"/>
                    <a:gd name="T1" fmla="*/ 0 h 48"/>
                    <a:gd name="T2" fmla="*/ 0 w 39"/>
                    <a:gd name="T3" fmla="*/ 32 h 48"/>
                    <a:gd name="T4" fmla="*/ 0 w 39"/>
                    <a:gd name="T5" fmla="*/ 48 h 48"/>
                    <a:gd name="T6" fmla="*/ 13 w 39"/>
                    <a:gd name="T7" fmla="*/ 48 h 48"/>
                    <a:gd name="T8" fmla="*/ 19 w 39"/>
                    <a:gd name="T9" fmla="*/ 48 h 48"/>
                    <a:gd name="T10" fmla="*/ 26 w 39"/>
                    <a:gd name="T11" fmla="*/ 48 h 48"/>
                    <a:gd name="T12" fmla="*/ 39 w 39"/>
                    <a:gd name="T13" fmla="*/ 48 h 48"/>
                    <a:gd name="T14" fmla="*/ 39 w 39"/>
                    <a:gd name="T15" fmla="*/ 32 h 48"/>
                    <a:gd name="T16" fmla="*/ 39 w 39"/>
                    <a:gd name="T17" fmla="*/ 0 h 48"/>
                    <a:gd name="T18" fmla="*/ 32 w 39"/>
                    <a:gd name="T19" fmla="*/ 0 h 48"/>
                    <a:gd name="T20" fmla="*/ 0 w 39"/>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48"/>
                    <a:gd name="T35" fmla="*/ 39 w 39"/>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48">
                      <a:moveTo>
                        <a:pt x="0" y="0"/>
                      </a:moveTo>
                      <a:lnTo>
                        <a:pt x="0" y="32"/>
                      </a:lnTo>
                      <a:lnTo>
                        <a:pt x="0" y="48"/>
                      </a:lnTo>
                      <a:lnTo>
                        <a:pt x="13" y="48"/>
                      </a:lnTo>
                      <a:lnTo>
                        <a:pt x="19" y="48"/>
                      </a:lnTo>
                      <a:lnTo>
                        <a:pt x="26" y="48"/>
                      </a:lnTo>
                      <a:lnTo>
                        <a:pt x="39" y="48"/>
                      </a:lnTo>
                      <a:lnTo>
                        <a:pt x="39" y="32"/>
                      </a:lnTo>
                      <a:lnTo>
                        <a:pt x="39" y="0"/>
                      </a:lnTo>
                      <a:lnTo>
                        <a:pt x="32" y="0"/>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8" name="Freeform 29"/>
                <p:cNvSpPr/>
                <p:nvPr/>
              </p:nvSpPr>
              <p:spPr bwMode="auto">
                <a:xfrm>
                  <a:off x="4459" y="2567"/>
                  <a:ext cx="20" cy="32"/>
                </a:xfrm>
                <a:custGeom>
                  <a:avLst/>
                  <a:gdLst>
                    <a:gd name="T0" fmla="*/ 0 w 20"/>
                    <a:gd name="T1" fmla="*/ 8 h 32"/>
                    <a:gd name="T2" fmla="*/ 0 w 20"/>
                    <a:gd name="T3" fmla="*/ 0 h 32"/>
                    <a:gd name="T4" fmla="*/ 13 w 20"/>
                    <a:gd name="T5" fmla="*/ 0 h 32"/>
                    <a:gd name="T6" fmla="*/ 20 w 20"/>
                    <a:gd name="T7" fmla="*/ 16 h 32"/>
                    <a:gd name="T8" fmla="*/ 20 w 20"/>
                    <a:gd name="T9" fmla="*/ 24 h 32"/>
                    <a:gd name="T10" fmla="*/ 20 w 20"/>
                    <a:gd name="T11" fmla="*/ 32 h 32"/>
                    <a:gd name="T12" fmla="*/ 13 w 20"/>
                    <a:gd name="T13" fmla="*/ 32 h 32"/>
                    <a:gd name="T14" fmla="*/ 13 w 20"/>
                    <a:gd name="T15" fmla="*/ 24 h 32"/>
                    <a:gd name="T16" fmla="*/ 7 w 20"/>
                    <a:gd name="T17" fmla="*/ 8 h 32"/>
                    <a:gd name="T18" fmla="*/ 0 w 20"/>
                    <a:gd name="T19" fmla="*/ 8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32"/>
                    <a:gd name="T32" fmla="*/ 20 w 20"/>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32">
                      <a:moveTo>
                        <a:pt x="0" y="8"/>
                      </a:moveTo>
                      <a:lnTo>
                        <a:pt x="0" y="0"/>
                      </a:lnTo>
                      <a:lnTo>
                        <a:pt x="13" y="0"/>
                      </a:lnTo>
                      <a:lnTo>
                        <a:pt x="20" y="16"/>
                      </a:lnTo>
                      <a:lnTo>
                        <a:pt x="20" y="24"/>
                      </a:lnTo>
                      <a:lnTo>
                        <a:pt x="20" y="32"/>
                      </a:lnTo>
                      <a:lnTo>
                        <a:pt x="13" y="32"/>
                      </a:lnTo>
                      <a:lnTo>
                        <a:pt x="13" y="24"/>
                      </a:lnTo>
                      <a:lnTo>
                        <a:pt x="7" y="8"/>
                      </a:lnTo>
                      <a:lnTo>
                        <a:pt x="0"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49" name="Freeform 30"/>
                <p:cNvSpPr/>
                <p:nvPr/>
              </p:nvSpPr>
              <p:spPr bwMode="auto">
                <a:xfrm>
                  <a:off x="4414" y="2551"/>
                  <a:ext cx="52" cy="64"/>
                </a:xfrm>
                <a:custGeom>
                  <a:avLst/>
                  <a:gdLst>
                    <a:gd name="T0" fmla="*/ 13 w 52"/>
                    <a:gd name="T1" fmla="*/ 24 h 64"/>
                    <a:gd name="T2" fmla="*/ 7 w 52"/>
                    <a:gd name="T3" fmla="*/ 24 h 64"/>
                    <a:gd name="T4" fmla="*/ 0 w 52"/>
                    <a:gd name="T5" fmla="*/ 32 h 64"/>
                    <a:gd name="T6" fmla="*/ 0 w 52"/>
                    <a:gd name="T7" fmla="*/ 40 h 64"/>
                    <a:gd name="T8" fmla="*/ 7 w 52"/>
                    <a:gd name="T9" fmla="*/ 40 h 64"/>
                    <a:gd name="T10" fmla="*/ 13 w 52"/>
                    <a:gd name="T11" fmla="*/ 56 h 64"/>
                    <a:gd name="T12" fmla="*/ 32 w 52"/>
                    <a:gd name="T13" fmla="*/ 64 h 64"/>
                    <a:gd name="T14" fmla="*/ 39 w 52"/>
                    <a:gd name="T15" fmla="*/ 64 h 64"/>
                    <a:gd name="T16" fmla="*/ 45 w 52"/>
                    <a:gd name="T17" fmla="*/ 48 h 64"/>
                    <a:gd name="T18" fmla="*/ 52 w 52"/>
                    <a:gd name="T19" fmla="*/ 32 h 64"/>
                    <a:gd name="T20" fmla="*/ 45 w 52"/>
                    <a:gd name="T21" fmla="*/ 8 h 64"/>
                    <a:gd name="T22" fmla="*/ 26 w 52"/>
                    <a:gd name="T23" fmla="*/ 0 h 64"/>
                    <a:gd name="T24" fmla="*/ 13 w 52"/>
                    <a:gd name="T25" fmla="*/ 16 h 64"/>
                    <a:gd name="T26" fmla="*/ 13 w 52"/>
                    <a:gd name="T27" fmla="*/ 24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64"/>
                    <a:gd name="T44" fmla="*/ 52 w 52"/>
                    <a:gd name="T45" fmla="*/ 64 h 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64">
                      <a:moveTo>
                        <a:pt x="13" y="24"/>
                      </a:moveTo>
                      <a:lnTo>
                        <a:pt x="7" y="24"/>
                      </a:lnTo>
                      <a:lnTo>
                        <a:pt x="0" y="32"/>
                      </a:lnTo>
                      <a:lnTo>
                        <a:pt x="0" y="40"/>
                      </a:lnTo>
                      <a:lnTo>
                        <a:pt x="7" y="40"/>
                      </a:lnTo>
                      <a:lnTo>
                        <a:pt x="13" y="56"/>
                      </a:lnTo>
                      <a:lnTo>
                        <a:pt x="32" y="64"/>
                      </a:lnTo>
                      <a:lnTo>
                        <a:pt x="39" y="64"/>
                      </a:lnTo>
                      <a:lnTo>
                        <a:pt x="45" y="48"/>
                      </a:lnTo>
                      <a:lnTo>
                        <a:pt x="52" y="32"/>
                      </a:lnTo>
                      <a:lnTo>
                        <a:pt x="45" y="8"/>
                      </a:lnTo>
                      <a:lnTo>
                        <a:pt x="26" y="0"/>
                      </a:lnTo>
                      <a:lnTo>
                        <a:pt x="13" y="16"/>
                      </a:lnTo>
                      <a:lnTo>
                        <a:pt x="13" y="24"/>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0" name="Freeform 31"/>
                <p:cNvSpPr/>
                <p:nvPr/>
              </p:nvSpPr>
              <p:spPr bwMode="auto">
                <a:xfrm>
                  <a:off x="4408" y="2535"/>
                  <a:ext cx="58" cy="56"/>
                </a:xfrm>
                <a:custGeom>
                  <a:avLst/>
                  <a:gdLst>
                    <a:gd name="T0" fmla="*/ 51 w 58"/>
                    <a:gd name="T1" fmla="*/ 32 h 56"/>
                    <a:gd name="T2" fmla="*/ 58 w 58"/>
                    <a:gd name="T3" fmla="*/ 32 h 56"/>
                    <a:gd name="T4" fmla="*/ 58 w 58"/>
                    <a:gd name="T5" fmla="*/ 16 h 56"/>
                    <a:gd name="T6" fmla="*/ 51 w 58"/>
                    <a:gd name="T7" fmla="*/ 8 h 56"/>
                    <a:gd name="T8" fmla="*/ 38 w 58"/>
                    <a:gd name="T9" fmla="*/ 0 h 56"/>
                    <a:gd name="T10" fmla="*/ 26 w 58"/>
                    <a:gd name="T11" fmla="*/ 0 h 56"/>
                    <a:gd name="T12" fmla="*/ 19 w 58"/>
                    <a:gd name="T13" fmla="*/ 0 h 56"/>
                    <a:gd name="T14" fmla="*/ 13 w 58"/>
                    <a:gd name="T15" fmla="*/ 8 h 56"/>
                    <a:gd name="T16" fmla="*/ 6 w 58"/>
                    <a:gd name="T17" fmla="*/ 16 h 56"/>
                    <a:gd name="T18" fmla="*/ 0 w 58"/>
                    <a:gd name="T19" fmla="*/ 32 h 56"/>
                    <a:gd name="T20" fmla="*/ 0 w 58"/>
                    <a:gd name="T21" fmla="*/ 48 h 56"/>
                    <a:gd name="T22" fmla="*/ 6 w 58"/>
                    <a:gd name="T23" fmla="*/ 56 h 56"/>
                    <a:gd name="T24" fmla="*/ 6 w 58"/>
                    <a:gd name="T25" fmla="*/ 48 h 56"/>
                    <a:gd name="T26" fmla="*/ 13 w 58"/>
                    <a:gd name="T27" fmla="*/ 40 h 56"/>
                    <a:gd name="T28" fmla="*/ 19 w 58"/>
                    <a:gd name="T29" fmla="*/ 40 h 56"/>
                    <a:gd name="T30" fmla="*/ 19 w 58"/>
                    <a:gd name="T31" fmla="*/ 32 h 56"/>
                    <a:gd name="T32" fmla="*/ 32 w 58"/>
                    <a:gd name="T33" fmla="*/ 16 h 56"/>
                    <a:gd name="T34" fmla="*/ 51 w 58"/>
                    <a:gd name="T35" fmla="*/ 24 h 56"/>
                    <a:gd name="T36" fmla="*/ 51 w 58"/>
                    <a:gd name="T37" fmla="*/ 32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56"/>
                    <a:gd name="T59" fmla="*/ 58 w 58"/>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56">
                      <a:moveTo>
                        <a:pt x="51" y="32"/>
                      </a:moveTo>
                      <a:lnTo>
                        <a:pt x="58" y="32"/>
                      </a:lnTo>
                      <a:lnTo>
                        <a:pt x="58" y="16"/>
                      </a:lnTo>
                      <a:lnTo>
                        <a:pt x="51" y="8"/>
                      </a:lnTo>
                      <a:lnTo>
                        <a:pt x="38" y="0"/>
                      </a:lnTo>
                      <a:lnTo>
                        <a:pt x="26" y="0"/>
                      </a:lnTo>
                      <a:lnTo>
                        <a:pt x="19" y="0"/>
                      </a:lnTo>
                      <a:lnTo>
                        <a:pt x="13" y="8"/>
                      </a:lnTo>
                      <a:lnTo>
                        <a:pt x="6" y="16"/>
                      </a:lnTo>
                      <a:lnTo>
                        <a:pt x="0" y="32"/>
                      </a:lnTo>
                      <a:lnTo>
                        <a:pt x="0" y="48"/>
                      </a:lnTo>
                      <a:lnTo>
                        <a:pt x="6" y="56"/>
                      </a:lnTo>
                      <a:lnTo>
                        <a:pt x="6" y="48"/>
                      </a:lnTo>
                      <a:lnTo>
                        <a:pt x="13" y="40"/>
                      </a:lnTo>
                      <a:lnTo>
                        <a:pt x="19" y="40"/>
                      </a:lnTo>
                      <a:lnTo>
                        <a:pt x="19" y="32"/>
                      </a:lnTo>
                      <a:lnTo>
                        <a:pt x="32" y="16"/>
                      </a:lnTo>
                      <a:lnTo>
                        <a:pt x="51" y="24"/>
                      </a:lnTo>
                      <a:lnTo>
                        <a:pt x="51" y="32"/>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1" name="Freeform 32"/>
                <p:cNvSpPr/>
                <p:nvPr/>
              </p:nvSpPr>
              <p:spPr bwMode="auto">
                <a:xfrm>
                  <a:off x="4388" y="2567"/>
                  <a:ext cx="26" cy="40"/>
                </a:xfrm>
                <a:custGeom>
                  <a:avLst/>
                  <a:gdLst>
                    <a:gd name="T0" fmla="*/ 26 w 26"/>
                    <a:gd name="T1" fmla="*/ 8 h 40"/>
                    <a:gd name="T2" fmla="*/ 20 w 26"/>
                    <a:gd name="T3" fmla="*/ 0 h 40"/>
                    <a:gd name="T4" fmla="*/ 13 w 26"/>
                    <a:gd name="T5" fmla="*/ 8 h 40"/>
                    <a:gd name="T6" fmla="*/ 0 w 26"/>
                    <a:gd name="T7" fmla="*/ 16 h 40"/>
                    <a:gd name="T8" fmla="*/ 0 w 26"/>
                    <a:gd name="T9" fmla="*/ 24 h 40"/>
                    <a:gd name="T10" fmla="*/ 0 w 26"/>
                    <a:gd name="T11" fmla="*/ 40 h 40"/>
                    <a:gd name="T12" fmla="*/ 7 w 26"/>
                    <a:gd name="T13" fmla="*/ 32 h 40"/>
                    <a:gd name="T14" fmla="*/ 13 w 26"/>
                    <a:gd name="T15" fmla="*/ 24 h 40"/>
                    <a:gd name="T16" fmla="*/ 20 w 26"/>
                    <a:gd name="T17" fmla="*/ 16 h 40"/>
                    <a:gd name="T18" fmla="*/ 26 w 26"/>
                    <a:gd name="T19" fmla="*/ 8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40"/>
                    <a:gd name="T32" fmla="*/ 26 w 26"/>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40">
                      <a:moveTo>
                        <a:pt x="26" y="8"/>
                      </a:moveTo>
                      <a:lnTo>
                        <a:pt x="20" y="0"/>
                      </a:lnTo>
                      <a:lnTo>
                        <a:pt x="13" y="8"/>
                      </a:lnTo>
                      <a:lnTo>
                        <a:pt x="0" y="16"/>
                      </a:lnTo>
                      <a:lnTo>
                        <a:pt x="0" y="24"/>
                      </a:lnTo>
                      <a:lnTo>
                        <a:pt x="0" y="40"/>
                      </a:lnTo>
                      <a:lnTo>
                        <a:pt x="7" y="32"/>
                      </a:lnTo>
                      <a:lnTo>
                        <a:pt x="13" y="24"/>
                      </a:lnTo>
                      <a:lnTo>
                        <a:pt x="20" y="16"/>
                      </a:lnTo>
                      <a:lnTo>
                        <a:pt x="26"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2" name="Freeform 33"/>
                <p:cNvSpPr/>
                <p:nvPr/>
              </p:nvSpPr>
              <p:spPr bwMode="auto">
                <a:xfrm>
                  <a:off x="4408" y="2559"/>
                  <a:ext cx="6" cy="16"/>
                </a:xfrm>
                <a:custGeom>
                  <a:avLst/>
                  <a:gdLst>
                    <a:gd name="T0" fmla="*/ 0 w 6"/>
                    <a:gd name="T1" fmla="*/ 8 h 16"/>
                    <a:gd name="T2" fmla="*/ 0 w 6"/>
                    <a:gd name="T3" fmla="*/ 8 h 16"/>
                    <a:gd name="T4" fmla="*/ 0 w 6"/>
                    <a:gd name="T5" fmla="*/ 0 h 16"/>
                    <a:gd name="T6" fmla="*/ 0 w 6"/>
                    <a:gd name="T7" fmla="*/ 8 h 16"/>
                    <a:gd name="T8" fmla="*/ 6 w 6"/>
                    <a:gd name="T9" fmla="*/ 8 h 16"/>
                    <a:gd name="T10" fmla="*/ 6 w 6"/>
                    <a:gd name="T11" fmla="*/ 8 h 16"/>
                    <a:gd name="T12" fmla="*/ 6 w 6"/>
                    <a:gd name="T13" fmla="*/ 8 h 16"/>
                    <a:gd name="T14" fmla="*/ 6 w 6"/>
                    <a:gd name="T15" fmla="*/ 16 h 16"/>
                    <a:gd name="T16" fmla="*/ 0 w 6"/>
                    <a:gd name="T17" fmla="*/ 8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6"/>
                    <a:gd name="T29" fmla="*/ 6 w 6"/>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6">
                      <a:moveTo>
                        <a:pt x="0" y="8"/>
                      </a:moveTo>
                      <a:lnTo>
                        <a:pt x="0" y="8"/>
                      </a:lnTo>
                      <a:lnTo>
                        <a:pt x="0" y="0"/>
                      </a:lnTo>
                      <a:lnTo>
                        <a:pt x="0" y="8"/>
                      </a:lnTo>
                      <a:lnTo>
                        <a:pt x="6" y="8"/>
                      </a:lnTo>
                      <a:lnTo>
                        <a:pt x="6" y="16"/>
                      </a:lnTo>
                      <a:lnTo>
                        <a:pt x="0"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3" name="Freeform 34"/>
                <p:cNvSpPr/>
                <p:nvPr/>
              </p:nvSpPr>
              <p:spPr bwMode="auto">
                <a:xfrm>
                  <a:off x="4421" y="2591"/>
                  <a:ext cx="25" cy="40"/>
                </a:xfrm>
                <a:custGeom>
                  <a:avLst/>
                  <a:gdLst>
                    <a:gd name="T0" fmla="*/ 0 w 25"/>
                    <a:gd name="T1" fmla="*/ 0 h 40"/>
                    <a:gd name="T2" fmla="*/ 0 w 25"/>
                    <a:gd name="T3" fmla="*/ 32 h 40"/>
                    <a:gd name="T4" fmla="*/ 6 w 25"/>
                    <a:gd name="T5" fmla="*/ 40 h 40"/>
                    <a:gd name="T6" fmla="*/ 19 w 25"/>
                    <a:gd name="T7" fmla="*/ 40 h 40"/>
                    <a:gd name="T8" fmla="*/ 25 w 25"/>
                    <a:gd name="T9" fmla="*/ 32 h 40"/>
                    <a:gd name="T10" fmla="*/ 25 w 25"/>
                    <a:gd name="T11" fmla="*/ 24 h 40"/>
                    <a:gd name="T12" fmla="*/ 25 w 25"/>
                    <a:gd name="T13" fmla="*/ 24 h 40"/>
                    <a:gd name="T14" fmla="*/ 6 w 25"/>
                    <a:gd name="T15" fmla="*/ 16 h 40"/>
                    <a:gd name="T16" fmla="*/ 0 w 25"/>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40"/>
                    <a:gd name="T29" fmla="*/ 25 w 25"/>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40">
                      <a:moveTo>
                        <a:pt x="0" y="0"/>
                      </a:moveTo>
                      <a:lnTo>
                        <a:pt x="0" y="32"/>
                      </a:lnTo>
                      <a:lnTo>
                        <a:pt x="6" y="40"/>
                      </a:lnTo>
                      <a:lnTo>
                        <a:pt x="19" y="40"/>
                      </a:lnTo>
                      <a:lnTo>
                        <a:pt x="25" y="32"/>
                      </a:lnTo>
                      <a:lnTo>
                        <a:pt x="25" y="24"/>
                      </a:lnTo>
                      <a:lnTo>
                        <a:pt x="6" y="16"/>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4" name="Freeform 35"/>
                <p:cNvSpPr/>
                <p:nvPr/>
              </p:nvSpPr>
              <p:spPr bwMode="auto">
                <a:xfrm>
                  <a:off x="4382" y="2615"/>
                  <a:ext cx="116" cy="248"/>
                </a:xfrm>
                <a:custGeom>
                  <a:avLst/>
                  <a:gdLst>
                    <a:gd name="T0" fmla="*/ 39 w 116"/>
                    <a:gd name="T1" fmla="*/ 8 h 248"/>
                    <a:gd name="T2" fmla="*/ 19 w 116"/>
                    <a:gd name="T3" fmla="*/ 16 h 248"/>
                    <a:gd name="T4" fmla="*/ 6 w 116"/>
                    <a:gd name="T5" fmla="*/ 8 h 248"/>
                    <a:gd name="T6" fmla="*/ 0 w 116"/>
                    <a:gd name="T7" fmla="*/ 16 h 248"/>
                    <a:gd name="T8" fmla="*/ 0 w 116"/>
                    <a:gd name="T9" fmla="*/ 32 h 248"/>
                    <a:gd name="T10" fmla="*/ 0 w 116"/>
                    <a:gd name="T11" fmla="*/ 56 h 248"/>
                    <a:gd name="T12" fmla="*/ 13 w 116"/>
                    <a:gd name="T13" fmla="*/ 64 h 248"/>
                    <a:gd name="T14" fmla="*/ 19 w 116"/>
                    <a:gd name="T15" fmla="*/ 64 h 248"/>
                    <a:gd name="T16" fmla="*/ 26 w 116"/>
                    <a:gd name="T17" fmla="*/ 112 h 248"/>
                    <a:gd name="T18" fmla="*/ 13 w 116"/>
                    <a:gd name="T19" fmla="*/ 208 h 248"/>
                    <a:gd name="T20" fmla="*/ 6 w 116"/>
                    <a:gd name="T21" fmla="*/ 240 h 248"/>
                    <a:gd name="T22" fmla="*/ 39 w 116"/>
                    <a:gd name="T23" fmla="*/ 248 h 248"/>
                    <a:gd name="T24" fmla="*/ 77 w 116"/>
                    <a:gd name="T25" fmla="*/ 248 h 248"/>
                    <a:gd name="T26" fmla="*/ 97 w 116"/>
                    <a:gd name="T27" fmla="*/ 240 h 248"/>
                    <a:gd name="T28" fmla="*/ 116 w 116"/>
                    <a:gd name="T29" fmla="*/ 224 h 248"/>
                    <a:gd name="T30" fmla="*/ 116 w 116"/>
                    <a:gd name="T31" fmla="*/ 208 h 248"/>
                    <a:gd name="T32" fmla="*/ 90 w 116"/>
                    <a:gd name="T33" fmla="*/ 112 h 248"/>
                    <a:gd name="T34" fmla="*/ 90 w 116"/>
                    <a:gd name="T35" fmla="*/ 64 h 248"/>
                    <a:gd name="T36" fmla="*/ 97 w 116"/>
                    <a:gd name="T37" fmla="*/ 56 h 248"/>
                    <a:gd name="T38" fmla="*/ 103 w 116"/>
                    <a:gd name="T39" fmla="*/ 48 h 248"/>
                    <a:gd name="T40" fmla="*/ 103 w 116"/>
                    <a:gd name="T41" fmla="*/ 24 h 248"/>
                    <a:gd name="T42" fmla="*/ 97 w 116"/>
                    <a:gd name="T43" fmla="*/ 8 h 248"/>
                    <a:gd name="T44" fmla="*/ 84 w 116"/>
                    <a:gd name="T45" fmla="*/ 8 h 248"/>
                    <a:gd name="T46" fmla="*/ 64 w 116"/>
                    <a:gd name="T47" fmla="*/ 0 h 248"/>
                    <a:gd name="T48" fmla="*/ 64 w 116"/>
                    <a:gd name="T49" fmla="*/ 8 h 248"/>
                    <a:gd name="T50" fmla="*/ 58 w 116"/>
                    <a:gd name="T51" fmla="*/ 16 h 248"/>
                    <a:gd name="T52" fmla="*/ 45 w 116"/>
                    <a:gd name="T53" fmla="*/ 16 h 248"/>
                    <a:gd name="T54" fmla="*/ 39 w 116"/>
                    <a:gd name="T55" fmla="*/ 8 h 2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6"/>
                    <a:gd name="T85" fmla="*/ 0 h 248"/>
                    <a:gd name="T86" fmla="*/ 116 w 116"/>
                    <a:gd name="T87" fmla="*/ 248 h 2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6" h="248">
                      <a:moveTo>
                        <a:pt x="39" y="8"/>
                      </a:moveTo>
                      <a:lnTo>
                        <a:pt x="19" y="16"/>
                      </a:lnTo>
                      <a:lnTo>
                        <a:pt x="6" y="8"/>
                      </a:lnTo>
                      <a:lnTo>
                        <a:pt x="0" y="16"/>
                      </a:lnTo>
                      <a:lnTo>
                        <a:pt x="0" y="32"/>
                      </a:lnTo>
                      <a:lnTo>
                        <a:pt x="0" y="56"/>
                      </a:lnTo>
                      <a:lnTo>
                        <a:pt x="13" y="64"/>
                      </a:lnTo>
                      <a:lnTo>
                        <a:pt x="19" y="64"/>
                      </a:lnTo>
                      <a:lnTo>
                        <a:pt x="26" y="112"/>
                      </a:lnTo>
                      <a:lnTo>
                        <a:pt x="13" y="208"/>
                      </a:lnTo>
                      <a:lnTo>
                        <a:pt x="6" y="240"/>
                      </a:lnTo>
                      <a:lnTo>
                        <a:pt x="39" y="248"/>
                      </a:lnTo>
                      <a:lnTo>
                        <a:pt x="77" y="248"/>
                      </a:lnTo>
                      <a:lnTo>
                        <a:pt x="97" y="240"/>
                      </a:lnTo>
                      <a:lnTo>
                        <a:pt x="116" y="224"/>
                      </a:lnTo>
                      <a:lnTo>
                        <a:pt x="116" y="208"/>
                      </a:lnTo>
                      <a:lnTo>
                        <a:pt x="90" y="112"/>
                      </a:lnTo>
                      <a:lnTo>
                        <a:pt x="90" y="64"/>
                      </a:lnTo>
                      <a:lnTo>
                        <a:pt x="97" y="56"/>
                      </a:lnTo>
                      <a:lnTo>
                        <a:pt x="103" y="48"/>
                      </a:lnTo>
                      <a:lnTo>
                        <a:pt x="103" y="24"/>
                      </a:lnTo>
                      <a:lnTo>
                        <a:pt x="97" y="8"/>
                      </a:lnTo>
                      <a:lnTo>
                        <a:pt x="84" y="8"/>
                      </a:lnTo>
                      <a:lnTo>
                        <a:pt x="64" y="0"/>
                      </a:lnTo>
                      <a:lnTo>
                        <a:pt x="64" y="8"/>
                      </a:lnTo>
                      <a:lnTo>
                        <a:pt x="58" y="16"/>
                      </a:lnTo>
                      <a:lnTo>
                        <a:pt x="45" y="16"/>
                      </a:lnTo>
                      <a:lnTo>
                        <a:pt x="39"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5" name="Line 36"/>
                <p:cNvSpPr>
                  <a:spLocks noChangeShapeType="1"/>
                </p:cNvSpPr>
                <p:nvPr/>
              </p:nvSpPr>
              <p:spPr bwMode="auto">
                <a:xfrm flipV="1">
                  <a:off x="4472" y="2655"/>
                  <a:ext cx="1" cy="24"/>
                </a:xfrm>
                <a:prstGeom prst="line">
                  <a:avLst/>
                </a:pr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6" name="Freeform 37"/>
                <p:cNvSpPr/>
                <p:nvPr/>
              </p:nvSpPr>
              <p:spPr bwMode="auto">
                <a:xfrm>
                  <a:off x="4388" y="2671"/>
                  <a:ext cx="20" cy="24"/>
                </a:xfrm>
                <a:custGeom>
                  <a:avLst/>
                  <a:gdLst>
                    <a:gd name="T0" fmla="*/ 0 w 20"/>
                    <a:gd name="T1" fmla="*/ 0 h 24"/>
                    <a:gd name="T2" fmla="*/ 0 w 20"/>
                    <a:gd name="T3" fmla="*/ 24 h 24"/>
                    <a:gd name="T4" fmla="*/ 7 w 20"/>
                    <a:gd name="T5" fmla="*/ 24 h 24"/>
                    <a:gd name="T6" fmla="*/ 20 w 20"/>
                    <a:gd name="T7" fmla="*/ 24 h 24"/>
                    <a:gd name="T8" fmla="*/ 13 w 20"/>
                    <a:gd name="T9" fmla="*/ 8 h 24"/>
                    <a:gd name="T10" fmla="*/ 7 w 20"/>
                    <a:gd name="T11" fmla="*/ 8 h 24"/>
                    <a:gd name="T12" fmla="*/ 0 w 20"/>
                    <a:gd name="T13" fmla="*/ 0 h 24"/>
                    <a:gd name="T14" fmla="*/ 0 60000 65536"/>
                    <a:gd name="T15" fmla="*/ 0 60000 65536"/>
                    <a:gd name="T16" fmla="*/ 0 60000 65536"/>
                    <a:gd name="T17" fmla="*/ 0 60000 65536"/>
                    <a:gd name="T18" fmla="*/ 0 60000 65536"/>
                    <a:gd name="T19" fmla="*/ 0 60000 65536"/>
                    <a:gd name="T20" fmla="*/ 0 60000 65536"/>
                    <a:gd name="T21" fmla="*/ 0 w 20"/>
                    <a:gd name="T22" fmla="*/ 0 h 24"/>
                    <a:gd name="T23" fmla="*/ 20 w 2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4">
                      <a:moveTo>
                        <a:pt x="0" y="0"/>
                      </a:moveTo>
                      <a:lnTo>
                        <a:pt x="0" y="24"/>
                      </a:lnTo>
                      <a:lnTo>
                        <a:pt x="7" y="24"/>
                      </a:lnTo>
                      <a:lnTo>
                        <a:pt x="20" y="24"/>
                      </a:lnTo>
                      <a:lnTo>
                        <a:pt x="13" y="8"/>
                      </a:lnTo>
                      <a:lnTo>
                        <a:pt x="7" y="8"/>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7" name="Freeform 38"/>
                <p:cNvSpPr/>
                <p:nvPr/>
              </p:nvSpPr>
              <p:spPr bwMode="auto">
                <a:xfrm>
                  <a:off x="4472" y="2671"/>
                  <a:ext cx="13" cy="16"/>
                </a:xfrm>
                <a:custGeom>
                  <a:avLst/>
                  <a:gdLst>
                    <a:gd name="T0" fmla="*/ 0 w 13"/>
                    <a:gd name="T1" fmla="*/ 8 h 16"/>
                    <a:gd name="T2" fmla="*/ 0 w 13"/>
                    <a:gd name="T3" fmla="*/ 16 h 16"/>
                    <a:gd name="T4" fmla="*/ 7 w 13"/>
                    <a:gd name="T5" fmla="*/ 16 h 16"/>
                    <a:gd name="T6" fmla="*/ 13 w 13"/>
                    <a:gd name="T7" fmla="*/ 16 h 16"/>
                    <a:gd name="T8" fmla="*/ 13 w 13"/>
                    <a:gd name="T9" fmla="*/ 0 h 16"/>
                    <a:gd name="T10" fmla="*/ 7 w 13"/>
                    <a:gd name="T11" fmla="*/ 0 h 16"/>
                    <a:gd name="T12" fmla="*/ 0 w 13"/>
                    <a:gd name="T13" fmla="*/ 8 h 16"/>
                    <a:gd name="T14" fmla="*/ 0 60000 65536"/>
                    <a:gd name="T15" fmla="*/ 0 60000 65536"/>
                    <a:gd name="T16" fmla="*/ 0 60000 65536"/>
                    <a:gd name="T17" fmla="*/ 0 60000 65536"/>
                    <a:gd name="T18" fmla="*/ 0 60000 65536"/>
                    <a:gd name="T19" fmla="*/ 0 60000 65536"/>
                    <a:gd name="T20" fmla="*/ 0 60000 65536"/>
                    <a:gd name="T21" fmla="*/ 0 w 13"/>
                    <a:gd name="T22" fmla="*/ 0 h 16"/>
                    <a:gd name="T23" fmla="*/ 13 w 13"/>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6">
                      <a:moveTo>
                        <a:pt x="0" y="8"/>
                      </a:moveTo>
                      <a:lnTo>
                        <a:pt x="0" y="16"/>
                      </a:lnTo>
                      <a:lnTo>
                        <a:pt x="7" y="16"/>
                      </a:lnTo>
                      <a:lnTo>
                        <a:pt x="13" y="16"/>
                      </a:lnTo>
                      <a:lnTo>
                        <a:pt x="13" y="0"/>
                      </a:lnTo>
                      <a:lnTo>
                        <a:pt x="7" y="0"/>
                      </a:lnTo>
                      <a:lnTo>
                        <a:pt x="0"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8" name="Freeform 39"/>
                <p:cNvSpPr/>
                <p:nvPr/>
              </p:nvSpPr>
              <p:spPr bwMode="auto">
                <a:xfrm>
                  <a:off x="4388" y="2695"/>
                  <a:ext cx="71" cy="64"/>
                </a:xfrm>
                <a:custGeom>
                  <a:avLst/>
                  <a:gdLst>
                    <a:gd name="T0" fmla="*/ 0 w 71"/>
                    <a:gd name="T1" fmla="*/ 0 h 64"/>
                    <a:gd name="T2" fmla="*/ 7 w 71"/>
                    <a:gd name="T3" fmla="*/ 24 h 64"/>
                    <a:gd name="T4" fmla="*/ 39 w 71"/>
                    <a:gd name="T5" fmla="*/ 48 h 64"/>
                    <a:gd name="T6" fmla="*/ 46 w 71"/>
                    <a:gd name="T7" fmla="*/ 56 h 64"/>
                    <a:gd name="T8" fmla="*/ 58 w 71"/>
                    <a:gd name="T9" fmla="*/ 64 h 64"/>
                    <a:gd name="T10" fmla="*/ 71 w 71"/>
                    <a:gd name="T11" fmla="*/ 48 h 64"/>
                    <a:gd name="T12" fmla="*/ 65 w 71"/>
                    <a:gd name="T13" fmla="*/ 48 h 64"/>
                    <a:gd name="T14" fmla="*/ 58 w 71"/>
                    <a:gd name="T15" fmla="*/ 40 h 64"/>
                    <a:gd name="T16" fmla="*/ 65 w 71"/>
                    <a:gd name="T17" fmla="*/ 40 h 64"/>
                    <a:gd name="T18" fmla="*/ 65 w 71"/>
                    <a:gd name="T19" fmla="*/ 32 h 64"/>
                    <a:gd name="T20" fmla="*/ 52 w 71"/>
                    <a:gd name="T21" fmla="*/ 32 h 64"/>
                    <a:gd name="T22" fmla="*/ 46 w 71"/>
                    <a:gd name="T23" fmla="*/ 40 h 64"/>
                    <a:gd name="T24" fmla="*/ 20 w 71"/>
                    <a:gd name="T25" fmla="*/ 16 h 64"/>
                    <a:gd name="T26" fmla="*/ 20 w 71"/>
                    <a:gd name="T27" fmla="*/ 0 h 64"/>
                    <a:gd name="T28" fmla="*/ 0 w 71"/>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64"/>
                    <a:gd name="T47" fmla="*/ 71 w 71"/>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64">
                      <a:moveTo>
                        <a:pt x="0" y="0"/>
                      </a:moveTo>
                      <a:lnTo>
                        <a:pt x="7" y="24"/>
                      </a:lnTo>
                      <a:lnTo>
                        <a:pt x="39" y="48"/>
                      </a:lnTo>
                      <a:lnTo>
                        <a:pt x="46" y="56"/>
                      </a:lnTo>
                      <a:lnTo>
                        <a:pt x="58" y="64"/>
                      </a:lnTo>
                      <a:lnTo>
                        <a:pt x="71" y="48"/>
                      </a:lnTo>
                      <a:lnTo>
                        <a:pt x="65" y="48"/>
                      </a:lnTo>
                      <a:lnTo>
                        <a:pt x="58" y="40"/>
                      </a:lnTo>
                      <a:lnTo>
                        <a:pt x="65" y="40"/>
                      </a:lnTo>
                      <a:lnTo>
                        <a:pt x="65" y="32"/>
                      </a:lnTo>
                      <a:lnTo>
                        <a:pt x="52" y="32"/>
                      </a:lnTo>
                      <a:lnTo>
                        <a:pt x="46" y="40"/>
                      </a:lnTo>
                      <a:lnTo>
                        <a:pt x="20" y="16"/>
                      </a:lnTo>
                      <a:lnTo>
                        <a:pt x="20" y="0"/>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59" name="Freeform 40"/>
                <p:cNvSpPr/>
                <p:nvPr/>
              </p:nvSpPr>
              <p:spPr bwMode="auto">
                <a:xfrm>
                  <a:off x="4446" y="2687"/>
                  <a:ext cx="39" cy="56"/>
                </a:xfrm>
                <a:custGeom>
                  <a:avLst/>
                  <a:gdLst>
                    <a:gd name="T0" fmla="*/ 26 w 39"/>
                    <a:gd name="T1" fmla="*/ 0 h 56"/>
                    <a:gd name="T2" fmla="*/ 26 w 39"/>
                    <a:gd name="T3" fmla="*/ 32 h 56"/>
                    <a:gd name="T4" fmla="*/ 13 w 39"/>
                    <a:gd name="T5" fmla="*/ 40 h 56"/>
                    <a:gd name="T6" fmla="*/ 7 w 39"/>
                    <a:gd name="T7" fmla="*/ 40 h 56"/>
                    <a:gd name="T8" fmla="*/ 7 w 39"/>
                    <a:gd name="T9" fmla="*/ 48 h 56"/>
                    <a:gd name="T10" fmla="*/ 0 w 39"/>
                    <a:gd name="T11" fmla="*/ 48 h 56"/>
                    <a:gd name="T12" fmla="*/ 7 w 39"/>
                    <a:gd name="T13" fmla="*/ 56 h 56"/>
                    <a:gd name="T14" fmla="*/ 13 w 39"/>
                    <a:gd name="T15" fmla="*/ 56 h 56"/>
                    <a:gd name="T16" fmla="*/ 20 w 39"/>
                    <a:gd name="T17" fmla="*/ 56 h 56"/>
                    <a:gd name="T18" fmla="*/ 26 w 39"/>
                    <a:gd name="T19" fmla="*/ 48 h 56"/>
                    <a:gd name="T20" fmla="*/ 39 w 39"/>
                    <a:gd name="T21" fmla="*/ 32 h 56"/>
                    <a:gd name="T22" fmla="*/ 39 w 39"/>
                    <a:gd name="T23" fmla="*/ 0 h 56"/>
                    <a:gd name="T24" fmla="*/ 33 w 39"/>
                    <a:gd name="T25" fmla="*/ 0 h 56"/>
                    <a:gd name="T26" fmla="*/ 26 w 39"/>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56"/>
                    <a:gd name="T44" fmla="*/ 39 w 39"/>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56">
                      <a:moveTo>
                        <a:pt x="26" y="0"/>
                      </a:moveTo>
                      <a:lnTo>
                        <a:pt x="26" y="32"/>
                      </a:lnTo>
                      <a:lnTo>
                        <a:pt x="13" y="40"/>
                      </a:lnTo>
                      <a:lnTo>
                        <a:pt x="7" y="40"/>
                      </a:lnTo>
                      <a:lnTo>
                        <a:pt x="7" y="48"/>
                      </a:lnTo>
                      <a:lnTo>
                        <a:pt x="0" y="48"/>
                      </a:lnTo>
                      <a:lnTo>
                        <a:pt x="7" y="56"/>
                      </a:lnTo>
                      <a:lnTo>
                        <a:pt x="13" y="56"/>
                      </a:lnTo>
                      <a:lnTo>
                        <a:pt x="20" y="56"/>
                      </a:lnTo>
                      <a:lnTo>
                        <a:pt x="26" y="48"/>
                      </a:lnTo>
                      <a:lnTo>
                        <a:pt x="39" y="32"/>
                      </a:lnTo>
                      <a:lnTo>
                        <a:pt x="39" y="0"/>
                      </a:lnTo>
                      <a:lnTo>
                        <a:pt x="33" y="0"/>
                      </a:lnTo>
                      <a:lnTo>
                        <a:pt x="26"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0" name="Freeform 41"/>
                <p:cNvSpPr/>
                <p:nvPr/>
              </p:nvSpPr>
              <p:spPr bwMode="auto">
                <a:xfrm>
                  <a:off x="4408" y="2615"/>
                  <a:ext cx="51" cy="32"/>
                </a:xfrm>
                <a:custGeom>
                  <a:avLst/>
                  <a:gdLst>
                    <a:gd name="T0" fmla="*/ 13 w 51"/>
                    <a:gd name="T1" fmla="*/ 8 h 32"/>
                    <a:gd name="T2" fmla="*/ 0 w 51"/>
                    <a:gd name="T3" fmla="*/ 8 h 32"/>
                    <a:gd name="T4" fmla="*/ 0 w 51"/>
                    <a:gd name="T5" fmla="*/ 24 h 32"/>
                    <a:gd name="T6" fmla="*/ 19 w 51"/>
                    <a:gd name="T7" fmla="*/ 32 h 32"/>
                    <a:gd name="T8" fmla="*/ 26 w 51"/>
                    <a:gd name="T9" fmla="*/ 32 h 32"/>
                    <a:gd name="T10" fmla="*/ 32 w 51"/>
                    <a:gd name="T11" fmla="*/ 24 h 32"/>
                    <a:gd name="T12" fmla="*/ 38 w 51"/>
                    <a:gd name="T13" fmla="*/ 32 h 32"/>
                    <a:gd name="T14" fmla="*/ 45 w 51"/>
                    <a:gd name="T15" fmla="*/ 32 h 32"/>
                    <a:gd name="T16" fmla="*/ 51 w 51"/>
                    <a:gd name="T17" fmla="*/ 16 h 32"/>
                    <a:gd name="T18" fmla="*/ 51 w 51"/>
                    <a:gd name="T19" fmla="*/ 8 h 32"/>
                    <a:gd name="T20" fmla="*/ 38 w 51"/>
                    <a:gd name="T21" fmla="*/ 0 h 32"/>
                    <a:gd name="T22" fmla="*/ 38 w 51"/>
                    <a:gd name="T23" fmla="*/ 8 h 32"/>
                    <a:gd name="T24" fmla="*/ 32 w 51"/>
                    <a:gd name="T25" fmla="*/ 16 h 32"/>
                    <a:gd name="T26" fmla="*/ 19 w 51"/>
                    <a:gd name="T27" fmla="*/ 16 h 32"/>
                    <a:gd name="T28" fmla="*/ 13 w 51"/>
                    <a:gd name="T29" fmla="*/ 8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
                    <a:gd name="T46" fmla="*/ 0 h 32"/>
                    <a:gd name="T47" fmla="*/ 51 w 51"/>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 h="32">
                      <a:moveTo>
                        <a:pt x="13" y="8"/>
                      </a:moveTo>
                      <a:lnTo>
                        <a:pt x="0" y="8"/>
                      </a:lnTo>
                      <a:lnTo>
                        <a:pt x="0" y="24"/>
                      </a:lnTo>
                      <a:lnTo>
                        <a:pt x="19" y="32"/>
                      </a:lnTo>
                      <a:lnTo>
                        <a:pt x="26" y="32"/>
                      </a:lnTo>
                      <a:lnTo>
                        <a:pt x="32" y="24"/>
                      </a:lnTo>
                      <a:lnTo>
                        <a:pt x="38" y="32"/>
                      </a:lnTo>
                      <a:lnTo>
                        <a:pt x="45" y="32"/>
                      </a:lnTo>
                      <a:lnTo>
                        <a:pt x="51" y="16"/>
                      </a:lnTo>
                      <a:lnTo>
                        <a:pt x="51" y="8"/>
                      </a:lnTo>
                      <a:lnTo>
                        <a:pt x="38" y="0"/>
                      </a:lnTo>
                      <a:lnTo>
                        <a:pt x="38" y="8"/>
                      </a:lnTo>
                      <a:lnTo>
                        <a:pt x="32" y="16"/>
                      </a:lnTo>
                      <a:lnTo>
                        <a:pt x="19" y="16"/>
                      </a:lnTo>
                      <a:lnTo>
                        <a:pt x="13"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1" name="Freeform 42"/>
                <p:cNvSpPr/>
                <p:nvPr/>
              </p:nvSpPr>
              <p:spPr bwMode="auto">
                <a:xfrm>
                  <a:off x="4446" y="2863"/>
                  <a:ext cx="1" cy="48"/>
                </a:xfrm>
                <a:custGeom>
                  <a:avLst/>
                  <a:gdLst>
                    <a:gd name="T0" fmla="*/ 0 w 1"/>
                    <a:gd name="T1" fmla="*/ 48 h 48"/>
                    <a:gd name="T2" fmla="*/ 0 w 1"/>
                    <a:gd name="T3" fmla="*/ 32 h 48"/>
                    <a:gd name="T4" fmla="*/ 0 w 1"/>
                    <a:gd name="T5" fmla="*/ 0 h 48"/>
                    <a:gd name="T6" fmla="*/ 0 60000 65536"/>
                    <a:gd name="T7" fmla="*/ 0 60000 65536"/>
                    <a:gd name="T8" fmla="*/ 0 60000 65536"/>
                    <a:gd name="T9" fmla="*/ 0 w 1"/>
                    <a:gd name="T10" fmla="*/ 0 h 48"/>
                    <a:gd name="T11" fmla="*/ 1 w 1"/>
                    <a:gd name="T12" fmla="*/ 48 h 48"/>
                  </a:gdLst>
                  <a:ahLst/>
                  <a:cxnLst>
                    <a:cxn ang="T6">
                      <a:pos x="T0" y="T1"/>
                    </a:cxn>
                    <a:cxn ang="T7">
                      <a:pos x="T2" y="T3"/>
                    </a:cxn>
                    <a:cxn ang="T8">
                      <a:pos x="T4" y="T5"/>
                    </a:cxn>
                  </a:cxnLst>
                  <a:rect l="T9" t="T10" r="T11" b="T12"/>
                  <a:pathLst>
                    <a:path w="1" h="48">
                      <a:moveTo>
                        <a:pt x="0" y="48"/>
                      </a:moveTo>
                      <a:lnTo>
                        <a:pt x="0" y="32"/>
                      </a:lnTo>
                      <a:lnTo>
                        <a:pt x="0" y="0"/>
                      </a:lnTo>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2" name="Freeform 43"/>
                <p:cNvSpPr/>
                <p:nvPr/>
              </p:nvSpPr>
              <p:spPr bwMode="auto">
                <a:xfrm>
                  <a:off x="4427" y="2911"/>
                  <a:ext cx="58" cy="32"/>
                </a:xfrm>
                <a:custGeom>
                  <a:avLst/>
                  <a:gdLst>
                    <a:gd name="T0" fmla="*/ 0 w 58"/>
                    <a:gd name="T1" fmla="*/ 0 h 32"/>
                    <a:gd name="T2" fmla="*/ 0 w 58"/>
                    <a:gd name="T3" fmla="*/ 16 h 32"/>
                    <a:gd name="T4" fmla="*/ 0 w 58"/>
                    <a:gd name="T5" fmla="*/ 24 h 32"/>
                    <a:gd name="T6" fmla="*/ 7 w 58"/>
                    <a:gd name="T7" fmla="*/ 32 h 32"/>
                    <a:gd name="T8" fmla="*/ 26 w 58"/>
                    <a:gd name="T9" fmla="*/ 32 h 32"/>
                    <a:gd name="T10" fmla="*/ 32 w 58"/>
                    <a:gd name="T11" fmla="*/ 24 h 32"/>
                    <a:gd name="T12" fmla="*/ 32 w 58"/>
                    <a:gd name="T13" fmla="*/ 24 h 32"/>
                    <a:gd name="T14" fmla="*/ 45 w 58"/>
                    <a:gd name="T15" fmla="*/ 24 h 32"/>
                    <a:gd name="T16" fmla="*/ 58 w 58"/>
                    <a:gd name="T17" fmla="*/ 16 h 32"/>
                    <a:gd name="T18" fmla="*/ 58 w 58"/>
                    <a:gd name="T19" fmla="*/ 8 h 32"/>
                    <a:gd name="T20" fmla="*/ 45 w 58"/>
                    <a:gd name="T21" fmla="*/ 8 h 32"/>
                    <a:gd name="T22" fmla="*/ 39 w 58"/>
                    <a:gd name="T23" fmla="*/ 0 h 32"/>
                    <a:gd name="T24" fmla="*/ 26 w 58"/>
                    <a:gd name="T25" fmla="*/ 0 h 32"/>
                    <a:gd name="T26" fmla="*/ 19 w 58"/>
                    <a:gd name="T27" fmla="*/ 0 h 32"/>
                    <a:gd name="T28" fmla="*/ 13 w 58"/>
                    <a:gd name="T29" fmla="*/ 0 h 32"/>
                    <a:gd name="T30" fmla="*/ 0 w 58"/>
                    <a:gd name="T31" fmla="*/ 0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32"/>
                    <a:gd name="T50" fmla="*/ 58 w 58"/>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32">
                      <a:moveTo>
                        <a:pt x="0" y="0"/>
                      </a:moveTo>
                      <a:lnTo>
                        <a:pt x="0" y="16"/>
                      </a:lnTo>
                      <a:lnTo>
                        <a:pt x="0" y="24"/>
                      </a:lnTo>
                      <a:lnTo>
                        <a:pt x="7" y="32"/>
                      </a:lnTo>
                      <a:lnTo>
                        <a:pt x="26" y="32"/>
                      </a:lnTo>
                      <a:lnTo>
                        <a:pt x="32" y="24"/>
                      </a:lnTo>
                      <a:lnTo>
                        <a:pt x="45" y="24"/>
                      </a:lnTo>
                      <a:lnTo>
                        <a:pt x="58" y="16"/>
                      </a:lnTo>
                      <a:lnTo>
                        <a:pt x="58" y="8"/>
                      </a:lnTo>
                      <a:lnTo>
                        <a:pt x="45" y="8"/>
                      </a:lnTo>
                      <a:lnTo>
                        <a:pt x="39" y="0"/>
                      </a:lnTo>
                      <a:lnTo>
                        <a:pt x="26" y="0"/>
                      </a:lnTo>
                      <a:lnTo>
                        <a:pt x="19" y="0"/>
                      </a:lnTo>
                      <a:lnTo>
                        <a:pt x="13" y="0"/>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3" name="Freeform 44"/>
                <p:cNvSpPr/>
                <p:nvPr/>
              </p:nvSpPr>
              <p:spPr bwMode="auto">
                <a:xfrm>
                  <a:off x="4628" y="2839"/>
                  <a:ext cx="52" cy="72"/>
                </a:xfrm>
                <a:custGeom>
                  <a:avLst/>
                  <a:gdLst>
                    <a:gd name="T0" fmla="*/ 0 w 52"/>
                    <a:gd name="T1" fmla="*/ 0 h 72"/>
                    <a:gd name="T2" fmla="*/ 7 w 52"/>
                    <a:gd name="T3" fmla="*/ 48 h 72"/>
                    <a:gd name="T4" fmla="*/ 7 w 52"/>
                    <a:gd name="T5" fmla="*/ 64 h 72"/>
                    <a:gd name="T6" fmla="*/ 20 w 52"/>
                    <a:gd name="T7" fmla="*/ 72 h 72"/>
                    <a:gd name="T8" fmla="*/ 26 w 52"/>
                    <a:gd name="T9" fmla="*/ 64 h 72"/>
                    <a:gd name="T10" fmla="*/ 39 w 52"/>
                    <a:gd name="T11" fmla="*/ 72 h 72"/>
                    <a:gd name="T12" fmla="*/ 52 w 52"/>
                    <a:gd name="T13" fmla="*/ 64 h 72"/>
                    <a:gd name="T14" fmla="*/ 52 w 52"/>
                    <a:gd name="T15" fmla="*/ 48 h 72"/>
                    <a:gd name="T16" fmla="*/ 52 w 52"/>
                    <a:gd name="T17" fmla="*/ 0 h 72"/>
                    <a:gd name="T18" fmla="*/ 46 w 52"/>
                    <a:gd name="T19" fmla="*/ 8 h 72"/>
                    <a:gd name="T20" fmla="*/ 0 w 52"/>
                    <a:gd name="T21" fmla="*/ 0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72"/>
                    <a:gd name="T35" fmla="*/ 52 w 52"/>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72">
                      <a:moveTo>
                        <a:pt x="0" y="0"/>
                      </a:moveTo>
                      <a:lnTo>
                        <a:pt x="7" y="48"/>
                      </a:lnTo>
                      <a:lnTo>
                        <a:pt x="7" y="64"/>
                      </a:lnTo>
                      <a:lnTo>
                        <a:pt x="20" y="72"/>
                      </a:lnTo>
                      <a:lnTo>
                        <a:pt x="26" y="64"/>
                      </a:lnTo>
                      <a:lnTo>
                        <a:pt x="39" y="72"/>
                      </a:lnTo>
                      <a:lnTo>
                        <a:pt x="52" y="64"/>
                      </a:lnTo>
                      <a:lnTo>
                        <a:pt x="52" y="48"/>
                      </a:lnTo>
                      <a:lnTo>
                        <a:pt x="52" y="0"/>
                      </a:lnTo>
                      <a:lnTo>
                        <a:pt x="46" y="8"/>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4" name="Freeform 45"/>
                <p:cNvSpPr/>
                <p:nvPr/>
              </p:nvSpPr>
              <p:spPr bwMode="auto">
                <a:xfrm>
                  <a:off x="4667" y="2487"/>
                  <a:ext cx="33" cy="40"/>
                </a:xfrm>
                <a:custGeom>
                  <a:avLst/>
                  <a:gdLst>
                    <a:gd name="T0" fmla="*/ 0 w 33"/>
                    <a:gd name="T1" fmla="*/ 8 h 40"/>
                    <a:gd name="T2" fmla="*/ 7 w 33"/>
                    <a:gd name="T3" fmla="*/ 0 h 40"/>
                    <a:gd name="T4" fmla="*/ 20 w 33"/>
                    <a:gd name="T5" fmla="*/ 0 h 40"/>
                    <a:gd name="T6" fmla="*/ 33 w 33"/>
                    <a:gd name="T7" fmla="*/ 16 h 40"/>
                    <a:gd name="T8" fmla="*/ 33 w 33"/>
                    <a:gd name="T9" fmla="*/ 24 h 40"/>
                    <a:gd name="T10" fmla="*/ 33 w 33"/>
                    <a:gd name="T11" fmla="*/ 40 h 40"/>
                    <a:gd name="T12" fmla="*/ 20 w 33"/>
                    <a:gd name="T13" fmla="*/ 40 h 40"/>
                    <a:gd name="T14" fmla="*/ 20 w 33"/>
                    <a:gd name="T15" fmla="*/ 32 h 40"/>
                    <a:gd name="T16" fmla="*/ 13 w 33"/>
                    <a:gd name="T17" fmla="*/ 8 h 40"/>
                    <a:gd name="T18" fmla="*/ 0 w 33"/>
                    <a:gd name="T19" fmla="*/ 8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40"/>
                    <a:gd name="T32" fmla="*/ 33 w 33"/>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40">
                      <a:moveTo>
                        <a:pt x="0" y="8"/>
                      </a:moveTo>
                      <a:lnTo>
                        <a:pt x="7" y="0"/>
                      </a:lnTo>
                      <a:lnTo>
                        <a:pt x="20" y="0"/>
                      </a:lnTo>
                      <a:lnTo>
                        <a:pt x="33" y="16"/>
                      </a:lnTo>
                      <a:lnTo>
                        <a:pt x="33" y="24"/>
                      </a:lnTo>
                      <a:lnTo>
                        <a:pt x="33" y="40"/>
                      </a:lnTo>
                      <a:lnTo>
                        <a:pt x="20" y="40"/>
                      </a:lnTo>
                      <a:lnTo>
                        <a:pt x="20" y="32"/>
                      </a:lnTo>
                      <a:lnTo>
                        <a:pt x="13" y="8"/>
                      </a:lnTo>
                      <a:lnTo>
                        <a:pt x="0"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5" name="Freeform 46"/>
                <p:cNvSpPr/>
                <p:nvPr/>
              </p:nvSpPr>
              <p:spPr bwMode="auto">
                <a:xfrm>
                  <a:off x="4622" y="2464"/>
                  <a:ext cx="52" cy="79"/>
                </a:xfrm>
                <a:custGeom>
                  <a:avLst/>
                  <a:gdLst>
                    <a:gd name="T0" fmla="*/ 6 w 52"/>
                    <a:gd name="T1" fmla="*/ 31 h 79"/>
                    <a:gd name="T2" fmla="*/ 0 w 52"/>
                    <a:gd name="T3" fmla="*/ 31 h 79"/>
                    <a:gd name="T4" fmla="*/ 0 w 52"/>
                    <a:gd name="T5" fmla="*/ 31 h 79"/>
                    <a:gd name="T6" fmla="*/ 0 w 52"/>
                    <a:gd name="T7" fmla="*/ 47 h 79"/>
                    <a:gd name="T8" fmla="*/ 6 w 52"/>
                    <a:gd name="T9" fmla="*/ 47 h 79"/>
                    <a:gd name="T10" fmla="*/ 13 w 52"/>
                    <a:gd name="T11" fmla="*/ 71 h 79"/>
                    <a:gd name="T12" fmla="*/ 32 w 52"/>
                    <a:gd name="T13" fmla="*/ 79 h 79"/>
                    <a:gd name="T14" fmla="*/ 45 w 52"/>
                    <a:gd name="T15" fmla="*/ 79 h 79"/>
                    <a:gd name="T16" fmla="*/ 52 w 52"/>
                    <a:gd name="T17" fmla="*/ 63 h 79"/>
                    <a:gd name="T18" fmla="*/ 52 w 52"/>
                    <a:gd name="T19" fmla="*/ 39 h 79"/>
                    <a:gd name="T20" fmla="*/ 52 w 52"/>
                    <a:gd name="T21" fmla="*/ 15 h 79"/>
                    <a:gd name="T22" fmla="*/ 26 w 52"/>
                    <a:gd name="T23" fmla="*/ 0 h 79"/>
                    <a:gd name="T24" fmla="*/ 6 w 52"/>
                    <a:gd name="T25" fmla="*/ 15 h 79"/>
                    <a:gd name="T26" fmla="*/ 6 w 52"/>
                    <a:gd name="T27" fmla="*/ 31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79"/>
                    <a:gd name="T44" fmla="*/ 52 w 52"/>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79">
                      <a:moveTo>
                        <a:pt x="6" y="31"/>
                      </a:moveTo>
                      <a:lnTo>
                        <a:pt x="0" y="31"/>
                      </a:lnTo>
                      <a:lnTo>
                        <a:pt x="0" y="47"/>
                      </a:lnTo>
                      <a:lnTo>
                        <a:pt x="6" y="47"/>
                      </a:lnTo>
                      <a:lnTo>
                        <a:pt x="13" y="71"/>
                      </a:lnTo>
                      <a:lnTo>
                        <a:pt x="32" y="79"/>
                      </a:lnTo>
                      <a:lnTo>
                        <a:pt x="45" y="79"/>
                      </a:lnTo>
                      <a:lnTo>
                        <a:pt x="52" y="63"/>
                      </a:lnTo>
                      <a:lnTo>
                        <a:pt x="52" y="39"/>
                      </a:lnTo>
                      <a:lnTo>
                        <a:pt x="52" y="15"/>
                      </a:lnTo>
                      <a:lnTo>
                        <a:pt x="26" y="0"/>
                      </a:lnTo>
                      <a:lnTo>
                        <a:pt x="6" y="15"/>
                      </a:lnTo>
                      <a:lnTo>
                        <a:pt x="6" y="31"/>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6" name="Freeform 47"/>
                <p:cNvSpPr/>
                <p:nvPr/>
              </p:nvSpPr>
              <p:spPr bwMode="auto">
                <a:xfrm>
                  <a:off x="4609" y="2448"/>
                  <a:ext cx="71" cy="63"/>
                </a:xfrm>
                <a:custGeom>
                  <a:avLst/>
                  <a:gdLst>
                    <a:gd name="T0" fmla="*/ 65 w 71"/>
                    <a:gd name="T1" fmla="*/ 39 h 63"/>
                    <a:gd name="T2" fmla="*/ 71 w 71"/>
                    <a:gd name="T3" fmla="*/ 31 h 63"/>
                    <a:gd name="T4" fmla="*/ 71 w 71"/>
                    <a:gd name="T5" fmla="*/ 16 h 63"/>
                    <a:gd name="T6" fmla="*/ 58 w 71"/>
                    <a:gd name="T7" fmla="*/ 8 h 63"/>
                    <a:gd name="T8" fmla="*/ 52 w 71"/>
                    <a:gd name="T9" fmla="*/ 0 h 63"/>
                    <a:gd name="T10" fmla="*/ 32 w 71"/>
                    <a:gd name="T11" fmla="*/ 0 h 63"/>
                    <a:gd name="T12" fmla="*/ 19 w 71"/>
                    <a:gd name="T13" fmla="*/ 0 h 63"/>
                    <a:gd name="T14" fmla="*/ 19 w 71"/>
                    <a:gd name="T15" fmla="*/ 8 h 63"/>
                    <a:gd name="T16" fmla="*/ 6 w 71"/>
                    <a:gd name="T17" fmla="*/ 16 h 63"/>
                    <a:gd name="T18" fmla="*/ 0 w 71"/>
                    <a:gd name="T19" fmla="*/ 31 h 63"/>
                    <a:gd name="T20" fmla="*/ 0 w 71"/>
                    <a:gd name="T21" fmla="*/ 55 h 63"/>
                    <a:gd name="T22" fmla="*/ 13 w 71"/>
                    <a:gd name="T23" fmla="*/ 63 h 63"/>
                    <a:gd name="T24" fmla="*/ 13 w 71"/>
                    <a:gd name="T25" fmla="*/ 47 h 63"/>
                    <a:gd name="T26" fmla="*/ 13 w 71"/>
                    <a:gd name="T27" fmla="*/ 47 h 63"/>
                    <a:gd name="T28" fmla="*/ 19 w 71"/>
                    <a:gd name="T29" fmla="*/ 47 h 63"/>
                    <a:gd name="T30" fmla="*/ 19 w 71"/>
                    <a:gd name="T31" fmla="*/ 31 h 63"/>
                    <a:gd name="T32" fmla="*/ 39 w 71"/>
                    <a:gd name="T33" fmla="*/ 16 h 63"/>
                    <a:gd name="T34" fmla="*/ 65 w 71"/>
                    <a:gd name="T35" fmla="*/ 31 h 63"/>
                    <a:gd name="T36" fmla="*/ 65 w 71"/>
                    <a:gd name="T37" fmla="*/ 39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1"/>
                    <a:gd name="T58" fmla="*/ 0 h 63"/>
                    <a:gd name="T59" fmla="*/ 71 w 71"/>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1" h="63">
                      <a:moveTo>
                        <a:pt x="65" y="39"/>
                      </a:moveTo>
                      <a:lnTo>
                        <a:pt x="71" y="31"/>
                      </a:lnTo>
                      <a:lnTo>
                        <a:pt x="71" y="16"/>
                      </a:lnTo>
                      <a:lnTo>
                        <a:pt x="58" y="8"/>
                      </a:lnTo>
                      <a:lnTo>
                        <a:pt x="52" y="0"/>
                      </a:lnTo>
                      <a:lnTo>
                        <a:pt x="32" y="0"/>
                      </a:lnTo>
                      <a:lnTo>
                        <a:pt x="19" y="0"/>
                      </a:lnTo>
                      <a:lnTo>
                        <a:pt x="19" y="8"/>
                      </a:lnTo>
                      <a:lnTo>
                        <a:pt x="6" y="16"/>
                      </a:lnTo>
                      <a:lnTo>
                        <a:pt x="0" y="31"/>
                      </a:lnTo>
                      <a:lnTo>
                        <a:pt x="0" y="55"/>
                      </a:lnTo>
                      <a:lnTo>
                        <a:pt x="13" y="63"/>
                      </a:lnTo>
                      <a:lnTo>
                        <a:pt x="13" y="47"/>
                      </a:lnTo>
                      <a:lnTo>
                        <a:pt x="19" y="47"/>
                      </a:lnTo>
                      <a:lnTo>
                        <a:pt x="19" y="31"/>
                      </a:lnTo>
                      <a:lnTo>
                        <a:pt x="39" y="16"/>
                      </a:lnTo>
                      <a:lnTo>
                        <a:pt x="65" y="31"/>
                      </a:lnTo>
                      <a:lnTo>
                        <a:pt x="65" y="39"/>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7" name="Freeform 48"/>
                <p:cNvSpPr/>
                <p:nvPr/>
              </p:nvSpPr>
              <p:spPr bwMode="auto">
                <a:xfrm>
                  <a:off x="4583" y="2487"/>
                  <a:ext cx="32" cy="40"/>
                </a:xfrm>
                <a:custGeom>
                  <a:avLst/>
                  <a:gdLst>
                    <a:gd name="T0" fmla="*/ 32 w 32"/>
                    <a:gd name="T1" fmla="*/ 8 h 40"/>
                    <a:gd name="T2" fmla="*/ 26 w 32"/>
                    <a:gd name="T3" fmla="*/ 0 h 40"/>
                    <a:gd name="T4" fmla="*/ 19 w 32"/>
                    <a:gd name="T5" fmla="*/ 8 h 40"/>
                    <a:gd name="T6" fmla="*/ 6 w 32"/>
                    <a:gd name="T7" fmla="*/ 16 h 40"/>
                    <a:gd name="T8" fmla="*/ 0 w 32"/>
                    <a:gd name="T9" fmla="*/ 32 h 40"/>
                    <a:gd name="T10" fmla="*/ 6 w 32"/>
                    <a:gd name="T11" fmla="*/ 40 h 40"/>
                    <a:gd name="T12" fmla="*/ 13 w 32"/>
                    <a:gd name="T13" fmla="*/ 40 h 40"/>
                    <a:gd name="T14" fmla="*/ 13 w 32"/>
                    <a:gd name="T15" fmla="*/ 32 h 40"/>
                    <a:gd name="T16" fmla="*/ 19 w 32"/>
                    <a:gd name="T17" fmla="*/ 16 h 40"/>
                    <a:gd name="T18" fmla="*/ 32 w 32"/>
                    <a:gd name="T19" fmla="*/ 8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40"/>
                    <a:gd name="T32" fmla="*/ 32 w 32"/>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40">
                      <a:moveTo>
                        <a:pt x="32" y="8"/>
                      </a:moveTo>
                      <a:lnTo>
                        <a:pt x="26" y="0"/>
                      </a:lnTo>
                      <a:lnTo>
                        <a:pt x="19" y="8"/>
                      </a:lnTo>
                      <a:lnTo>
                        <a:pt x="6" y="16"/>
                      </a:lnTo>
                      <a:lnTo>
                        <a:pt x="0" y="32"/>
                      </a:lnTo>
                      <a:lnTo>
                        <a:pt x="6" y="40"/>
                      </a:lnTo>
                      <a:lnTo>
                        <a:pt x="13" y="40"/>
                      </a:lnTo>
                      <a:lnTo>
                        <a:pt x="13" y="32"/>
                      </a:lnTo>
                      <a:lnTo>
                        <a:pt x="19" y="16"/>
                      </a:lnTo>
                      <a:lnTo>
                        <a:pt x="32"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8" name="Freeform 49"/>
                <p:cNvSpPr/>
                <p:nvPr/>
              </p:nvSpPr>
              <p:spPr bwMode="auto">
                <a:xfrm>
                  <a:off x="4609" y="2479"/>
                  <a:ext cx="13" cy="16"/>
                </a:xfrm>
                <a:custGeom>
                  <a:avLst/>
                  <a:gdLst>
                    <a:gd name="T0" fmla="*/ 0 w 13"/>
                    <a:gd name="T1" fmla="*/ 8 h 16"/>
                    <a:gd name="T2" fmla="*/ 0 w 13"/>
                    <a:gd name="T3" fmla="*/ 8 h 16"/>
                    <a:gd name="T4" fmla="*/ 0 w 13"/>
                    <a:gd name="T5" fmla="*/ 0 h 16"/>
                    <a:gd name="T6" fmla="*/ 6 w 13"/>
                    <a:gd name="T7" fmla="*/ 8 h 16"/>
                    <a:gd name="T8" fmla="*/ 6 w 13"/>
                    <a:gd name="T9" fmla="*/ 0 h 16"/>
                    <a:gd name="T10" fmla="*/ 13 w 13"/>
                    <a:gd name="T11" fmla="*/ 8 h 16"/>
                    <a:gd name="T12" fmla="*/ 6 w 13"/>
                    <a:gd name="T13" fmla="*/ 8 h 16"/>
                    <a:gd name="T14" fmla="*/ 6 w 13"/>
                    <a:gd name="T15" fmla="*/ 16 h 16"/>
                    <a:gd name="T16" fmla="*/ 0 w 13"/>
                    <a:gd name="T17" fmla="*/ 8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6"/>
                    <a:gd name="T29" fmla="*/ 13 w 13"/>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6">
                      <a:moveTo>
                        <a:pt x="0" y="8"/>
                      </a:moveTo>
                      <a:lnTo>
                        <a:pt x="0" y="8"/>
                      </a:lnTo>
                      <a:lnTo>
                        <a:pt x="0" y="0"/>
                      </a:lnTo>
                      <a:lnTo>
                        <a:pt x="6" y="8"/>
                      </a:lnTo>
                      <a:lnTo>
                        <a:pt x="6" y="0"/>
                      </a:lnTo>
                      <a:lnTo>
                        <a:pt x="13" y="8"/>
                      </a:lnTo>
                      <a:lnTo>
                        <a:pt x="6" y="8"/>
                      </a:lnTo>
                      <a:lnTo>
                        <a:pt x="6" y="16"/>
                      </a:lnTo>
                      <a:lnTo>
                        <a:pt x="0"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69" name="Freeform 50"/>
                <p:cNvSpPr/>
                <p:nvPr/>
              </p:nvSpPr>
              <p:spPr bwMode="auto">
                <a:xfrm>
                  <a:off x="4622" y="2511"/>
                  <a:ext cx="39" cy="48"/>
                </a:xfrm>
                <a:custGeom>
                  <a:avLst/>
                  <a:gdLst>
                    <a:gd name="T0" fmla="*/ 6 w 39"/>
                    <a:gd name="T1" fmla="*/ 0 h 48"/>
                    <a:gd name="T2" fmla="*/ 0 w 39"/>
                    <a:gd name="T3" fmla="*/ 40 h 48"/>
                    <a:gd name="T4" fmla="*/ 13 w 39"/>
                    <a:gd name="T5" fmla="*/ 48 h 48"/>
                    <a:gd name="T6" fmla="*/ 26 w 39"/>
                    <a:gd name="T7" fmla="*/ 48 h 48"/>
                    <a:gd name="T8" fmla="*/ 39 w 39"/>
                    <a:gd name="T9" fmla="*/ 40 h 48"/>
                    <a:gd name="T10" fmla="*/ 39 w 39"/>
                    <a:gd name="T11" fmla="*/ 32 h 48"/>
                    <a:gd name="T12" fmla="*/ 32 w 39"/>
                    <a:gd name="T13" fmla="*/ 32 h 48"/>
                    <a:gd name="T14" fmla="*/ 13 w 39"/>
                    <a:gd name="T15" fmla="*/ 24 h 48"/>
                    <a:gd name="T16" fmla="*/ 6 w 39"/>
                    <a:gd name="T17" fmla="*/ 0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48"/>
                    <a:gd name="T29" fmla="*/ 39 w 39"/>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48">
                      <a:moveTo>
                        <a:pt x="6" y="0"/>
                      </a:moveTo>
                      <a:lnTo>
                        <a:pt x="0" y="40"/>
                      </a:lnTo>
                      <a:lnTo>
                        <a:pt x="13" y="48"/>
                      </a:lnTo>
                      <a:lnTo>
                        <a:pt x="26" y="48"/>
                      </a:lnTo>
                      <a:lnTo>
                        <a:pt x="39" y="40"/>
                      </a:lnTo>
                      <a:lnTo>
                        <a:pt x="39" y="32"/>
                      </a:lnTo>
                      <a:lnTo>
                        <a:pt x="32" y="32"/>
                      </a:lnTo>
                      <a:lnTo>
                        <a:pt x="13" y="24"/>
                      </a:lnTo>
                      <a:lnTo>
                        <a:pt x="6"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0" name="Freeform 51"/>
                <p:cNvSpPr/>
                <p:nvPr/>
              </p:nvSpPr>
              <p:spPr bwMode="auto">
                <a:xfrm>
                  <a:off x="4576" y="2543"/>
                  <a:ext cx="149" cy="304"/>
                </a:xfrm>
                <a:custGeom>
                  <a:avLst/>
                  <a:gdLst>
                    <a:gd name="T0" fmla="*/ 46 w 149"/>
                    <a:gd name="T1" fmla="*/ 8 h 304"/>
                    <a:gd name="T2" fmla="*/ 20 w 149"/>
                    <a:gd name="T3" fmla="*/ 16 h 304"/>
                    <a:gd name="T4" fmla="*/ 13 w 149"/>
                    <a:gd name="T5" fmla="*/ 8 h 304"/>
                    <a:gd name="T6" fmla="*/ 0 w 149"/>
                    <a:gd name="T7" fmla="*/ 16 h 304"/>
                    <a:gd name="T8" fmla="*/ 0 w 149"/>
                    <a:gd name="T9" fmla="*/ 40 h 304"/>
                    <a:gd name="T10" fmla="*/ 0 w 149"/>
                    <a:gd name="T11" fmla="*/ 64 h 304"/>
                    <a:gd name="T12" fmla="*/ 13 w 149"/>
                    <a:gd name="T13" fmla="*/ 80 h 304"/>
                    <a:gd name="T14" fmla="*/ 26 w 149"/>
                    <a:gd name="T15" fmla="*/ 80 h 304"/>
                    <a:gd name="T16" fmla="*/ 33 w 149"/>
                    <a:gd name="T17" fmla="*/ 144 h 304"/>
                    <a:gd name="T18" fmla="*/ 13 w 149"/>
                    <a:gd name="T19" fmla="*/ 256 h 304"/>
                    <a:gd name="T20" fmla="*/ 13 w 149"/>
                    <a:gd name="T21" fmla="*/ 288 h 304"/>
                    <a:gd name="T22" fmla="*/ 46 w 149"/>
                    <a:gd name="T23" fmla="*/ 296 h 304"/>
                    <a:gd name="T24" fmla="*/ 98 w 149"/>
                    <a:gd name="T25" fmla="*/ 304 h 304"/>
                    <a:gd name="T26" fmla="*/ 124 w 149"/>
                    <a:gd name="T27" fmla="*/ 296 h 304"/>
                    <a:gd name="T28" fmla="*/ 149 w 149"/>
                    <a:gd name="T29" fmla="*/ 280 h 304"/>
                    <a:gd name="T30" fmla="*/ 143 w 149"/>
                    <a:gd name="T31" fmla="*/ 248 h 304"/>
                    <a:gd name="T32" fmla="*/ 111 w 149"/>
                    <a:gd name="T33" fmla="*/ 136 h 304"/>
                    <a:gd name="T34" fmla="*/ 111 w 149"/>
                    <a:gd name="T35" fmla="*/ 72 h 304"/>
                    <a:gd name="T36" fmla="*/ 124 w 149"/>
                    <a:gd name="T37" fmla="*/ 72 h 304"/>
                    <a:gd name="T38" fmla="*/ 130 w 149"/>
                    <a:gd name="T39" fmla="*/ 64 h 304"/>
                    <a:gd name="T40" fmla="*/ 130 w 149"/>
                    <a:gd name="T41" fmla="*/ 24 h 304"/>
                    <a:gd name="T42" fmla="*/ 117 w 149"/>
                    <a:gd name="T43" fmla="*/ 8 h 304"/>
                    <a:gd name="T44" fmla="*/ 104 w 149"/>
                    <a:gd name="T45" fmla="*/ 16 h 304"/>
                    <a:gd name="T46" fmla="*/ 85 w 149"/>
                    <a:gd name="T47" fmla="*/ 0 h 304"/>
                    <a:gd name="T48" fmla="*/ 85 w 149"/>
                    <a:gd name="T49" fmla="*/ 8 h 304"/>
                    <a:gd name="T50" fmla="*/ 72 w 149"/>
                    <a:gd name="T51" fmla="*/ 16 h 304"/>
                    <a:gd name="T52" fmla="*/ 59 w 149"/>
                    <a:gd name="T53" fmla="*/ 16 h 304"/>
                    <a:gd name="T54" fmla="*/ 46 w 149"/>
                    <a:gd name="T55" fmla="*/ 8 h 3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9"/>
                    <a:gd name="T85" fmla="*/ 0 h 304"/>
                    <a:gd name="T86" fmla="*/ 149 w 149"/>
                    <a:gd name="T87" fmla="*/ 304 h 3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9" h="304">
                      <a:moveTo>
                        <a:pt x="46" y="8"/>
                      </a:moveTo>
                      <a:lnTo>
                        <a:pt x="20" y="16"/>
                      </a:lnTo>
                      <a:lnTo>
                        <a:pt x="13" y="8"/>
                      </a:lnTo>
                      <a:lnTo>
                        <a:pt x="0" y="16"/>
                      </a:lnTo>
                      <a:lnTo>
                        <a:pt x="0" y="40"/>
                      </a:lnTo>
                      <a:lnTo>
                        <a:pt x="0" y="64"/>
                      </a:lnTo>
                      <a:lnTo>
                        <a:pt x="13" y="80"/>
                      </a:lnTo>
                      <a:lnTo>
                        <a:pt x="26" y="80"/>
                      </a:lnTo>
                      <a:lnTo>
                        <a:pt x="33" y="144"/>
                      </a:lnTo>
                      <a:lnTo>
                        <a:pt x="13" y="256"/>
                      </a:lnTo>
                      <a:lnTo>
                        <a:pt x="13" y="288"/>
                      </a:lnTo>
                      <a:lnTo>
                        <a:pt x="46" y="296"/>
                      </a:lnTo>
                      <a:lnTo>
                        <a:pt x="98" y="304"/>
                      </a:lnTo>
                      <a:lnTo>
                        <a:pt x="124" y="296"/>
                      </a:lnTo>
                      <a:lnTo>
                        <a:pt x="149" y="280"/>
                      </a:lnTo>
                      <a:lnTo>
                        <a:pt x="143" y="248"/>
                      </a:lnTo>
                      <a:lnTo>
                        <a:pt x="111" y="136"/>
                      </a:lnTo>
                      <a:lnTo>
                        <a:pt x="111" y="72"/>
                      </a:lnTo>
                      <a:lnTo>
                        <a:pt x="124" y="72"/>
                      </a:lnTo>
                      <a:lnTo>
                        <a:pt x="130" y="64"/>
                      </a:lnTo>
                      <a:lnTo>
                        <a:pt x="130" y="24"/>
                      </a:lnTo>
                      <a:lnTo>
                        <a:pt x="117" y="8"/>
                      </a:lnTo>
                      <a:lnTo>
                        <a:pt x="104" y="16"/>
                      </a:lnTo>
                      <a:lnTo>
                        <a:pt x="85" y="0"/>
                      </a:lnTo>
                      <a:lnTo>
                        <a:pt x="85" y="8"/>
                      </a:lnTo>
                      <a:lnTo>
                        <a:pt x="72" y="16"/>
                      </a:lnTo>
                      <a:lnTo>
                        <a:pt x="59" y="16"/>
                      </a:lnTo>
                      <a:lnTo>
                        <a:pt x="46"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1" name="Line 52"/>
                <p:cNvSpPr>
                  <a:spLocks noChangeShapeType="1"/>
                </p:cNvSpPr>
                <p:nvPr/>
              </p:nvSpPr>
              <p:spPr bwMode="auto">
                <a:xfrm flipV="1">
                  <a:off x="4687" y="2599"/>
                  <a:ext cx="1" cy="16"/>
                </a:xfrm>
                <a:prstGeom prst="line">
                  <a:avLst/>
                </a:pr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2" name="Freeform 53"/>
                <p:cNvSpPr/>
                <p:nvPr/>
              </p:nvSpPr>
              <p:spPr bwMode="auto">
                <a:xfrm>
                  <a:off x="4583" y="2615"/>
                  <a:ext cx="19" cy="24"/>
                </a:xfrm>
                <a:custGeom>
                  <a:avLst/>
                  <a:gdLst>
                    <a:gd name="T0" fmla="*/ 0 w 19"/>
                    <a:gd name="T1" fmla="*/ 0 h 24"/>
                    <a:gd name="T2" fmla="*/ 0 w 19"/>
                    <a:gd name="T3" fmla="*/ 24 h 24"/>
                    <a:gd name="T4" fmla="*/ 13 w 19"/>
                    <a:gd name="T5" fmla="*/ 24 h 24"/>
                    <a:gd name="T6" fmla="*/ 19 w 19"/>
                    <a:gd name="T7" fmla="*/ 24 h 24"/>
                    <a:gd name="T8" fmla="*/ 19 w 19"/>
                    <a:gd name="T9" fmla="*/ 8 h 24"/>
                    <a:gd name="T10" fmla="*/ 6 w 19"/>
                    <a:gd name="T11" fmla="*/ 8 h 24"/>
                    <a:gd name="T12" fmla="*/ 0 w 19"/>
                    <a:gd name="T13" fmla="*/ 0 h 24"/>
                    <a:gd name="T14" fmla="*/ 0 60000 65536"/>
                    <a:gd name="T15" fmla="*/ 0 60000 65536"/>
                    <a:gd name="T16" fmla="*/ 0 60000 65536"/>
                    <a:gd name="T17" fmla="*/ 0 60000 65536"/>
                    <a:gd name="T18" fmla="*/ 0 60000 65536"/>
                    <a:gd name="T19" fmla="*/ 0 60000 65536"/>
                    <a:gd name="T20" fmla="*/ 0 60000 65536"/>
                    <a:gd name="T21" fmla="*/ 0 w 19"/>
                    <a:gd name="T22" fmla="*/ 0 h 24"/>
                    <a:gd name="T23" fmla="*/ 19 w 1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24">
                      <a:moveTo>
                        <a:pt x="0" y="0"/>
                      </a:moveTo>
                      <a:lnTo>
                        <a:pt x="0" y="24"/>
                      </a:lnTo>
                      <a:lnTo>
                        <a:pt x="13" y="24"/>
                      </a:lnTo>
                      <a:lnTo>
                        <a:pt x="19" y="24"/>
                      </a:lnTo>
                      <a:lnTo>
                        <a:pt x="19" y="8"/>
                      </a:lnTo>
                      <a:lnTo>
                        <a:pt x="6" y="8"/>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3" name="Freeform 54"/>
                <p:cNvSpPr/>
                <p:nvPr/>
              </p:nvSpPr>
              <p:spPr bwMode="auto">
                <a:xfrm>
                  <a:off x="4687" y="2607"/>
                  <a:ext cx="19" cy="24"/>
                </a:xfrm>
                <a:custGeom>
                  <a:avLst/>
                  <a:gdLst>
                    <a:gd name="T0" fmla="*/ 0 w 19"/>
                    <a:gd name="T1" fmla="*/ 8 h 24"/>
                    <a:gd name="T2" fmla="*/ 0 w 19"/>
                    <a:gd name="T3" fmla="*/ 24 h 24"/>
                    <a:gd name="T4" fmla="*/ 13 w 19"/>
                    <a:gd name="T5" fmla="*/ 24 h 24"/>
                    <a:gd name="T6" fmla="*/ 19 w 19"/>
                    <a:gd name="T7" fmla="*/ 24 h 24"/>
                    <a:gd name="T8" fmla="*/ 19 w 19"/>
                    <a:gd name="T9" fmla="*/ 0 h 24"/>
                    <a:gd name="T10" fmla="*/ 13 w 19"/>
                    <a:gd name="T11" fmla="*/ 8 h 24"/>
                    <a:gd name="T12" fmla="*/ 0 w 19"/>
                    <a:gd name="T13" fmla="*/ 8 h 24"/>
                    <a:gd name="T14" fmla="*/ 0 60000 65536"/>
                    <a:gd name="T15" fmla="*/ 0 60000 65536"/>
                    <a:gd name="T16" fmla="*/ 0 60000 65536"/>
                    <a:gd name="T17" fmla="*/ 0 60000 65536"/>
                    <a:gd name="T18" fmla="*/ 0 60000 65536"/>
                    <a:gd name="T19" fmla="*/ 0 60000 65536"/>
                    <a:gd name="T20" fmla="*/ 0 60000 65536"/>
                    <a:gd name="T21" fmla="*/ 0 w 19"/>
                    <a:gd name="T22" fmla="*/ 0 h 24"/>
                    <a:gd name="T23" fmla="*/ 19 w 1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24">
                      <a:moveTo>
                        <a:pt x="0" y="8"/>
                      </a:moveTo>
                      <a:lnTo>
                        <a:pt x="0" y="24"/>
                      </a:lnTo>
                      <a:lnTo>
                        <a:pt x="13" y="24"/>
                      </a:lnTo>
                      <a:lnTo>
                        <a:pt x="19" y="24"/>
                      </a:lnTo>
                      <a:lnTo>
                        <a:pt x="19" y="0"/>
                      </a:lnTo>
                      <a:lnTo>
                        <a:pt x="13" y="8"/>
                      </a:lnTo>
                      <a:lnTo>
                        <a:pt x="0"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4" name="Freeform 55"/>
                <p:cNvSpPr/>
                <p:nvPr/>
              </p:nvSpPr>
              <p:spPr bwMode="auto">
                <a:xfrm>
                  <a:off x="4583" y="2639"/>
                  <a:ext cx="91" cy="72"/>
                </a:xfrm>
                <a:custGeom>
                  <a:avLst/>
                  <a:gdLst>
                    <a:gd name="T0" fmla="*/ 0 w 91"/>
                    <a:gd name="T1" fmla="*/ 0 h 72"/>
                    <a:gd name="T2" fmla="*/ 6 w 91"/>
                    <a:gd name="T3" fmla="*/ 32 h 72"/>
                    <a:gd name="T4" fmla="*/ 45 w 91"/>
                    <a:gd name="T5" fmla="*/ 64 h 72"/>
                    <a:gd name="T6" fmla="*/ 58 w 91"/>
                    <a:gd name="T7" fmla="*/ 72 h 72"/>
                    <a:gd name="T8" fmla="*/ 78 w 91"/>
                    <a:gd name="T9" fmla="*/ 72 h 72"/>
                    <a:gd name="T10" fmla="*/ 91 w 91"/>
                    <a:gd name="T11" fmla="*/ 64 h 72"/>
                    <a:gd name="T12" fmla="*/ 78 w 91"/>
                    <a:gd name="T13" fmla="*/ 56 h 72"/>
                    <a:gd name="T14" fmla="*/ 71 w 91"/>
                    <a:gd name="T15" fmla="*/ 56 h 72"/>
                    <a:gd name="T16" fmla="*/ 78 w 91"/>
                    <a:gd name="T17" fmla="*/ 48 h 72"/>
                    <a:gd name="T18" fmla="*/ 78 w 91"/>
                    <a:gd name="T19" fmla="*/ 40 h 72"/>
                    <a:gd name="T20" fmla="*/ 65 w 91"/>
                    <a:gd name="T21" fmla="*/ 40 h 72"/>
                    <a:gd name="T22" fmla="*/ 58 w 91"/>
                    <a:gd name="T23" fmla="*/ 48 h 72"/>
                    <a:gd name="T24" fmla="*/ 26 w 91"/>
                    <a:gd name="T25" fmla="*/ 24 h 72"/>
                    <a:gd name="T26" fmla="*/ 19 w 91"/>
                    <a:gd name="T27" fmla="*/ 0 h 72"/>
                    <a:gd name="T28" fmla="*/ 0 w 91"/>
                    <a:gd name="T29" fmla="*/ 0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
                    <a:gd name="T46" fmla="*/ 0 h 72"/>
                    <a:gd name="T47" fmla="*/ 91 w 91"/>
                    <a:gd name="T48" fmla="*/ 72 h 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 h="72">
                      <a:moveTo>
                        <a:pt x="0" y="0"/>
                      </a:moveTo>
                      <a:lnTo>
                        <a:pt x="6" y="32"/>
                      </a:lnTo>
                      <a:lnTo>
                        <a:pt x="45" y="64"/>
                      </a:lnTo>
                      <a:lnTo>
                        <a:pt x="58" y="72"/>
                      </a:lnTo>
                      <a:lnTo>
                        <a:pt x="78" y="72"/>
                      </a:lnTo>
                      <a:lnTo>
                        <a:pt x="91" y="64"/>
                      </a:lnTo>
                      <a:lnTo>
                        <a:pt x="78" y="56"/>
                      </a:lnTo>
                      <a:lnTo>
                        <a:pt x="71" y="56"/>
                      </a:lnTo>
                      <a:lnTo>
                        <a:pt x="78" y="48"/>
                      </a:lnTo>
                      <a:lnTo>
                        <a:pt x="78" y="40"/>
                      </a:lnTo>
                      <a:lnTo>
                        <a:pt x="65" y="40"/>
                      </a:lnTo>
                      <a:lnTo>
                        <a:pt x="58" y="48"/>
                      </a:lnTo>
                      <a:lnTo>
                        <a:pt x="26" y="24"/>
                      </a:lnTo>
                      <a:lnTo>
                        <a:pt x="19" y="0"/>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5" name="Freeform 56"/>
                <p:cNvSpPr/>
                <p:nvPr/>
              </p:nvSpPr>
              <p:spPr bwMode="auto">
                <a:xfrm>
                  <a:off x="4654" y="2631"/>
                  <a:ext cx="52" cy="72"/>
                </a:xfrm>
                <a:custGeom>
                  <a:avLst/>
                  <a:gdLst>
                    <a:gd name="T0" fmla="*/ 33 w 52"/>
                    <a:gd name="T1" fmla="*/ 0 h 72"/>
                    <a:gd name="T2" fmla="*/ 33 w 52"/>
                    <a:gd name="T3" fmla="*/ 32 h 72"/>
                    <a:gd name="T4" fmla="*/ 20 w 52"/>
                    <a:gd name="T5" fmla="*/ 48 h 72"/>
                    <a:gd name="T6" fmla="*/ 7 w 52"/>
                    <a:gd name="T7" fmla="*/ 48 h 72"/>
                    <a:gd name="T8" fmla="*/ 7 w 52"/>
                    <a:gd name="T9" fmla="*/ 56 h 72"/>
                    <a:gd name="T10" fmla="*/ 0 w 52"/>
                    <a:gd name="T11" fmla="*/ 64 h 72"/>
                    <a:gd name="T12" fmla="*/ 7 w 52"/>
                    <a:gd name="T13" fmla="*/ 64 h 72"/>
                    <a:gd name="T14" fmla="*/ 20 w 52"/>
                    <a:gd name="T15" fmla="*/ 72 h 72"/>
                    <a:gd name="T16" fmla="*/ 26 w 52"/>
                    <a:gd name="T17" fmla="*/ 64 h 72"/>
                    <a:gd name="T18" fmla="*/ 33 w 52"/>
                    <a:gd name="T19" fmla="*/ 56 h 72"/>
                    <a:gd name="T20" fmla="*/ 46 w 52"/>
                    <a:gd name="T21" fmla="*/ 40 h 72"/>
                    <a:gd name="T22" fmla="*/ 52 w 52"/>
                    <a:gd name="T23" fmla="*/ 0 h 72"/>
                    <a:gd name="T24" fmla="*/ 46 w 52"/>
                    <a:gd name="T25" fmla="*/ 0 h 72"/>
                    <a:gd name="T26" fmla="*/ 33 w 52"/>
                    <a:gd name="T27" fmla="*/ 0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72"/>
                    <a:gd name="T44" fmla="*/ 52 w 52"/>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72">
                      <a:moveTo>
                        <a:pt x="33" y="0"/>
                      </a:moveTo>
                      <a:lnTo>
                        <a:pt x="33" y="32"/>
                      </a:lnTo>
                      <a:lnTo>
                        <a:pt x="20" y="48"/>
                      </a:lnTo>
                      <a:lnTo>
                        <a:pt x="7" y="48"/>
                      </a:lnTo>
                      <a:lnTo>
                        <a:pt x="7" y="56"/>
                      </a:lnTo>
                      <a:lnTo>
                        <a:pt x="0" y="64"/>
                      </a:lnTo>
                      <a:lnTo>
                        <a:pt x="7" y="64"/>
                      </a:lnTo>
                      <a:lnTo>
                        <a:pt x="20" y="72"/>
                      </a:lnTo>
                      <a:lnTo>
                        <a:pt x="26" y="64"/>
                      </a:lnTo>
                      <a:lnTo>
                        <a:pt x="33" y="56"/>
                      </a:lnTo>
                      <a:lnTo>
                        <a:pt x="46" y="40"/>
                      </a:lnTo>
                      <a:lnTo>
                        <a:pt x="52" y="0"/>
                      </a:lnTo>
                      <a:lnTo>
                        <a:pt x="46" y="0"/>
                      </a:lnTo>
                      <a:lnTo>
                        <a:pt x="33"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6" name="Freeform 57"/>
                <p:cNvSpPr/>
                <p:nvPr/>
              </p:nvSpPr>
              <p:spPr bwMode="auto">
                <a:xfrm>
                  <a:off x="4609" y="2543"/>
                  <a:ext cx="65" cy="40"/>
                </a:xfrm>
                <a:custGeom>
                  <a:avLst/>
                  <a:gdLst>
                    <a:gd name="T0" fmla="*/ 13 w 65"/>
                    <a:gd name="T1" fmla="*/ 8 h 40"/>
                    <a:gd name="T2" fmla="*/ 0 w 65"/>
                    <a:gd name="T3" fmla="*/ 8 h 40"/>
                    <a:gd name="T4" fmla="*/ 0 w 65"/>
                    <a:gd name="T5" fmla="*/ 24 h 40"/>
                    <a:gd name="T6" fmla="*/ 19 w 65"/>
                    <a:gd name="T7" fmla="*/ 40 h 40"/>
                    <a:gd name="T8" fmla="*/ 32 w 65"/>
                    <a:gd name="T9" fmla="*/ 40 h 40"/>
                    <a:gd name="T10" fmla="*/ 39 w 65"/>
                    <a:gd name="T11" fmla="*/ 24 h 40"/>
                    <a:gd name="T12" fmla="*/ 45 w 65"/>
                    <a:gd name="T13" fmla="*/ 40 h 40"/>
                    <a:gd name="T14" fmla="*/ 58 w 65"/>
                    <a:gd name="T15" fmla="*/ 40 h 40"/>
                    <a:gd name="T16" fmla="*/ 65 w 65"/>
                    <a:gd name="T17" fmla="*/ 24 h 40"/>
                    <a:gd name="T18" fmla="*/ 65 w 65"/>
                    <a:gd name="T19" fmla="*/ 8 h 40"/>
                    <a:gd name="T20" fmla="*/ 52 w 65"/>
                    <a:gd name="T21" fmla="*/ 0 h 40"/>
                    <a:gd name="T22" fmla="*/ 52 w 65"/>
                    <a:gd name="T23" fmla="*/ 8 h 40"/>
                    <a:gd name="T24" fmla="*/ 39 w 65"/>
                    <a:gd name="T25" fmla="*/ 16 h 40"/>
                    <a:gd name="T26" fmla="*/ 26 w 65"/>
                    <a:gd name="T27" fmla="*/ 16 h 40"/>
                    <a:gd name="T28" fmla="*/ 13 w 65"/>
                    <a:gd name="T29" fmla="*/ 8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40"/>
                    <a:gd name="T47" fmla="*/ 65 w 65"/>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40">
                      <a:moveTo>
                        <a:pt x="13" y="8"/>
                      </a:moveTo>
                      <a:lnTo>
                        <a:pt x="0" y="8"/>
                      </a:lnTo>
                      <a:lnTo>
                        <a:pt x="0" y="24"/>
                      </a:lnTo>
                      <a:lnTo>
                        <a:pt x="19" y="40"/>
                      </a:lnTo>
                      <a:lnTo>
                        <a:pt x="32" y="40"/>
                      </a:lnTo>
                      <a:lnTo>
                        <a:pt x="39" y="24"/>
                      </a:lnTo>
                      <a:lnTo>
                        <a:pt x="45" y="40"/>
                      </a:lnTo>
                      <a:lnTo>
                        <a:pt x="58" y="40"/>
                      </a:lnTo>
                      <a:lnTo>
                        <a:pt x="65" y="24"/>
                      </a:lnTo>
                      <a:lnTo>
                        <a:pt x="65" y="8"/>
                      </a:lnTo>
                      <a:lnTo>
                        <a:pt x="52" y="0"/>
                      </a:lnTo>
                      <a:lnTo>
                        <a:pt x="52" y="8"/>
                      </a:lnTo>
                      <a:lnTo>
                        <a:pt x="39" y="16"/>
                      </a:lnTo>
                      <a:lnTo>
                        <a:pt x="26" y="16"/>
                      </a:lnTo>
                      <a:lnTo>
                        <a:pt x="13"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7" name="Freeform 58"/>
                <p:cNvSpPr/>
                <p:nvPr/>
              </p:nvSpPr>
              <p:spPr bwMode="auto">
                <a:xfrm>
                  <a:off x="4654" y="2847"/>
                  <a:ext cx="7" cy="56"/>
                </a:xfrm>
                <a:custGeom>
                  <a:avLst/>
                  <a:gdLst>
                    <a:gd name="T0" fmla="*/ 0 w 7"/>
                    <a:gd name="T1" fmla="*/ 56 h 56"/>
                    <a:gd name="T2" fmla="*/ 0 w 7"/>
                    <a:gd name="T3" fmla="*/ 32 h 56"/>
                    <a:gd name="T4" fmla="*/ 7 w 7"/>
                    <a:gd name="T5" fmla="*/ 0 h 56"/>
                    <a:gd name="T6" fmla="*/ 0 60000 65536"/>
                    <a:gd name="T7" fmla="*/ 0 60000 65536"/>
                    <a:gd name="T8" fmla="*/ 0 60000 65536"/>
                    <a:gd name="T9" fmla="*/ 0 w 7"/>
                    <a:gd name="T10" fmla="*/ 0 h 56"/>
                    <a:gd name="T11" fmla="*/ 7 w 7"/>
                    <a:gd name="T12" fmla="*/ 56 h 56"/>
                  </a:gdLst>
                  <a:ahLst/>
                  <a:cxnLst>
                    <a:cxn ang="T6">
                      <a:pos x="T0" y="T1"/>
                    </a:cxn>
                    <a:cxn ang="T7">
                      <a:pos x="T2" y="T3"/>
                    </a:cxn>
                    <a:cxn ang="T8">
                      <a:pos x="T4" y="T5"/>
                    </a:cxn>
                  </a:cxnLst>
                  <a:rect l="T9" t="T10" r="T11" b="T12"/>
                  <a:pathLst>
                    <a:path w="7" h="56">
                      <a:moveTo>
                        <a:pt x="0" y="56"/>
                      </a:moveTo>
                      <a:lnTo>
                        <a:pt x="0" y="32"/>
                      </a:lnTo>
                      <a:lnTo>
                        <a:pt x="7" y="0"/>
                      </a:lnTo>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8" name="Freeform 59"/>
                <p:cNvSpPr/>
                <p:nvPr/>
              </p:nvSpPr>
              <p:spPr bwMode="auto">
                <a:xfrm>
                  <a:off x="4628" y="2903"/>
                  <a:ext cx="78" cy="40"/>
                </a:xfrm>
                <a:custGeom>
                  <a:avLst/>
                  <a:gdLst>
                    <a:gd name="T0" fmla="*/ 7 w 78"/>
                    <a:gd name="T1" fmla="*/ 0 h 40"/>
                    <a:gd name="T2" fmla="*/ 0 w 78"/>
                    <a:gd name="T3" fmla="*/ 16 h 40"/>
                    <a:gd name="T4" fmla="*/ 7 w 78"/>
                    <a:gd name="T5" fmla="*/ 32 h 40"/>
                    <a:gd name="T6" fmla="*/ 13 w 78"/>
                    <a:gd name="T7" fmla="*/ 40 h 40"/>
                    <a:gd name="T8" fmla="*/ 39 w 78"/>
                    <a:gd name="T9" fmla="*/ 40 h 40"/>
                    <a:gd name="T10" fmla="*/ 39 w 78"/>
                    <a:gd name="T11" fmla="*/ 32 h 40"/>
                    <a:gd name="T12" fmla="*/ 46 w 78"/>
                    <a:gd name="T13" fmla="*/ 32 h 40"/>
                    <a:gd name="T14" fmla="*/ 65 w 78"/>
                    <a:gd name="T15" fmla="*/ 32 h 40"/>
                    <a:gd name="T16" fmla="*/ 78 w 78"/>
                    <a:gd name="T17" fmla="*/ 24 h 40"/>
                    <a:gd name="T18" fmla="*/ 72 w 78"/>
                    <a:gd name="T19" fmla="*/ 16 h 40"/>
                    <a:gd name="T20" fmla="*/ 65 w 78"/>
                    <a:gd name="T21" fmla="*/ 8 h 40"/>
                    <a:gd name="T22" fmla="*/ 52 w 78"/>
                    <a:gd name="T23" fmla="*/ 0 h 40"/>
                    <a:gd name="T24" fmla="*/ 39 w 78"/>
                    <a:gd name="T25" fmla="*/ 8 h 40"/>
                    <a:gd name="T26" fmla="*/ 26 w 78"/>
                    <a:gd name="T27" fmla="*/ 0 h 40"/>
                    <a:gd name="T28" fmla="*/ 20 w 78"/>
                    <a:gd name="T29" fmla="*/ 8 h 40"/>
                    <a:gd name="T30" fmla="*/ 7 w 78"/>
                    <a:gd name="T31" fmla="*/ 0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8"/>
                    <a:gd name="T49" fmla="*/ 0 h 40"/>
                    <a:gd name="T50" fmla="*/ 78 w 78"/>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8" h="40">
                      <a:moveTo>
                        <a:pt x="7" y="0"/>
                      </a:moveTo>
                      <a:lnTo>
                        <a:pt x="0" y="16"/>
                      </a:lnTo>
                      <a:lnTo>
                        <a:pt x="7" y="32"/>
                      </a:lnTo>
                      <a:lnTo>
                        <a:pt x="13" y="40"/>
                      </a:lnTo>
                      <a:lnTo>
                        <a:pt x="39" y="40"/>
                      </a:lnTo>
                      <a:lnTo>
                        <a:pt x="39" y="32"/>
                      </a:lnTo>
                      <a:lnTo>
                        <a:pt x="46" y="32"/>
                      </a:lnTo>
                      <a:lnTo>
                        <a:pt x="65" y="32"/>
                      </a:lnTo>
                      <a:lnTo>
                        <a:pt x="78" y="24"/>
                      </a:lnTo>
                      <a:lnTo>
                        <a:pt x="72" y="16"/>
                      </a:lnTo>
                      <a:lnTo>
                        <a:pt x="65" y="8"/>
                      </a:lnTo>
                      <a:lnTo>
                        <a:pt x="52" y="0"/>
                      </a:lnTo>
                      <a:lnTo>
                        <a:pt x="39" y="8"/>
                      </a:lnTo>
                      <a:lnTo>
                        <a:pt x="26" y="0"/>
                      </a:lnTo>
                      <a:lnTo>
                        <a:pt x="20" y="8"/>
                      </a:lnTo>
                      <a:lnTo>
                        <a:pt x="7"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79" name="Freeform 60"/>
                <p:cNvSpPr/>
                <p:nvPr/>
              </p:nvSpPr>
              <p:spPr bwMode="auto">
                <a:xfrm>
                  <a:off x="4232" y="2879"/>
                  <a:ext cx="39" cy="40"/>
                </a:xfrm>
                <a:custGeom>
                  <a:avLst/>
                  <a:gdLst>
                    <a:gd name="T0" fmla="*/ 0 w 39"/>
                    <a:gd name="T1" fmla="*/ 0 h 40"/>
                    <a:gd name="T2" fmla="*/ 0 w 39"/>
                    <a:gd name="T3" fmla="*/ 24 h 40"/>
                    <a:gd name="T4" fmla="*/ 0 w 39"/>
                    <a:gd name="T5" fmla="*/ 40 h 40"/>
                    <a:gd name="T6" fmla="*/ 13 w 39"/>
                    <a:gd name="T7" fmla="*/ 40 h 40"/>
                    <a:gd name="T8" fmla="*/ 20 w 39"/>
                    <a:gd name="T9" fmla="*/ 40 h 40"/>
                    <a:gd name="T10" fmla="*/ 26 w 39"/>
                    <a:gd name="T11" fmla="*/ 40 h 40"/>
                    <a:gd name="T12" fmla="*/ 39 w 39"/>
                    <a:gd name="T13" fmla="*/ 40 h 40"/>
                    <a:gd name="T14" fmla="*/ 33 w 39"/>
                    <a:gd name="T15" fmla="*/ 24 h 40"/>
                    <a:gd name="T16" fmla="*/ 39 w 39"/>
                    <a:gd name="T17" fmla="*/ 0 h 40"/>
                    <a:gd name="T18" fmla="*/ 33 w 39"/>
                    <a:gd name="T19" fmla="*/ 0 h 40"/>
                    <a:gd name="T20" fmla="*/ 0 w 39"/>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40"/>
                    <a:gd name="T35" fmla="*/ 39 w 39"/>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40">
                      <a:moveTo>
                        <a:pt x="0" y="0"/>
                      </a:moveTo>
                      <a:lnTo>
                        <a:pt x="0" y="24"/>
                      </a:lnTo>
                      <a:lnTo>
                        <a:pt x="0" y="40"/>
                      </a:lnTo>
                      <a:lnTo>
                        <a:pt x="13" y="40"/>
                      </a:lnTo>
                      <a:lnTo>
                        <a:pt x="20" y="40"/>
                      </a:lnTo>
                      <a:lnTo>
                        <a:pt x="26" y="40"/>
                      </a:lnTo>
                      <a:lnTo>
                        <a:pt x="39" y="40"/>
                      </a:lnTo>
                      <a:lnTo>
                        <a:pt x="33" y="24"/>
                      </a:lnTo>
                      <a:lnTo>
                        <a:pt x="39" y="0"/>
                      </a:lnTo>
                      <a:lnTo>
                        <a:pt x="33" y="0"/>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0" name="Freeform 61"/>
                <p:cNvSpPr/>
                <p:nvPr/>
              </p:nvSpPr>
              <p:spPr bwMode="auto">
                <a:xfrm>
                  <a:off x="4265" y="2647"/>
                  <a:ext cx="19" cy="24"/>
                </a:xfrm>
                <a:custGeom>
                  <a:avLst/>
                  <a:gdLst>
                    <a:gd name="T0" fmla="*/ 0 w 19"/>
                    <a:gd name="T1" fmla="*/ 0 h 24"/>
                    <a:gd name="T2" fmla="*/ 0 w 19"/>
                    <a:gd name="T3" fmla="*/ 0 h 24"/>
                    <a:gd name="T4" fmla="*/ 6 w 19"/>
                    <a:gd name="T5" fmla="*/ 0 h 24"/>
                    <a:gd name="T6" fmla="*/ 19 w 19"/>
                    <a:gd name="T7" fmla="*/ 8 h 24"/>
                    <a:gd name="T8" fmla="*/ 19 w 19"/>
                    <a:gd name="T9" fmla="*/ 16 h 24"/>
                    <a:gd name="T10" fmla="*/ 19 w 19"/>
                    <a:gd name="T11" fmla="*/ 24 h 24"/>
                    <a:gd name="T12" fmla="*/ 13 w 19"/>
                    <a:gd name="T13" fmla="*/ 24 h 24"/>
                    <a:gd name="T14" fmla="*/ 6 w 19"/>
                    <a:gd name="T15" fmla="*/ 16 h 24"/>
                    <a:gd name="T16" fmla="*/ 6 w 19"/>
                    <a:gd name="T17" fmla="*/ 8 h 24"/>
                    <a:gd name="T18" fmla="*/ 0 w 19"/>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4"/>
                    <a:gd name="T32" fmla="*/ 19 w 1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4">
                      <a:moveTo>
                        <a:pt x="0" y="0"/>
                      </a:moveTo>
                      <a:lnTo>
                        <a:pt x="0" y="0"/>
                      </a:lnTo>
                      <a:lnTo>
                        <a:pt x="6" y="0"/>
                      </a:lnTo>
                      <a:lnTo>
                        <a:pt x="19" y="8"/>
                      </a:lnTo>
                      <a:lnTo>
                        <a:pt x="19" y="16"/>
                      </a:lnTo>
                      <a:lnTo>
                        <a:pt x="19" y="24"/>
                      </a:lnTo>
                      <a:lnTo>
                        <a:pt x="13" y="24"/>
                      </a:lnTo>
                      <a:lnTo>
                        <a:pt x="6" y="16"/>
                      </a:lnTo>
                      <a:lnTo>
                        <a:pt x="6" y="8"/>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1" name="Freeform 62"/>
                <p:cNvSpPr/>
                <p:nvPr/>
              </p:nvSpPr>
              <p:spPr bwMode="auto">
                <a:xfrm>
                  <a:off x="4226" y="2631"/>
                  <a:ext cx="39" cy="56"/>
                </a:xfrm>
                <a:custGeom>
                  <a:avLst/>
                  <a:gdLst>
                    <a:gd name="T0" fmla="*/ 6 w 39"/>
                    <a:gd name="T1" fmla="*/ 24 h 56"/>
                    <a:gd name="T2" fmla="*/ 0 w 39"/>
                    <a:gd name="T3" fmla="*/ 16 h 56"/>
                    <a:gd name="T4" fmla="*/ 0 w 39"/>
                    <a:gd name="T5" fmla="*/ 24 h 56"/>
                    <a:gd name="T6" fmla="*/ 0 w 39"/>
                    <a:gd name="T7" fmla="*/ 32 h 56"/>
                    <a:gd name="T8" fmla="*/ 6 w 39"/>
                    <a:gd name="T9" fmla="*/ 32 h 56"/>
                    <a:gd name="T10" fmla="*/ 13 w 39"/>
                    <a:gd name="T11" fmla="*/ 40 h 56"/>
                    <a:gd name="T12" fmla="*/ 26 w 39"/>
                    <a:gd name="T13" fmla="*/ 56 h 56"/>
                    <a:gd name="T14" fmla="*/ 32 w 39"/>
                    <a:gd name="T15" fmla="*/ 48 h 56"/>
                    <a:gd name="T16" fmla="*/ 39 w 39"/>
                    <a:gd name="T17" fmla="*/ 40 h 56"/>
                    <a:gd name="T18" fmla="*/ 39 w 39"/>
                    <a:gd name="T19" fmla="*/ 24 h 56"/>
                    <a:gd name="T20" fmla="*/ 39 w 39"/>
                    <a:gd name="T21" fmla="*/ 8 h 56"/>
                    <a:gd name="T22" fmla="*/ 19 w 39"/>
                    <a:gd name="T23" fmla="*/ 0 h 56"/>
                    <a:gd name="T24" fmla="*/ 6 w 39"/>
                    <a:gd name="T25" fmla="*/ 8 h 56"/>
                    <a:gd name="T26" fmla="*/ 6 w 39"/>
                    <a:gd name="T27" fmla="*/ 24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56"/>
                    <a:gd name="T44" fmla="*/ 39 w 39"/>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56">
                      <a:moveTo>
                        <a:pt x="6" y="24"/>
                      </a:moveTo>
                      <a:lnTo>
                        <a:pt x="0" y="16"/>
                      </a:lnTo>
                      <a:lnTo>
                        <a:pt x="0" y="24"/>
                      </a:lnTo>
                      <a:lnTo>
                        <a:pt x="0" y="32"/>
                      </a:lnTo>
                      <a:lnTo>
                        <a:pt x="6" y="32"/>
                      </a:lnTo>
                      <a:lnTo>
                        <a:pt x="13" y="40"/>
                      </a:lnTo>
                      <a:lnTo>
                        <a:pt x="26" y="56"/>
                      </a:lnTo>
                      <a:lnTo>
                        <a:pt x="32" y="48"/>
                      </a:lnTo>
                      <a:lnTo>
                        <a:pt x="39" y="40"/>
                      </a:lnTo>
                      <a:lnTo>
                        <a:pt x="39" y="24"/>
                      </a:lnTo>
                      <a:lnTo>
                        <a:pt x="39" y="8"/>
                      </a:lnTo>
                      <a:lnTo>
                        <a:pt x="19" y="0"/>
                      </a:lnTo>
                      <a:lnTo>
                        <a:pt x="6" y="8"/>
                      </a:lnTo>
                      <a:lnTo>
                        <a:pt x="6" y="24"/>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2" name="Freeform 63"/>
                <p:cNvSpPr/>
                <p:nvPr/>
              </p:nvSpPr>
              <p:spPr bwMode="auto">
                <a:xfrm>
                  <a:off x="4219" y="2615"/>
                  <a:ext cx="52" cy="48"/>
                </a:xfrm>
                <a:custGeom>
                  <a:avLst/>
                  <a:gdLst>
                    <a:gd name="T0" fmla="*/ 46 w 52"/>
                    <a:gd name="T1" fmla="*/ 32 h 48"/>
                    <a:gd name="T2" fmla="*/ 52 w 52"/>
                    <a:gd name="T3" fmla="*/ 24 h 48"/>
                    <a:gd name="T4" fmla="*/ 52 w 52"/>
                    <a:gd name="T5" fmla="*/ 16 h 48"/>
                    <a:gd name="T6" fmla="*/ 46 w 52"/>
                    <a:gd name="T7" fmla="*/ 8 h 48"/>
                    <a:gd name="T8" fmla="*/ 33 w 52"/>
                    <a:gd name="T9" fmla="*/ 8 h 48"/>
                    <a:gd name="T10" fmla="*/ 20 w 52"/>
                    <a:gd name="T11" fmla="*/ 0 h 48"/>
                    <a:gd name="T12" fmla="*/ 13 w 52"/>
                    <a:gd name="T13" fmla="*/ 8 h 48"/>
                    <a:gd name="T14" fmla="*/ 13 w 52"/>
                    <a:gd name="T15" fmla="*/ 8 h 48"/>
                    <a:gd name="T16" fmla="*/ 7 w 52"/>
                    <a:gd name="T17" fmla="*/ 16 h 48"/>
                    <a:gd name="T18" fmla="*/ 0 w 52"/>
                    <a:gd name="T19" fmla="*/ 24 h 48"/>
                    <a:gd name="T20" fmla="*/ 0 w 52"/>
                    <a:gd name="T21" fmla="*/ 40 h 48"/>
                    <a:gd name="T22" fmla="*/ 7 w 52"/>
                    <a:gd name="T23" fmla="*/ 48 h 48"/>
                    <a:gd name="T24" fmla="*/ 7 w 52"/>
                    <a:gd name="T25" fmla="*/ 40 h 48"/>
                    <a:gd name="T26" fmla="*/ 7 w 52"/>
                    <a:gd name="T27" fmla="*/ 32 h 48"/>
                    <a:gd name="T28" fmla="*/ 13 w 52"/>
                    <a:gd name="T29" fmla="*/ 40 h 48"/>
                    <a:gd name="T30" fmla="*/ 13 w 52"/>
                    <a:gd name="T31" fmla="*/ 24 h 48"/>
                    <a:gd name="T32" fmla="*/ 26 w 52"/>
                    <a:gd name="T33" fmla="*/ 16 h 48"/>
                    <a:gd name="T34" fmla="*/ 46 w 52"/>
                    <a:gd name="T35" fmla="*/ 24 h 48"/>
                    <a:gd name="T36" fmla="*/ 46 w 52"/>
                    <a:gd name="T37" fmla="*/ 32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48"/>
                    <a:gd name="T59" fmla="*/ 52 w 52"/>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48">
                      <a:moveTo>
                        <a:pt x="46" y="32"/>
                      </a:moveTo>
                      <a:lnTo>
                        <a:pt x="52" y="24"/>
                      </a:lnTo>
                      <a:lnTo>
                        <a:pt x="52" y="16"/>
                      </a:lnTo>
                      <a:lnTo>
                        <a:pt x="46" y="8"/>
                      </a:lnTo>
                      <a:lnTo>
                        <a:pt x="33" y="8"/>
                      </a:lnTo>
                      <a:lnTo>
                        <a:pt x="20" y="0"/>
                      </a:lnTo>
                      <a:lnTo>
                        <a:pt x="13" y="8"/>
                      </a:lnTo>
                      <a:lnTo>
                        <a:pt x="7" y="16"/>
                      </a:lnTo>
                      <a:lnTo>
                        <a:pt x="0" y="24"/>
                      </a:lnTo>
                      <a:lnTo>
                        <a:pt x="0" y="40"/>
                      </a:lnTo>
                      <a:lnTo>
                        <a:pt x="7" y="48"/>
                      </a:lnTo>
                      <a:lnTo>
                        <a:pt x="7" y="40"/>
                      </a:lnTo>
                      <a:lnTo>
                        <a:pt x="7" y="32"/>
                      </a:lnTo>
                      <a:lnTo>
                        <a:pt x="13" y="40"/>
                      </a:lnTo>
                      <a:lnTo>
                        <a:pt x="13" y="24"/>
                      </a:lnTo>
                      <a:lnTo>
                        <a:pt x="26" y="16"/>
                      </a:lnTo>
                      <a:lnTo>
                        <a:pt x="46" y="24"/>
                      </a:lnTo>
                      <a:lnTo>
                        <a:pt x="46" y="32"/>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3" name="Freeform 64"/>
                <p:cNvSpPr/>
                <p:nvPr/>
              </p:nvSpPr>
              <p:spPr bwMode="auto">
                <a:xfrm>
                  <a:off x="4200" y="2647"/>
                  <a:ext cx="19" cy="24"/>
                </a:xfrm>
                <a:custGeom>
                  <a:avLst/>
                  <a:gdLst>
                    <a:gd name="T0" fmla="*/ 19 w 19"/>
                    <a:gd name="T1" fmla="*/ 8 h 24"/>
                    <a:gd name="T2" fmla="*/ 19 w 19"/>
                    <a:gd name="T3" fmla="*/ 0 h 24"/>
                    <a:gd name="T4" fmla="*/ 13 w 19"/>
                    <a:gd name="T5" fmla="*/ 0 h 24"/>
                    <a:gd name="T6" fmla="*/ 0 w 19"/>
                    <a:gd name="T7" fmla="*/ 8 h 24"/>
                    <a:gd name="T8" fmla="*/ 0 w 19"/>
                    <a:gd name="T9" fmla="*/ 16 h 24"/>
                    <a:gd name="T10" fmla="*/ 0 w 19"/>
                    <a:gd name="T11" fmla="*/ 24 h 24"/>
                    <a:gd name="T12" fmla="*/ 6 w 19"/>
                    <a:gd name="T13" fmla="*/ 24 h 24"/>
                    <a:gd name="T14" fmla="*/ 6 w 19"/>
                    <a:gd name="T15" fmla="*/ 16 h 24"/>
                    <a:gd name="T16" fmla="*/ 13 w 19"/>
                    <a:gd name="T17" fmla="*/ 8 h 24"/>
                    <a:gd name="T18" fmla="*/ 19 w 19"/>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4"/>
                    <a:gd name="T32" fmla="*/ 19 w 19"/>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4">
                      <a:moveTo>
                        <a:pt x="19" y="8"/>
                      </a:moveTo>
                      <a:lnTo>
                        <a:pt x="19" y="0"/>
                      </a:lnTo>
                      <a:lnTo>
                        <a:pt x="13" y="0"/>
                      </a:lnTo>
                      <a:lnTo>
                        <a:pt x="0" y="8"/>
                      </a:lnTo>
                      <a:lnTo>
                        <a:pt x="0" y="16"/>
                      </a:lnTo>
                      <a:lnTo>
                        <a:pt x="0" y="24"/>
                      </a:lnTo>
                      <a:lnTo>
                        <a:pt x="6" y="24"/>
                      </a:lnTo>
                      <a:lnTo>
                        <a:pt x="6" y="16"/>
                      </a:lnTo>
                      <a:lnTo>
                        <a:pt x="13" y="8"/>
                      </a:lnTo>
                      <a:lnTo>
                        <a:pt x="19"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4" name="Freeform 65"/>
                <p:cNvSpPr/>
                <p:nvPr/>
              </p:nvSpPr>
              <p:spPr bwMode="auto">
                <a:xfrm>
                  <a:off x="4213" y="2639"/>
                  <a:ext cx="13" cy="16"/>
                </a:xfrm>
                <a:custGeom>
                  <a:avLst/>
                  <a:gdLst>
                    <a:gd name="T0" fmla="*/ 6 w 13"/>
                    <a:gd name="T1" fmla="*/ 8 h 16"/>
                    <a:gd name="T2" fmla="*/ 0 w 13"/>
                    <a:gd name="T3" fmla="*/ 8 h 16"/>
                    <a:gd name="T4" fmla="*/ 6 w 13"/>
                    <a:gd name="T5" fmla="*/ 0 h 16"/>
                    <a:gd name="T6" fmla="*/ 6 w 13"/>
                    <a:gd name="T7" fmla="*/ 8 h 16"/>
                    <a:gd name="T8" fmla="*/ 6 w 13"/>
                    <a:gd name="T9" fmla="*/ 0 h 16"/>
                    <a:gd name="T10" fmla="*/ 13 w 13"/>
                    <a:gd name="T11" fmla="*/ 8 h 16"/>
                    <a:gd name="T12" fmla="*/ 6 w 13"/>
                    <a:gd name="T13" fmla="*/ 8 h 16"/>
                    <a:gd name="T14" fmla="*/ 6 w 13"/>
                    <a:gd name="T15" fmla="*/ 16 h 16"/>
                    <a:gd name="T16" fmla="*/ 6 w 13"/>
                    <a:gd name="T17" fmla="*/ 8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6"/>
                    <a:gd name="T29" fmla="*/ 13 w 13"/>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6">
                      <a:moveTo>
                        <a:pt x="6" y="8"/>
                      </a:moveTo>
                      <a:lnTo>
                        <a:pt x="0" y="8"/>
                      </a:lnTo>
                      <a:lnTo>
                        <a:pt x="6" y="0"/>
                      </a:lnTo>
                      <a:lnTo>
                        <a:pt x="6" y="8"/>
                      </a:lnTo>
                      <a:lnTo>
                        <a:pt x="6" y="0"/>
                      </a:lnTo>
                      <a:lnTo>
                        <a:pt x="13" y="8"/>
                      </a:lnTo>
                      <a:lnTo>
                        <a:pt x="6" y="8"/>
                      </a:lnTo>
                      <a:lnTo>
                        <a:pt x="6" y="16"/>
                      </a:lnTo>
                      <a:lnTo>
                        <a:pt x="6"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5" name="Freeform 66"/>
                <p:cNvSpPr/>
                <p:nvPr/>
              </p:nvSpPr>
              <p:spPr bwMode="auto">
                <a:xfrm>
                  <a:off x="4226" y="2663"/>
                  <a:ext cx="26" cy="32"/>
                </a:xfrm>
                <a:custGeom>
                  <a:avLst/>
                  <a:gdLst>
                    <a:gd name="T0" fmla="*/ 6 w 26"/>
                    <a:gd name="T1" fmla="*/ 0 h 32"/>
                    <a:gd name="T2" fmla="*/ 0 w 26"/>
                    <a:gd name="T3" fmla="*/ 24 h 32"/>
                    <a:gd name="T4" fmla="*/ 6 w 26"/>
                    <a:gd name="T5" fmla="*/ 32 h 32"/>
                    <a:gd name="T6" fmla="*/ 19 w 26"/>
                    <a:gd name="T7" fmla="*/ 32 h 32"/>
                    <a:gd name="T8" fmla="*/ 26 w 26"/>
                    <a:gd name="T9" fmla="*/ 24 h 32"/>
                    <a:gd name="T10" fmla="*/ 26 w 26"/>
                    <a:gd name="T11" fmla="*/ 24 h 32"/>
                    <a:gd name="T12" fmla="*/ 26 w 26"/>
                    <a:gd name="T13" fmla="*/ 24 h 32"/>
                    <a:gd name="T14" fmla="*/ 13 w 26"/>
                    <a:gd name="T15" fmla="*/ 8 h 32"/>
                    <a:gd name="T16" fmla="*/ 6 w 26"/>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32"/>
                    <a:gd name="T29" fmla="*/ 26 w 26"/>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32">
                      <a:moveTo>
                        <a:pt x="6" y="0"/>
                      </a:moveTo>
                      <a:lnTo>
                        <a:pt x="0" y="24"/>
                      </a:lnTo>
                      <a:lnTo>
                        <a:pt x="6" y="32"/>
                      </a:lnTo>
                      <a:lnTo>
                        <a:pt x="19" y="32"/>
                      </a:lnTo>
                      <a:lnTo>
                        <a:pt x="26" y="24"/>
                      </a:lnTo>
                      <a:lnTo>
                        <a:pt x="13" y="8"/>
                      </a:lnTo>
                      <a:lnTo>
                        <a:pt x="6"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6" name="Freeform 67"/>
                <p:cNvSpPr/>
                <p:nvPr/>
              </p:nvSpPr>
              <p:spPr bwMode="auto">
                <a:xfrm>
                  <a:off x="4193" y="2687"/>
                  <a:ext cx="111" cy="192"/>
                </a:xfrm>
                <a:custGeom>
                  <a:avLst/>
                  <a:gdLst>
                    <a:gd name="T0" fmla="*/ 33 w 111"/>
                    <a:gd name="T1" fmla="*/ 0 h 192"/>
                    <a:gd name="T2" fmla="*/ 13 w 111"/>
                    <a:gd name="T3" fmla="*/ 8 h 192"/>
                    <a:gd name="T4" fmla="*/ 7 w 111"/>
                    <a:gd name="T5" fmla="*/ 0 h 192"/>
                    <a:gd name="T6" fmla="*/ 0 w 111"/>
                    <a:gd name="T7" fmla="*/ 8 h 192"/>
                    <a:gd name="T8" fmla="*/ 0 w 111"/>
                    <a:gd name="T9" fmla="*/ 24 h 192"/>
                    <a:gd name="T10" fmla="*/ 0 w 111"/>
                    <a:gd name="T11" fmla="*/ 40 h 192"/>
                    <a:gd name="T12" fmla="*/ 7 w 111"/>
                    <a:gd name="T13" fmla="*/ 48 h 192"/>
                    <a:gd name="T14" fmla="*/ 20 w 111"/>
                    <a:gd name="T15" fmla="*/ 48 h 192"/>
                    <a:gd name="T16" fmla="*/ 26 w 111"/>
                    <a:gd name="T17" fmla="*/ 88 h 192"/>
                    <a:gd name="T18" fmla="*/ 7 w 111"/>
                    <a:gd name="T19" fmla="*/ 160 h 192"/>
                    <a:gd name="T20" fmla="*/ 7 w 111"/>
                    <a:gd name="T21" fmla="*/ 184 h 192"/>
                    <a:gd name="T22" fmla="*/ 33 w 111"/>
                    <a:gd name="T23" fmla="*/ 192 h 192"/>
                    <a:gd name="T24" fmla="*/ 72 w 111"/>
                    <a:gd name="T25" fmla="*/ 192 h 192"/>
                    <a:gd name="T26" fmla="*/ 91 w 111"/>
                    <a:gd name="T27" fmla="*/ 184 h 192"/>
                    <a:gd name="T28" fmla="*/ 111 w 111"/>
                    <a:gd name="T29" fmla="*/ 176 h 192"/>
                    <a:gd name="T30" fmla="*/ 104 w 111"/>
                    <a:gd name="T31" fmla="*/ 160 h 192"/>
                    <a:gd name="T32" fmla="*/ 85 w 111"/>
                    <a:gd name="T33" fmla="*/ 80 h 192"/>
                    <a:gd name="T34" fmla="*/ 85 w 111"/>
                    <a:gd name="T35" fmla="*/ 40 h 192"/>
                    <a:gd name="T36" fmla="*/ 91 w 111"/>
                    <a:gd name="T37" fmla="*/ 40 h 192"/>
                    <a:gd name="T38" fmla="*/ 98 w 111"/>
                    <a:gd name="T39" fmla="*/ 40 h 192"/>
                    <a:gd name="T40" fmla="*/ 98 w 111"/>
                    <a:gd name="T41" fmla="*/ 16 h 192"/>
                    <a:gd name="T42" fmla="*/ 85 w 111"/>
                    <a:gd name="T43" fmla="*/ 0 h 192"/>
                    <a:gd name="T44" fmla="*/ 78 w 111"/>
                    <a:gd name="T45" fmla="*/ 0 h 192"/>
                    <a:gd name="T46" fmla="*/ 59 w 111"/>
                    <a:gd name="T47" fmla="*/ 0 h 192"/>
                    <a:gd name="T48" fmla="*/ 59 w 111"/>
                    <a:gd name="T49" fmla="*/ 0 h 192"/>
                    <a:gd name="T50" fmla="*/ 52 w 111"/>
                    <a:gd name="T51" fmla="*/ 8 h 192"/>
                    <a:gd name="T52" fmla="*/ 39 w 111"/>
                    <a:gd name="T53" fmla="*/ 8 h 192"/>
                    <a:gd name="T54" fmla="*/ 33 w 111"/>
                    <a:gd name="T55" fmla="*/ 0 h 1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
                    <a:gd name="T85" fmla="*/ 0 h 192"/>
                    <a:gd name="T86" fmla="*/ 111 w 111"/>
                    <a:gd name="T87" fmla="*/ 192 h 1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 h="192">
                      <a:moveTo>
                        <a:pt x="33" y="0"/>
                      </a:moveTo>
                      <a:lnTo>
                        <a:pt x="13" y="8"/>
                      </a:lnTo>
                      <a:lnTo>
                        <a:pt x="7" y="0"/>
                      </a:lnTo>
                      <a:lnTo>
                        <a:pt x="0" y="8"/>
                      </a:lnTo>
                      <a:lnTo>
                        <a:pt x="0" y="24"/>
                      </a:lnTo>
                      <a:lnTo>
                        <a:pt x="0" y="40"/>
                      </a:lnTo>
                      <a:lnTo>
                        <a:pt x="7" y="48"/>
                      </a:lnTo>
                      <a:lnTo>
                        <a:pt x="20" y="48"/>
                      </a:lnTo>
                      <a:lnTo>
                        <a:pt x="26" y="88"/>
                      </a:lnTo>
                      <a:lnTo>
                        <a:pt x="7" y="160"/>
                      </a:lnTo>
                      <a:lnTo>
                        <a:pt x="7" y="184"/>
                      </a:lnTo>
                      <a:lnTo>
                        <a:pt x="33" y="192"/>
                      </a:lnTo>
                      <a:lnTo>
                        <a:pt x="72" y="192"/>
                      </a:lnTo>
                      <a:lnTo>
                        <a:pt x="91" y="184"/>
                      </a:lnTo>
                      <a:lnTo>
                        <a:pt x="111" y="176"/>
                      </a:lnTo>
                      <a:lnTo>
                        <a:pt x="104" y="160"/>
                      </a:lnTo>
                      <a:lnTo>
                        <a:pt x="85" y="80"/>
                      </a:lnTo>
                      <a:lnTo>
                        <a:pt x="85" y="40"/>
                      </a:lnTo>
                      <a:lnTo>
                        <a:pt x="91" y="40"/>
                      </a:lnTo>
                      <a:lnTo>
                        <a:pt x="98" y="40"/>
                      </a:lnTo>
                      <a:lnTo>
                        <a:pt x="98" y="16"/>
                      </a:lnTo>
                      <a:lnTo>
                        <a:pt x="85" y="0"/>
                      </a:lnTo>
                      <a:lnTo>
                        <a:pt x="78" y="0"/>
                      </a:lnTo>
                      <a:lnTo>
                        <a:pt x="59" y="0"/>
                      </a:lnTo>
                      <a:lnTo>
                        <a:pt x="52" y="8"/>
                      </a:lnTo>
                      <a:lnTo>
                        <a:pt x="39" y="8"/>
                      </a:lnTo>
                      <a:lnTo>
                        <a:pt x="33"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7" name="Line 68"/>
                <p:cNvSpPr>
                  <a:spLocks noChangeShapeType="1"/>
                </p:cNvSpPr>
                <p:nvPr/>
              </p:nvSpPr>
              <p:spPr bwMode="auto">
                <a:xfrm flipV="1">
                  <a:off x="4278" y="2719"/>
                  <a:ext cx="1" cy="8"/>
                </a:xfrm>
                <a:prstGeom prst="line">
                  <a:avLst/>
                </a:pr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8" name="Freeform 69"/>
                <p:cNvSpPr/>
                <p:nvPr/>
              </p:nvSpPr>
              <p:spPr bwMode="auto">
                <a:xfrm>
                  <a:off x="4193" y="2727"/>
                  <a:ext cx="20" cy="16"/>
                </a:xfrm>
                <a:custGeom>
                  <a:avLst/>
                  <a:gdLst>
                    <a:gd name="T0" fmla="*/ 0 w 20"/>
                    <a:gd name="T1" fmla="*/ 0 h 16"/>
                    <a:gd name="T2" fmla="*/ 7 w 20"/>
                    <a:gd name="T3" fmla="*/ 16 h 16"/>
                    <a:gd name="T4" fmla="*/ 13 w 20"/>
                    <a:gd name="T5" fmla="*/ 16 h 16"/>
                    <a:gd name="T6" fmla="*/ 20 w 20"/>
                    <a:gd name="T7" fmla="*/ 16 h 16"/>
                    <a:gd name="T8" fmla="*/ 20 w 20"/>
                    <a:gd name="T9" fmla="*/ 8 h 16"/>
                    <a:gd name="T10" fmla="*/ 7 w 20"/>
                    <a:gd name="T11" fmla="*/ 8 h 16"/>
                    <a:gd name="T12" fmla="*/ 0 w 20"/>
                    <a:gd name="T13" fmla="*/ 0 h 16"/>
                    <a:gd name="T14" fmla="*/ 0 60000 65536"/>
                    <a:gd name="T15" fmla="*/ 0 60000 65536"/>
                    <a:gd name="T16" fmla="*/ 0 60000 65536"/>
                    <a:gd name="T17" fmla="*/ 0 60000 65536"/>
                    <a:gd name="T18" fmla="*/ 0 60000 65536"/>
                    <a:gd name="T19" fmla="*/ 0 60000 65536"/>
                    <a:gd name="T20" fmla="*/ 0 60000 65536"/>
                    <a:gd name="T21" fmla="*/ 0 w 20"/>
                    <a:gd name="T22" fmla="*/ 0 h 16"/>
                    <a:gd name="T23" fmla="*/ 20 w 2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6">
                      <a:moveTo>
                        <a:pt x="0" y="0"/>
                      </a:moveTo>
                      <a:lnTo>
                        <a:pt x="7" y="16"/>
                      </a:lnTo>
                      <a:lnTo>
                        <a:pt x="13" y="16"/>
                      </a:lnTo>
                      <a:lnTo>
                        <a:pt x="20" y="16"/>
                      </a:lnTo>
                      <a:lnTo>
                        <a:pt x="20" y="8"/>
                      </a:lnTo>
                      <a:lnTo>
                        <a:pt x="7" y="8"/>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89" name="Freeform 70"/>
                <p:cNvSpPr/>
                <p:nvPr/>
              </p:nvSpPr>
              <p:spPr bwMode="auto">
                <a:xfrm>
                  <a:off x="4271" y="2727"/>
                  <a:ext cx="20" cy="16"/>
                </a:xfrm>
                <a:custGeom>
                  <a:avLst/>
                  <a:gdLst>
                    <a:gd name="T0" fmla="*/ 7 w 20"/>
                    <a:gd name="T1" fmla="*/ 0 h 16"/>
                    <a:gd name="T2" fmla="*/ 0 w 20"/>
                    <a:gd name="T3" fmla="*/ 16 h 16"/>
                    <a:gd name="T4" fmla="*/ 13 w 20"/>
                    <a:gd name="T5" fmla="*/ 16 h 16"/>
                    <a:gd name="T6" fmla="*/ 20 w 20"/>
                    <a:gd name="T7" fmla="*/ 8 h 16"/>
                    <a:gd name="T8" fmla="*/ 20 w 20"/>
                    <a:gd name="T9" fmla="*/ 0 h 16"/>
                    <a:gd name="T10" fmla="*/ 13 w 20"/>
                    <a:gd name="T11" fmla="*/ 0 h 16"/>
                    <a:gd name="T12" fmla="*/ 7 w 20"/>
                    <a:gd name="T13" fmla="*/ 0 h 16"/>
                    <a:gd name="T14" fmla="*/ 0 60000 65536"/>
                    <a:gd name="T15" fmla="*/ 0 60000 65536"/>
                    <a:gd name="T16" fmla="*/ 0 60000 65536"/>
                    <a:gd name="T17" fmla="*/ 0 60000 65536"/>
                    <a:gd name="T18" fmla="*/ 0 60000 65536"/>
                    <a:gd name="T19" fmla="*/ 0 60000 65536"/>
                    <a:gd name="T20" fmla="*/ 0 60000 65536"/>
                    <a:gd name="T21" fmla="*/ 0 w 20"/>
                    <a:gd name="T22" fmla="*/ 0 h 16"/>
                    <a:gd name="T23" fmla="*/ 20 w 2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6">
                      <a:moveTo>
                        <a:pt x="7" y="0"/>
                      </a:moveTo>
                      <a:lnTo>
                        <a:pt x="0" y="16"/>
                      </a:lnTo>
                      <a:lnTo>
                        <a:pt x="13" y="16"/>
                      </a:lnTo>
                      <a:lnTo>
                        <a:pt x="20" y="8"/>
                      </a:lnTo>
                      <a:lnTo>
                        <a:pt x="20" y="0"/>
                      </a:lnTo>
                      <a:lnTo>
                        <a:pt x="13" y="0"/>
                      </a:lnTo>
                      <a:lnTo>
                        <a:pt x="7"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90" name="Freeform 71"/>
                <p:cNvSpPr/>
                <p:nvPr/>
              </p:nvSpPr>
              <p:spPr bwMode="auto">
                <a:xfrm>
                  <a:off x="4200" y="2743"/>
                  <a:ext cx="65" cy="48"/>
                </a:xfrm>
                <a:custGeom>
                  <a:avLst/>
                  <a:gdLst>
                    <a:gd name="T0" fmla="*/ 0 w 65"/>
                    <a:gd name="T1" fmla="*/ 0 h 48"/>
                    <a:gd name="T2" fmla="*/ 6 w 65"/>
                    <a:gd name="T3" fmla="*/ 24 h 48"/>
                    <a:gd name="T4" fmla="*/ 32 w 65"/>
                    <a:gd name="T5" fmla="*/ 40 h 48"/>
                    <a:gd name="T6" fmla="*/ 45 w 65"/>
                    <a:gd name="T7" fmla="*/ 48 h 48"/>
                    <a:gd name="T8" fmla="*/ 52 w 65"/>
                    <a:gd name="T9" fmla="*/ 48 h 48"/>
                    <a:gd name="T10" fmla="*/ 65 w 65"/>
                    <a:gd name="T11" fmla="*/ 40 h 48"/>
                    <a:gd name="T12" fmla="*/ 58 w 65"/>
                    <a:gd name="T13" fmla="*/ 40 h 48"/>
                    <a:gd name="T14" fmla="*/ 52 w 65"/>
                    <a:gd name="T15" fmla="*/ 32 h 48"/>
                    <a:gd name="T16" fmla="*/ 52 w 65"/>
                    <a:gd name="T17" fmla="*/ 32 h 48"/>
                    <a:gd name="T18" fmla="*/ 58 w 65"/>
                    <a:gd name="T19" fmla="*/ 32 h 48"/>
                    <a:gd name="T20" fmla="*/ 45 w 65"/>
                    <a:gd name="T21" fmla="*/ 32 h 48"/>
                    <a:gd name="T22" fmla="*/ 39 w 65"/>
                    <a:gd name="T23" fmla="*/ 32 h 48"/>
                    <a:gd name="T24" fmla="*/ 19 w 65"/>
                    <a:gd name="T25" fmla="*/ 16 h 48"/>
                    <a:gd name="T26" fmla="*/ 13 w 65"/>
                    <a:gd name="T27" fmla="*/ 0 h 48"/>
                    <a:gd name="T28" fmla="*/ 0 w 65"/>
                    <a:gd name="T29" fmla="*/ 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48"/>
                    <a:gd name="T47" fmla="*/ 65 w 65"/>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48">
                      <a:moveTo>
                        <a:pt x="0" y="0"/>
                      </a:moveTo>
                      <a:lnTo>
                        <a:pt x="6" y="24"/>
                      </a:lnTo>
                      <a:lnTo>
                        <a:pt x="32" y="40"/>
                      </a:lnTo>
                      <a:lnTo>
                        <a:pt x="45" y="48"/>
                      </a:lnTo>
                      <a:lnTo>
                        <a:pt x="52" y="48"/>
                      </a:lnTo>
                      <a:lnTo>
                        <a:pt x="65" y="40"/>
                      </a:lnTo>
                      <a:lnTo>
                        <a:pt x="58" y="40"/>
                      </a:lnTo>
                      <a:lnTo>
                        <a:pt x="52" y="32"/>
                      </a:lnTo>
                      <a:lnTo>
                        <a:pt x="58" y="32"/>
                      </a:lnTo>
                      <a:lnTo>
                        <a:pt x="45" y="32"/>
                      </a:lnTo>
                      <a:lnTo>
                        <a:pt x="39" y="32"/>
                      </a:lnTo>
                      <a:lnTo>
                        <a:pt x="19" y="16"/>
                      </a:lnTo>
                      <a:lnTo>
                        <a:pt x="13" y="0"/>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91" name="Freeform 72"/>
                <p:cNvSpPr/>
                <p:nvPr/>
              </p:nvSpPr>
              <p:spPr bwMode="auto">
                <a:xfrm>
                  <a:off x="4252" y="2735"/>
                  <a:ext cx="39" cy="48"/>
                </a:xfrm>
                <a:custGeom>
                  <a:avLst/>
                  <a:gdLst>
                    <a:gd name="T0" fmla="*/ 19 w 39"/>
                    <a:gd name="T1" fmla="*/ 8 h 48"/>
                    <a:gd name="T2" fmla="*/ 19 w 39"/>
                    <a:gd name="T3" fmla="*/ 24 h 48"/>
                    <a:gd name="T4" fmla="*/ 13 w 39"/>
                    <a:gd name="T5" fmla="*/ 40 h 48"/>
                    <a:gd name="T6" fmla="*/ 6 w 39"/>
                    <a:gd name="T7" fmla="*/ 40 h 48"/>
                    <a:gd name="T8" fmla="*/ 0 w 39"/>
                    <a:gd name="T9" fmla="*/ 40 h 48"/>
                    <a:gd name="T10" fmla="*/ 0 w 39"/>
                    <a:gd name="T11" fmla="*/ 40 h 48"/>
                    <a:gd name="T12" fmla="*/ 6 w 39"/>
                    <a:gd name="T13" fmla="*/ 48 h 48"/>
                    <a:gd name="T14" fmla="*/ 13 w 39"/>
                    <a:gd name="T15" fmla="*/ 48 h 48"/>
                    <a:gd name="T16" fmla="*/ 19 w 39"/>
                    <a:gd name="T17" fmla="*/ 48 h 48"/>
                    <a:gd name="T18" fmla="*/ 19 w 39"/>
                    <a:gd name="T19" fmla="*/ 40 h 48"/>
                    <a:gd name="T20" fmla="*/ 32 w 39"/>
                    <a:gd name="T21" fmla="*/ 32 h 48"/>
                    <a:gd name="T22" fmla="*/ 39 w 39"/>
                    <a:gd name="T23" fmla="*/ 0 h 48"/>
                    <a:gd name="T24" fmla="*/ 32 w 39"/>
                    <a:gd name="T25" fmla="*/ 8 h 48"/>
                    <a:gd name="T26" fmla="*/ 19 w 39"/>
                    <a:gd name="T27" fmla="*/ 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48"/>
                    <a:gd name="T44" fmla="*/ 39 w 39"/>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48">
                      <a:moveTo>
                        <a:pt x="19" y="8"/>
                      </a:moveTo>
                      <a:lnTo>
                        <a:pt x="19" y="24"/>
                      </a:lnTo>
                      <a:lnTo>
                        <a:pt x="13" y="40"/>
                      </a:lnTo>
                      <a:lnTo>
                        <a:pt x="6" y="40"/>
                      </a:lnTo>
                      <a:lnTo>
                        <a:pt x="0" y="40"/>
                      </a:lnTo>
                      <a:lnTo>
                        <a:pt x="6" y="48"/>
                      </a:lnTo>
                      <a:lnTo>
                        <a:pt x="13" y="48"/>
                      </a:lnTo>
                      <a:lnTo>
                        <a:pt x="19" y="48"/>
                      </a:lnTo>
                      <a:lnTo>
                        <a:pt x="19" y="40"/>
                      </a:lnTo>
                      <a:lnTo>
                        <a:pt x="32" y="32"/>
                      </a:lnTo>
                      <a:lnTo>
                        <a:pt x="39" y="0"/>
                      </a:lnTo>
                      <a:lnTo>
                        <a:pt x="32" y="8"/>
                      </a:lnTo>
                      <a:lnTo>
                        <a:pt x="19" y="8"/>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92" name="Freeform 73"/>
                <p:cNvSpPr/>
                <p:nvPr/>
              </p:nvSpPr>
              <p:spPr bwMode="auto">
                <a:xfrm>
                  <a:off x="4219" y="2687"/>
                  <a:ext cx="46" cy="24"/>
                </a:xfrm>
                <a:custGeom>
                  <a:avLst/>
                  <a:gdLst>
                    <a:gd name="T0" fmla="*/ 7 w 46"/>
                    <a:gd name="T1" fmla="*/ 0 h 24"/>
                    <a:gd name="T2" fmla="*/ 0 w 46"/>
                    <a:gd name="T3" fmla="*/ 0 h 24"/>
                    <a:gd name="T4" fmla="*/ 0 w 46"/>
                    <a:gd name="T5" fmla="*/ 8 h 24"/>
                    <a:gd name="T6" fmla="*/ 13 w 46"/>
                    <a:gd name="T7" fmla="*/ 24 h 24"/>
                    <a:gd name="T8" fmla="*/ 20 w 46"/>
                    <a:gd name="T9" fmla="*/ 24 h 24"/>
                    <a:gd name="T10" fmla="*/ 26 w 46"/>
                    <a:gd name="T11" fmla="*/ 16 h 24"/>
                    <a:gd name="T12" fmla="*/ 33 w 46"/>
                    <a:gd name="T13" fmla="*/ 24 h 24"/>
                    <a:gd name="T14" fmla="*/ 39 w 46"/>
                    <a:gd name="T15" fmla="*/ 16 h 24"/>
                    <a:gd name="T16" fmla="*/ 46 w 46"/>
                    <a:gd name="T17" fmla="*/ 8 h 24"/>
                    <a:gd name="T18" fmla="*/ 46 w 46"/>
                    <a:gd name="T19" fmla="*/ 0 h 24"/>
                    <a:gd name="T20" fmla="*/ 33 w 46"/>
                    <a:gd name="T21" fmla="*/ 0 h 24"/>
                    <a:gd name="T22" fmla="*/ 33 w 46"/>
                    <a:gd name="T23" fmla="*/ 0 h 24"/>
                    <a:gd name="T24" fmla="*/ 26 w 46"/>
                    <a:gd name="T25" fmla="*/ 8 h 24"/>
                    <a:gd name="T26" fmla="*/ 13 w 46"/>
                    <a:gd name="T27" fmla="*/ 8 h 24"/>
                    <a:gd name="T28" fmla="*/ 7 w 46"/>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24"/>
                    <a:gd name="T47" fmla="*/ 46 w 46"/>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24">
                      <a:moveTo>
                        <a:pt x="7" y="0"/>
                      </a:moveTo>
                      <a:lnTo>
                        <a:pt x="0" y="0"/>
                      </a:lnTo>
                      <a:lnTo>
                        <a:pt x="0" y="8"/>
                      </a:lnTo>
                      <a:lnTo>
                        <a:pt x="13" y="24"/>
                      </a:lnTo>
                      <a:lnTo>
                        <a:pt x="20" y="24"/>
                      </a:lnTo>
                      <a:lnTo>
                        <a:pt x="26" y="16"/>
                      </a:lnTo>
                      <a:lnTo>
                        <a:pt x="33" y="24"/>
                      </a:lnTo>
                      <a:lnTo>
                        <a:pt x="39" y="16"/>
                      </a:lnTo>
                      <a:lnTo>
                        <a:pt x="46" y="8"/>
                      </a:lnTo>
                      <a:lnTo>
                        <a:pt x="46" y="0"/>
                      </a:lnTo>
                      <a:lnTo>
                        <a:pt x="33" y="0"/>
                      </a:lnTo>
                      <a:lnTo>
                        <a:pt x="26" y="8"/>
                      </a:lnTo>
                      <a:lnTo>
                        <a:pt x="13" y="8"/>
                      </a:lnTo>
                      <a:lnTo>
                        <a:pt x="7"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93" name="Freeform 74"/>
                <p:cNvSpPr/>
                <p:nvPr/>
              </p:nvSpPr>
              <p:spPr bwMode="auto">
                <a:xfrm>
                  <a:off x="4252" y="2879"/>
                  <a:ext cx="1" cy="40"/>
                </a:xfrm>
                <a:custGeom>
                  <a:avLst/>
                  <a:gdLst>
                    <a:gd name="T0" fmla="*/ 0 w 1"/>
                    <a:gd name="T1" fmla="*/ 40 h 40"/>
                    <a:gd name="T2" fmla="*/ 0 w 1"/>
                    <a:gd name="T3" fmla="*/ 24 h 40"/>
                    <a:gd name="T4" fmla="*/ 0 w 1"/>
                    <a:gd name="T5" fmla="*/ 0 h 40"/>
                    <a:gd name="T6" fmla="*/ 0 60000 65536"/>
                    <a:gd name="T7" fmla="*/ 0 60000 65536"/>
                    <a:gd name="T8" fmla="*/ 0 60000 65536"/>
                    <a:gd name="T9" fmla="*/ 0 w 1"/>
                    <a:gd name="T10" fmla="*/ 0 h 40"/>
                    <a:gd name="T11" fmla="*/ 1 w 1"/>
                    <a:gd name="T12" fmla="*/ 40 h 40"/>
                  </a:gdLst>
                  <a:ahLst/>
                  <a:cxnLst>
                    <a:cxn ang="T6">
                      <a:pos x="T0" y="T1"/>
                    </a:cxn>
                    <a:cxn ang="T7">
                      <a:pos x="T2" y="T3"/>
                    </a:cxn>
                    <a:cxn ang="T8">
                      <a:pos x="T4" y="T5"/>
                    </a:cxn>
                  </a:cxnLst>
                  <a:rect l="T9" t="T10" r="T11" b="T12"/>
                  <a:pathLst>
                    <a:path w="1" h="40">
                      <a:moveTo>
                        <a:pt x="0" y="40"/>
                      </a:moveTo>
                      <a:lnTo>
                        <a:pt x="0" y="24"/>
                      </a:lnTo>
                      <a:lnTo>
                        <a:pt x="0" y="0"/>
                      </a:lnTo>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94" name="Freeform 75"/>
                <p:cNvSpPr/>
                <p:nvPr/>
              </p:nvSpPr>
              <p:spPr bwMode="auto">
                <a:xfrm>
                  <a:off x="4232" y="2919"/>
                  <a:ext cx="52" cy="24"/>
                </a:xfrm>
                <a:custGeom>
                  <a:avLst/>
                  <a:gdLst>
                    <a:gd name="T0" fmla="*/ 0 w 52"/>
                    <a:gd name="T1" fmla="*/ 0 h 24"/>
                    <a:gd name="T2" fmla="*/ 0 w 52"/>
                    <a:gd name="T3" fmla="*/ 8 h 24"/>
                    <a:gd name="T4" fmla="*/ 0 w 52"/>
                    <a:gd name="T5" fmla="*/ 16 h 24"/>
                    <a:gd name="T6" fmla="*/ 7 w 52"/>
                    <a:gd name="T7" fmla="*/ 24 h 24"/>
                    <a:gd name="T8" fmla="*/ 26 w 52"/>
                    <a:gd name="T9" fmla="*/ 24 h 24"/>
                    <a:gd name="T10" fmla="*/ 26 w 52"/>
                    <a:gd name="T11" fmla="*/ 16 h 24"/>
                    <a:gd name="T12" fmla="*/ 33 w 52"/>
                    <a:gd name="T13" fmla="*/ 16 h 24"/>
                    <a:gd name="T14" fmla="*/ 46 w 52"/>
                    <a:gd name="T15" fmla="*/ 16 h 24"/>
                    <a:gd name="T16" fmla="*/ 52 w 52"/>
                    <a:gd name="T17" fmla="*/ 16 h 24"/>
                    <a:gd name="T18" fmla="*/ 52 w 52"/>
                    <a:gd name="T19" fmla="*/ 8 h 24"/>
                    <a:gd name="T20" fmla="*/ 46 w 52"/>
                    <a:gd name="T21" fmla="*/ 8 h 24"/>
                    <a:gd name="T22" fmla="*/ 39 w 52"/>
                    <a:gd name="T23" fmla="*/ 0 h 24"/>
                    <a:gd name="T24" fmla="*/ 26 w 52"/>
                    <a:gd name="T25" fmla="*/ 0 h 24"/>
                    <a:gd name="T26" fmla="*/ 20 w 52"/>
                    <a:gd name="T27" fmla="*/ 0 h 24"/>
                    <a:gd name="T28" fmla="*/ 13 w 52"/>
                    <a:gd name="T29" fmla="*/ 0 h 24"/>
                    <a:gd name="T30" fmla="*/ 0 w 52"/>
                    <a:gd name="T31" fmla="*/ 0 h 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
                    <a:gd name="T49" fmla="*/ 0 h 24"/>
                    <a:gd name="T50" fmla="*/ 52 w 52"/>
                    <a:gd name="T51" fmla="*/ 24 h 2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 h="24">
                      <a:moveTo>
                        <a:pt x="0" y="0"/>
                      </a:moveTo>
                      <a:lnTo>
                        <a:pt x="0" y="8"/>
                      </a:lnTo>
                      <a:lnTo>
                        <a:pt x="0" y="16"/>
                      </a:lnTo>
                      <a:lnTo>
                        <a:pt x="7" y="24"/>
                      </a:lnTo>
                      <a:lnTo>
                        <a:pt x="26" y="24"/>
                      </a:lnTo>
                      <a:lnTo>
                        <a:pt x="26" y="16"/>
                      </a:lnTo>
                      <a:lnTo>
                        <a:pt x="33" y="16"/>
                      </a:lnTo>
                      <a:lnTo>
                        <a:pt x="46" y="16"/>
                      </a:lnTo>
                      <a:lnTo>
                        <a:pt x="52" y="16"/>
                      </a:lnTo>
                      <a:lnTo>
                        <a:pt x="52" y="8"/>
                      </a:lnTo>
                      <a:lnTo>
                        <a:pt x="46" y="8"/>
                      </a:lnTo>
                      <a:lnTo>
                        <a:pt x="39" y="0"/>
                      </a:lnTo>
                      <a:lnTo>
                        <a:pt x="26" y="0"/>
                      </a:lnTo>
                      <a:lnTo>
                        <a:pt x="20" y="0"/>
                      </a:lnTo>
                      <a:lnTo>
                        <a:pt x="13" y="0"/>
                      </a:lnTo>
                      <a:lnTo>
                        <a:pt x="0" y="0"/>
                      </a:lnTo>
                      <a:close/>
                    </a:path>
                  </a:pathLst>
                </a:custGeom>
                <a:grpFill/>
                <a:ln w="9525">
                  <a:solidFill>
                    <a:srgbClr val="E4BB0C"/>
                  </a:solidFill>
                  <a:round/>
                </a:ln>
              </p:spPr>
              <p:txBody>
                <a:bodyPr/>
                <a:lstStyle/>
                <a:p>
                  <a:pPr eaLnBrk="1" hangingPunct="1">
                    <a:spcBef>
                      <a:spcPct val="50000"/>
                    </a:spcBef>
                    <a:defRPr/>
                  </a:pPr>
                  <a:endParaRPr lang="en-US" sz="1600">
                    <a:latin typeface="Arial" panose="020B0604020202020204" pitchFamily="34" charset="0"/>
                  </a:endParaRPr>
                </a:p>
              </p:txBody>
            </p:sp>
          </p:grpSp>
          <p:grpSp>
            <p:nvGrpSpPr>
              <p:cNvPr id="13" name="Group 156"/>
              <p:cNvGrpSpPr/>
              <p:nvPr/>
            </p:nvGrpSpPr>
            <p:grpSpPr bwMode="auto">
              <a:xfrm>
                <a:off x="1008" y="1536"/>
                <a:ext cx="727" cy="615"/>
                <a:chOff x="1974" y="2320"/>
                <a:chExt cx="727" cy="615"/>
              </a:xfrm>
              <a:grpFill/>
            </p:grpSpPr>
            <p:sp>
              <p:nvSpPr>
                <p:cNvPr id="77" name="Freeform 96"/>
                <p:cNvSpPr/>
                <p:nvPr/>
              </p:nvSpPr>
              <p:spPr bwMode="auto">
                <a:xfrm>
                  <a:off x="2013" y="2871"/>
                  <a:ext cx="104" cy="48"/>
                </a:xfrm>
                <a:custGeom>
                  <a:avLst/>
                  <a:gdLst>
                    <a:gd name="T0" fmla="*/ 0 w 104"/>
                    <a:gd name="T1" fmla="*/ 8 h 48"/>
                    <a:gd name="T2" fmla="*/ 0 w 104"/>
                    <a:gd name="T3" fmla="*/ 32 h 48"/>
                    <a:gd name="T4" fmla="*/ 0 w 104"/>
                    <a:gd name="T5" fmla="*/ 40 h 48"/>
                    <a:gd name="T6" fmla="*/ 13 w 104"/>
                    <a:gd name="T7" fmla="*/ 48 h 48"/>
                    <a:gd name="T8" fmla="*/ 33 w 104"/>
                    <a:gd name="T9" fmla="*/ 48 h 48"/>
                    <a:gd name="T10" fmla="*/ 52 w 104"/>
                    <a:gd name="T11" fmla="*/ 48 h 48"/>
                    <a:gd name="T12" fmla="*/ 52 w 104"/>
                    <a:gd name="T13" fmla="*/ 40 h 48"/>
                    <a:gd name="T14" fmla="*/ 72 w 104"/>
                    <a:gd name="T15" fmla="*/ 40 h 48"/>
                    <a:gd name="T16" fmla="*/ 85 w 104"/>
                    <a:gd name="T17" fmla="*/ 40 h 48"/>
                    <a:gd name="T18" fmla="*/ 104 w 104"/>
                    <a:gd name="T19" fmla="*/ 40 h 48"/>
                    <a:gd name="T20" fmla="*/ 104 w 104"/>
                    <a:gd name="T21" fmla="*/ 32 h 48"/>
                    <a:gd name="T22" fmla="*/ 104 w 104"/>
                    <a:gd name="T23" fmla="*/ 16 h 48"/>
                    <a:gd name="T24" fmla="*/ 91 w 104"/>
                    <a:gd name="T25" fmla="*/ 16 h 48"/>
                    <a:gd name="T26" fmla="*/ 78 w 104"/>
                    <a:gd name="T27" fmla="*/ 8 h 48"/>
                    <a:gd name="T28" fmla="*/ 72 w 104"/>
                    <a:gd name="T29" fmla="*/ 0 h 48"/>
                    <a:gd name="T30" fmla="*/ 59 w 104"/>
                    <a:gd name="T31" fmla="*/ 8 h 48"/>
                    <a:gd name="T32" fmla="*/ 39 w 104"/>
                    <a:gd name="T33" fmla="*/ 0 h 48"/>
                    <a:gd name="T34" fmla="*/ 33 w 104"/>
                    <a:gd name="T35" fmla="*/ 8 h 48"/>
                    <a:gd name="T36" fmla="*/ 13 w 104"/>
                    <a:gd name="T37" fmla="*/ 8 h 48"/>
                    <a:gd name="T38" fmla="*/ 0 w 104"/>
                    <a:gd name="T39" fmla="*/ 8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4"/>
                    <a:gd name="T61" fmla="*/ 0 h 48"/>
                    <a:gd name="T62" fmla="*/ 104 w 104"/>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4" h="48">
                      <a:moveTo>
                        <a:pt x="0" y="8"/>
                      </a:moveTo>
                      <a:lnTo>
                        <a:pt x="0" y="32"/>
                      </a:lnTo>
                      <a:lnTo>
                        <a:pt x="0" y="40"/>
                      </a:lnTo>
                      <a:lnTo>
                        <a:pt x="13" y="48"/>
                      </a:lnTo>
                      <a:lnTo>
                        <a:pt x="33" y="48"/>
                      </a:lnTo>
                      <a:lnTo>
                        <a:pt x="52" y="48"/>
                      </a:lnTo>
                      <a:lnTo>
                        <a:pt x="52" y="40"/>
                      </a:lnTo>
                      <a:lnTo>
                        <a:pt x="72" y="40"/>
                      </a:lnTo>
                      <a:lnTo>
                        <a:pt x="85" y="40"/>
                      </a:lnTo>
                      <a:lnTo>
                        <a:pt x="104" y="40"/>
                      </a:lnTo>
                      <a:lnTo>
                        <a:pt x="104" y="32"/>
                      </a:lnTo>
                      <a:lnTo>
                        <a:pt x="104" y="16"/>
                      </a:lnTo>
                      <a:lnTo>
                        <a:pt x="91" y="16"/>
                      </a:lnTo>
                      <a:lnTo>
                        <a:pt x="78" y="8"/>
                      </a:lnTo>
                      <a:lnTo>
                        <a:pt x="72" y="0"/>
                      </a:lnTo>
                      <a:lnTo>
                        <a:pt x="59" y="8"/>
                      </a:lnTo>
                      <a:lnTo>
                        <a:pt x="39" y="0"/>
                      </a:lnTo>
                      <a:lnTo>
                        <a:pt x="33" y="8"/>
                      </a:lnTo>
                      <a:lnTo>
                        <a:pt x="13" y="8"/>
                      </a:lnTo>
                      <a:lnTo>
                        <a:pt x="0" y="8"/>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78" name="Oval 97"/>
                <p:cNvSpPr>
                  <a:spLocks noChangeArrowheads="1"/>
                </p:cNvSpPr>
                <p:nvPr/>
              </p:nvSpPr>
              <p:spPr bwMode="auto">
                <a:xfrm>
                  <a:off x="2016" y="2890"/>
                  <a:ext cx="7" cy="2"/>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79" name="Oval 98"/>
                <p:cNvSpPr>
                  <a:spLocks noChangeArrowheads="1"/>
                </p:cNvSpPr>
                <p:nvPr/>
              </p:nvSpPr>
              <p:spPr bwMode="auto">
                <a:xfrm>
                  <a:off x="2062" y="2882"/>
                  <a:ext cx="0" cy="10"/>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80" name="Freeform 99"/>
                <p:cNvSpPr/>
                <p:nvPr/>
              </p:nvSpPr>
              <p:spPr bwMode="auto">
                <a:xfrm>
                  <a:off x="2052" y="2879"/>
                  <a:ext cx="20" cy="32"/>
                </a:xfrm>
                <a:custGeom>
                  <a:avLst/>
                  <a:gdLst>
                    <a:gd name="T0" fmla="*/ 13 w 20"/>
                    <a:gd name="T1" fmla="*/ 32 h 32"/>
                    <a:gd name="T2" fmla="*/ 20 w 20"/>
                    <a:gd name="T3" fmla="*/ 16 h 32"/>
                    <a:gd name="T4" fmla="*/ 13 w 20"/>
                    <a:gd name="T5" fmla="*/ 8 h 32"/>
                    <a:gd name="T6" fmla="*/ 0 w 20"/>
                    <a:gd name="T7" fmla="*/ 8 h 32"/>
                    <a:gd name="T8" fmla="*/ 0 w 20"/>
                    <a:gd name="T9" fmla="*/ 0 h 32"/>
                    <a:gd name="T10" fmla="*/ 13 w 20"/>
                    <a:gd name="T11" fmla="*/ 32 h 32"/>
                    <a:gd name="T12" fmla="*/ 0 60000 65536"/>
                    <a:gd name="T13" fmla="*/ 0 60000 65536"/>
                    <a:gd name="T14" fmla="*/ 0 60000 65536"/>
                    <a:gd name="T15" fmla="*/ 0 60000 65536"/>
                    <a:gd name="T16" fmla="*/ 0 60000 65536"/>
                    <a:gd name="T17" fmla="*/ 0 60000 65536"/>
                    <a:gd name="T18" fmla="*/ 0 w 20"/>
                    <a:gd name="T19" fmla="*/ 0 h 32"/>
                    <a:gd name="T20" fmla="*/ 20 w 20"/>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0" h="32">
                      <a:moveTo>
                        <a:pt x="13" y="32"/>
                      </a:moveTo>
                      <a:lnTo>
                        <a:pt x="20" y="16"/>
                      </a:lnTo>
                      <a:lnTo>
                        <a:pt x="13" y="8"/>
                      </a:lnTo>
                      <a:lnTo>
                        <a:pt x="0" y="8"/>
                      </a:lnTo>
                      <a:lnTo>
                        <a:pt x="0" y="0"/>
                      </a:lnTo>
                      <a:lnTo>
                        <a:pt x="13" y="32"/>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81" name="Freeform 100"/>
                <p:cNvSpPr/>
                <p:nvPr/>
              </p:nvSpPr>
              <p:spPr bwMode="auto">
                <a:xfrm>
                  <a:off x="2052" y="2879"/>
                  <a:ext cx="20" cy="32"/>
                </a:xfrm>
                <a:custGeom>
                  <a:avLst/>
                  <a:gdLst>
                    <a:gd name="T0" fmla="*/ 13 w 20"/>
                    <a:gd name="T1" fmla="*/ 32 h 32"/>
                    <a:gd name="T2" fmla="*/ 20 w 20"/>
                    <a:gd name="T3" fmla="*/ 16 h 32"/>
                    <a:gd name="T4" fmla="*/ 13 w 20"/>
                    <a:gd name="T5" fmla="*/ 8 h 32"/>
                    <a:gd name="T6" fmla="*/ 0 w 20"/>
                    <a:gd name="T7" fmla="*/ 8 h 32"/>
                    <a:gd name="T8" fmla="*/ 0 w 20"/>
                    <a:gd name="T9" fmla="*/ 0 h 32"/>
                    <a:gd name="T10" fmla="*/ 0 60000 65536"/>
                    <a:gd name="T11" fmla="*/ 0 60000 65536"/>
                    <a:gd name="T12" fmla="*/ 0 60000 65536"/>
                    <a:gd name="T13" fmla="*/ 0 60000 65536"/>
                    <a:gd name="T14" fmla="*/ 0 60000 65536"/>
                    <a:gd name="T15" fmla="*/ 0 w 20"/>
                    <a:gd name="T16" fmla="*/ 0 h 32"/>
                    <a:gd name="T17" fmla="*/ 20 w 20"/>
                    <a:gd name="T18" fmla="*/ 32 h 32"/>
                  </a:gdLst>
                  <a:ahLst/>
                  <a:cxnLst>
                    <a:cxn ang="T10">
                      <a:pos x="T0" y="T1"/>
                    </a:cxn>
                    <a:cxn ang="T11">
                      <a:pos x="T2" y="T3"/>
                    </a:cxn>
                    <a:cxn ang="T12">
                      <a:pos x="T4" y="T5"/>
                    </a:cxn>
                    <a:cxn ang="T13">
                      <a:pos x="T6" y="T7"/>
                    </a:cxn>
                    <a:cxn ang="T14">
                      <a:pos x="T8" y="T9"/>
                    </a:cxn>
                  </a:cxnLst>
                  <a:rect l="T15" t="T16" r="T17" b="T18"/>
                  <a:pathLst>
                    <a:path w="20" h="32">
                      <a:moveTo>
                        <a:pt x="13" y="32"/>
                      </a:moveTo>
                      <a:lnTo>
                        <a:pt x="20" y="16"/>
                      </a:lnTo>
                      <a:lnTo>
                        <a:pt x="13" y="8"/>
                      </a:lnTo>
                      <a:lnTo>
                        <a:pt x="0" y="8"/>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82" name="Freeform 101"/>
                <p:cNvSpPr/>
                <p:nvPr/>
              </p:nvSpPr>
              <p:spPr bwMode="auto">
                <a:xfrm>
                  <a:off x="2000" y="2671"/>
                  <a:ext cx="91" cy="208"/>
                </a:xfrm>
                <a:custGeom>
                  <a:avLst/>
                  <a:gdLst>
                    <a:gd name="T0" fmla="*/ 7 w 91"/>
                    <a:gd name="T1" fmla="*/ 0 h 208"/>
                    <a:gd name="T2" fmla="*/ 0 w 91"/>
                    <a:gd name="T3" fmla="*/ 32 h 208"/>
                    <a:gd name="T4" fmla="*/ 7 w 91"/>
                    <a:gd name="T5" fmla="*/ 64 h 208"/>
                    <a:gd name="T6" fmla="*/ 7 w 91"/>
                    <a:gd name="T7" fmla="*/ 152 h 208"/>
                    <a:gd name="T8" fmla="*/ 7 w 91"/>
                    <a:gd name="T9" fmla="*/ 200 h 208"/>
                    <a:gd name="T10" fmla="*/ 20 w 91"/>
                    <a:gd name="T11" fmla="*/ 208 h 208"/>
                    <a:gd name="T12" fmla="*/ 26 w 91"/>
                    <a:gd name="T13" fmla="*/ 208 h 208"/>
                    <a:gd name="T14" fmla="*/ 46 w 91"/>
                    <a:gd name="T15" fmla="*/ 208 h 208"/>
                    <a:gd name="T16" fmla="*/ 52 w 91"/>
                    <a:gd name="T17" fmla="*/ 200 h 208"/>
                    <a:gd name="T18" fmla="*/ 78 w 91"/>
                    <a:gd name="T19" fmla="*/ 208 h 208"/>
                    <a:gd name="T20" fmla="*/ 85 w 91"/>
                    <a:gd name="T21" fmla="*/ 208 h 208"/>
                    <a:gd name="T22" fmla="*/ 91 w 91"/>
                    <a:gd name="T23" fmla="*/ 200 h 208"/>
                    <a:gd name="T24" fmla="*/ 91 w 91"/>
                    <a:gd name="T25" fmla="*/ 144 h 208"/>
                    <a:gd name="T26" fmla="*/ 91 w 91"/>
                    <a:gd name="T27" fmla="*/ 112 h 208"/>
                    <a:gd name="T28" fmla="*/ 85 w 91"/>
                    <a:gd name="T29" fmla="*/ 0 h 208"/>
                    <a:gd name="T30" fmla="*/ 78 w 91"/>
                    <a:gd name="T31" fmla="*/ 8 h 208"/>
                    <a:gd name="T32" fmla="*/ 52 w 91"/>
                    <a:gd name="T33" fmla="*/ 16 h 208"/>
                    <a:gd name="T34" fmla="*/ 26 w 91"/>
                    <a:gd name="T35" fmla="*/ 16 h 208"/>
                    <a:gd name="T36" fmla="*/ 7 w 91"/>
                    <a:gd name="T37" fmla="*/ 0 h 2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1"/>
                    <a:gd name="T58" fmla="*/ 0 h 208"/>
                    <a:gd name="T59" fmla="*/ 91 w 91"/>
                    <a:gd name="T60" fmla="*/ 208 h 2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1" h="208">
                      <a:moveTo>
                        <a:pt x="7" y="0"/>
                      </a:moveTo>
                      <a:lnTo>
                        <a:pt x="0" y="32"/>
                      </a:lnTo>
                      <a:lnTo>
                        <a:pt x="7" y="64"/>
                      </a:lnTo>
                      <a:lnTo>
                        <a:pt x="7" y="152"/>
                      </a:lnTo>
                      <a:lnTo>
                        <a:pt x="7" y="200"/>
                      </a:lnTo>
                      <a:lnTo>
                        <a:pt x="20" y="208"/>
                      </a:lnTo>
                      <a:lnTo>
                        <a:pt x="26" y="208"/>
                      </a:lnTo>
                      <a:lnTo>
                        <a:pt x="46" y="208"/>
                      </a:lnTo>
                      <a:lnTo>
                        <a:pt x="52" y="200"/>
                      </a:lnTo>
                      <a:lnTo>
                        <a:pt x="78" y="208"/>
                      </a:lnTo>
                      <a:lnTo>
                        <a:pt x="85" y="208"/>
                      </a:lnTo>
                      <a:lnTo>
                        <a:pt x="91" y="200"/>
                      </a:lnTo>
                      <a:lnTo>
                        <a:pt x="91" y="144"/>
                      </a:lnTo>
                      <a:lnTo>
                        <a:pt x="91" y="112"/>
                      </a:lnTo>
                      <a:lnTo>
                        <a:pt x="85" y="0"/>
                      </a:lnTo>
                      <a:lnTo>
                        <a:pt x="78" y="8"/>
                      </a:lnTo>
                      <a:lnTo>
                        <a:pt x="52" y="16"/>
                      </a:lnTo>
                      <a:lnTo>
                        <a:pt x="26" y="16"/>
                      </a:lnTo>
                      <a:lnTo>
                        <a:pt x="7"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83" name="Freeform 102"/>
                <p:cNvSpPr/>
                <p:nvPr/>
              </p:nvSpPr>
              <p:spPr bwMode="auto">
                <a:xfrm>
                  <a:off x="2052" y="2743"/>
                  <a:ext cx="7" cy="128"/>
                </a:xfrm>
                <a:custGeom>
                  <a:avLst/>
                  <a:gdLst>
                    <a:gd name="T0" fmla="*/ 0 w 7"/>
                    <a:gd name="T1" fmla="*/ 128 h 128"/>
                    <a:gd name="T2" fmla="*/ 7 w 7"/>
                    <a:gd name="T3" fmla="*/ 48 h 128"/>
                    <a:gd name="T4" fmla="*/ 7 w 7"/>
                    <a:gd name="T5" fmla="*/ 0 h 128"/>
                    <a:gd name="T6" fmla="*/ 0 60000 65536"/>
                    <a:gd name="T7" fmla="*/ 0 60000 65536"/>
                    <a:gd name="T8" fmla="*/ 0 60000 65536"/>
                    <a:gd name="T9" fmla="*/ 0 w 7"/>
                    <a:gd name="T10" fmla="*/ 0 h 128"/>
                    <a:gd name="T11" fmla="*/ 7 w 7"/>
                    <a:gd name="T12" fmla="*/ 128 h 128"/>
                  </a:gdLst>
                  <a:ahLst/>
                  <a:cxnLst>
                    <a:cxn ang="T6">
                      <a:pos x="T0" y="T1"/>
                    </a:cxn>
                    <a:cxn ang="T7">
                      <a:pos x="T2" y="T3"/>
                    </a:cxn>
                    <a:cxn ang="T8">
                      <a:pos x="T4" y="T5"/>
                    </a:cxn>
                  </a:cxnLst>
                  <a:rect l="T9" t="T10" r="T11" b="T12"/>
                  <a:pathLst>
                    <a:path w="7" h="128">
                      <a:moveTo>
                        <a:pt x="0" y="128"/>
                      </a:moveTo>
                      <a:lnTo>
                        <a:pt x="7" y="48"/>
                      </a:lnTo>
                      <a:lnTo>
                        <a:pt x="7"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84" name="Freeform 103"/>
                <p:cNvSpPr/>
                <p:nvPr/>
              </p:nvSpPr>
              <p:spPr bwMode="auto">
                <a:xfrm>
                  <a:off x="2013" y="2456"/>
                  <a:ext cx="52" cy="71"/>
                </a:xfrm>
                <a:custGeom>
                  <a:avLst/>
                  <a:gdLst>
                    <a:gd name="T0" fmla="*/ 7 w 52"/>
                    <a:gd name="T1" fmla="*/ 23 h 71"/>
                    <a:gd name="T2" fmla="*/ 0 w 52"/>
                    <a:gd name="T3" fmla="*/ 23 h 71"/>
                    <a:gd name="T4" fmla="*/ 0 w 52"/>
                    <a:gd name="T5" fmla="*/ 31 h 71"/>
                    <a:gd name="T6" fmla="*/ 0 w 52"/>
                    <a:gd name="T7" fmla="*/ 39 h 71"/>
                    <a:gd name="T8" fmla="*/ 7 w 52"/>
                    <a:gd name="T9" fmla="*/ 39 h 71"/>
                    <a:gd name="T10" fmla="*/ 13 w 52"/>
                    <a:gd name="T11" fmla="*/ 55 h 71"/>
                    <a:gd name="T12" fmla="*/ 26 w 52"/>
                    <a:gd name="T13" fmla="*/ 71 h 71"/>
                    <a:gd name="T14" fmla="*/ 46 w 52"/>
                    <a:gd name="T15" fmla="*/ 71 h 71"/>
                    <a:gd name="T16" fmla="*/ 52 w 52"/>
                    <a:gd name="T17" fmla="*/ 55 h 71"/>
                    <a:gd name="T18" fmla="*/ 52 w 52"/>
                    <a:gd name="T19" fmla="*/ 47 h 71"/>
                    <a:gd name="T20" fmla="*/ 52 w 52"/>
                    <a:gd name="T21" fmla="*/ 16 h 71"/>
                    <a:gd name="T22" fmla="*/ 46 w 52"/>
                    <a:gd name="T23" fmla="*/ 0 h 71"/>
                    <a:gd name="T24" fmla="*/ 20 w 52"/>
                    <a:gd name="T25" fmla="*/ 16 h 71"/>
                    <a:gd name="T26" fmla="*/ 7 w 52"/>
                    <a:gd name="T27" fmla="*/ 8 h 71"/>
                    <a:gd name="T28" fmla="*/ 7 w 52"/>
                    <a:gd name="T29" fmla="*/ 23 h 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
                    <a:gd name="T46" fmla="*/ 0 h 71"/>
                    <a:gd name="T47" fmla="*/ 52 w 52"/>
                    <a:gd name="T48" fmla="*/ 71 h 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 h="71">
                      <a:moveTo>
                        <a:pt x="7" y="23"/>
                      </a:moveTo>
                      <a:lnTo>
                        <a:pt x="0" y="23"/>
                      </a:lnTo>
                      <a:lnTo>
                        <a:pt x="0" y="31"/>
                      </a:lnTo>
                      <a:lnTo>
                        <a:pt x="0" y="39"/>
                      </a:lnTo>
                      <a:lnTo>
                        <a:pt x="7" y="39"/>
                      </a:lnTo>
                      <a:lnTo>
                        <a:pt x="13" y="55"/>
                      </a:lnTo>
                      <a:lnTo>
                        <a:pt x="26" y="71"/>
                      </a:lnTo>
                      <a:lnTo>
                        <a:pt x="46" y="71"/>
                      </a:lnTo>
                      <a:lnTo>
                        <a:pt x="52" y="55"/>
                      </a:lnTo>
                      <a:lnTo>
                        <a:pt x="52" y="47"/>
                      </a:lnTo>
                      <a:lnTo>
                        <a:pt x="52" y="16"/>
                      </a:lnTo>
                      <a:lnTo>
                        <a:pt x="46" y="0"/>
                      </a:lnTo>
                      <a:lnTo>
                        <a:pt x="20" y="16"/>
                      </a:lnTo>
                      <a:lnTo>
                        <a:pt x="7" y="8"/>
                      </a:lnTo>
                      <a:lnTo>
                        <a:pt x="7" y="23"/>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85" name="Freeform 104"/>
                <p:cNvSpPr/>
                <p:nvPr/>
              </p:nvSpPr>
              <p:spPr bwMode="auto">
                <a:xfrm>
                  <a:off x="2000" y="2432"/>
                  <a:ext cx="72" cy="63"/>
                </a:xfrm>
                <a:custGeom>
                  <a:avLst/>
                  <a:gdLst>
                    <a:gd name="T0" fmla="*/ 65 w 72"/>
                    <a:gd name="T1" fmla="*/ 40 h 63"/>
                    <a:gd name="T2" fmla="*/ 72 w 72"/>
                    <a:gd name="T3" fmla="*/ 32 h 63"/>
                    <a:gd name="T4" fmla="*/ 72 w 72"/>
                    <a:gd name="T5" fmla="*/ 16 h 63"/>
                    <a:gd name="T6" fmla="*/ 65 w 72"/>
                    <a:gd name="T7" fmla="*/ 8 h 63"/>
                    <a:gd name="T8" fmla="*/ 52 w 72"/>
                    <a:gd name="T9" fmla="*/ 0 h 63"/>
                    <a:gd name="T10" fmla="*/ 33 w 72"/>
                    <a:gd name="T11" fmla="*/ 0 h 63"/>
                    <a:gd name="T12" fmla="*/ 20 w 72"/>
                    <a:gd name="T13" fmla="*/ 0 h 63"/>
                    <a:gd name="T14" fmla="*/ 13 w 72"/>
                    <a:gd name="T15" fmla="*/ 8 h 63"/>
                    <a:gd name="T16" fmla="*/ 7 w 72"/>
                    <a:gd name="T17" fmla="*/ 0 h 63"/>
                    <a:gd name="T18" fmla="*/ 13 w 72"/>
                    <a:gd name="T19" fmla="*/ 8 h 63"/>
                    <a:gd name="T20" fmla="*/ 7 w 72"/>
                    <a:gd name="T21" fmla="*/ 8 h 63"/>
                    <a:gd name="T22" fmla="*/ 7 w 72"/>
                    <a:gd name="T23" fmla="*/ 8 h 63"/>
                    <a:gd name="T24" fmla="*/ 0 w 72"/>
                    <a:gd name="T25" fmla="*/ 16 h 63"/>
                    <a:gd name="T26" fmla="*/ 0 w 72"/>
                    <a:gd name="T27" fmla="*/ 40 h 63"/>
                    <a:gd name="T28" fmla="*/ 13 w 72"/>
                    <a:gd name="T29" fmla="*/ 63 h 63"/>
                    <a:gd name="T30" fmla="*/ 13 w 72"/>
                    <a:gd name="T31" fmla="*/ 55 h 63"/>
                    <a:gd name="T32" fmla="*/ 13 w 72"/>
                    <a:gd name="T33" fmla="*/ 47 h 63"/>
                    <a:gd name="T34" fmla="*/ 20 w 72"/>
                    <a:gd name="T35" fmla="*/ 47 h 63"/>
                    <a:gd name="T36" fmla="*/ 20 w 72"/>
                    <a:gd name="T37" fmla="*/ 32 h 63"/>
                    <a:gd name="T38" fmla="*/ 33 w 72"/>
                    <a:gd name="T39" fmla="*/ 40 h 63"/>
                    <a:gd name="T40" fmla="*/ 59 w 72"/>
                    <a:gd name="T41" fmla="*/ 24 h 63"/>
                    <a:gd name="T42" fmla="*/ 65 w 72"/>
                    <a:gd name="T43" fmla="*/ 40 h 6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2"/>
                    <a:gd name="T67" fmla="*/ 0 h 63"/>
                    <a:gd name="T68" fmla="*/ 72 w 72"/>
                    <a:gd name="T69" fmla="*/ 63 h 6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2" h="63">
                      <a:moveTo>
                        <a:pt x="65" y="40"/>
                      </a:moveTo>
                      <a:lnTo>
                        <a:pt x="72" y="32"/>
                      </a:lnTo>
                      <a:lnTo>
                        <a:pt x="72" y="16"/>
                      </a:lnTo>
                      <a:lnTo>
                        <a:pt x="65" y="8"/>
                      </a:lnTo>
                      <a:lnTo>
                        <a:pt x="52" y="0"/>
                      </a:lnTo>
                      <a:lnTo>
                        <a:pt x="33" y="0"/>
                      </a:lnTo>
                      <a:lnTo>
                        <a:pt x="20" y="0"/>
                      </a:lnTo>
                      <a:lnTo>
                        <a:pt x="13" y="8"/>
                      </a:lnTo>
                      <a:lnTo>
                        <a:pt x="7" y="0"/>
                      </a:lnTo>
                      <a:lnTo>
                        <a:pt x="13" y="8"/>
                      </a:lnTo>
                      <a:lnTo>
                        <a:pt x="7" y="8"/>
                      </a:lnTo>
                      <a:lnTo>
                        <a:pt x="0" y="16"/>
                      </a:lnTo>
                      <a:lnTo>
                        <a:pt x="0" y="40"/>
                      </a:lnTo>
                      <a:lnTo>
                        <a:pt x="13" y="63"/>
                      </a:lnTo>
                      <a:lnTo>
                        <a:pt x="13" y="55"/>
                      </a:lnTo>
                      <a:lnTo>
                        <a:pt x="13" y="47"/>
                      </a:lnTo>
                      <a:lnTo>
                        <a:pt x="20" y="47"/>
                      </a:lnTo>
                      <a:lnTo>
                        <a:pt x="20" y="32"/>
                      </a:lnTo>
                      <a:lnTo>
                        <a:pt x="33" y="40"/>
                      </a:lnTo>
                      <a:lnTo>
                        <a:pt x="59" y="24"/>
                      </a:lnTo>
                      <a:lnTo>
                        <a:pt x="65" y="4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86" name="Freeform 105"/>
                <p:cNvSpPr/>
                <p:nvPr/>
              </p:nvSpPr>
              <p:spPr bwMode="auto">
                <a:xfrm>
                  <a:off x="2020" y="2495"/>
                  <a:ext cx="39" cy="48"/>
                </a:xfrm>
                <a:custGeom>
                  <a:avLst/>
                  <a:gdLst>
                    <a:gd name="T0" fmla="*/ 0 w 39"/>
                    <a:gd name="T1" fmla="*/ 0 h 48"/>
                    <a:gd name="T2" fmla="*/ 0 w 39"/>
                    <a:gd name="T3" fmla="*/ 32 h 48"/>
                    <a:gd name="T4" fmla="*/ 13 w 39"/>
                    <a:gd name="T5" fmla="*/ 40 h 48"/>
                    <a:gd name="T6" fmla="*/ 26 w 39"/>
                    <a:gd name="T7" fmla="*/ 48 h 48"/>
                    <a:gd name="T8" fmla="*/ 32 w 39"/>
                    <a:gd name="T9" fmla="*/ 40 h 48"/>
                    <a:gd name="T10" fmla="*/ 39 w 39"/>
                    <a:gd name="T11" fmla="*/ 32 h 48"/>
                    <a:gd name="T12" fmla="*/ 32 w 39"/>
                    <a:gd name="T13" fmla="*/ 32 h 48"/>
                    <a:gd name="T14" fmla="*/ 19 w 39"/>
                    <a:gd name="T15" fmla="*/ 32 h 48"/>
                    <a:gd name="T16" fmla="*/ 6 w 39"/>
                    <a:gd name="T17" fmla="*/ 16 h 48"/>
                    <a:gd name="T18" fmla="*/ 0 w 39"/>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48"/>
                    <a:gd name="T32" fmla="*/ 39 w 3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48">
                      <a:moveTo>
                        <a:pt x="0" y="0"/>
                      </a:moveTo>
                      <a:lnTo>
                        <a:pt x="0" y="32"/>
                      </a:lnTo>
                      <a:lnTo>
                        <a:pt x="13" y="40"/>
                      </a:lnTo>
                      <a:lnTo>
                        <a:pt x="26" y="48"/>
                      </a:lnTo>
                      <a:lnTo>
                        <a:pt x="32" y="40"/>
                      </a:lnTo>
                      <a:lnTo>
                        <a:pt x="39" y="32"/>
                      </a:lnTo>
                      <a:lnTo>
                        <a:pt x="32" y="32"/>
                      </a:lnTo>
                      <a:lnTo>
                        <a:pt x="19" y="32"/>
                      </a:lnTo>
                      <a:lnTo>
                        <a:pt x="6" y="16"/>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87" name="Freeform 106"/>
                <p:cNvSpPr/>
                <p:nvPr/>
              </p:nvSpPr>
              <p:spPr bwMode="auto">
                <a:xfrm>
                  <a:off x="1974" y="2527"/>
                  <a:ext cx="130" cy="160"/>
                </a:xfrm>
                <a:custGeom>
                  <a:avLst/>
                  <a:gdLst>
                    <a:gd name="T0" fmla="*/ 46 w 130"/>
                    <a:gd name="T1" fmla="*/ 0 h 160"/>
                    <a:gd name="T2" fmla="*/ 26 w 130"/>
                    <a:gd name="T3" fmla="*/ 8 h 160"/>
                    <a:gd name="T4" fmla="*/ 13 w 130"/>
                    <a:gd name="T5" fmla="*/ 24 h 160"/>
                    <a:gd name="T6" fmla="*/ 0 w 130"/>
                    <a:gd name="T7" fmla="*/ 56 h 160"/>
                    <a:gd name="T8" fmla="*/ 0 w 130"/>
                    <a:gd name="T9" fmla="*/ 96 h 160"/>
                    <a:gd name="T10" fmla="*/ 13 w 130"/>
                    <a:gd name="T11" fmla="*/ 104 h 160"/>
                    <a:gd name="T12" fmla="*/ 26 w 130"/>
                    <a:gd name="T13" fmla="*/ 96 h 160"/>
                    <a:gd name="T14" fmla="*/ 26 w 130"/>
                    <a:gd name="T15" fmla="*/ 80 h 160"/>
                    <a:gd name="T16" fmla="*/ 26 w 130"/>
                    <a:gd name="T17" fmla="*/ 144 h 160"/>
                    <a:gd name="T18" fmla="*/ 52 w 130"/>
                    <a:gd name="T19" fmla="*/ 160 h 160"/>
                    <a:gd name="T20" fmla="*/ 78 w 130"/>
                    <a:gd name="T21" fmla="*/ 160 h 160"/>
                    <a:gd name="T22" fmla="*/ 104 w 130"/>
                    <a:gd name="T23" fmla="*/ 160 h 160"/>
                    <a:gd name="T24" fmla="*/ 117 w 130"/>
                    <a:gd name="T25" fmla="*/ 144 h 160"/>
                    <a:gd name="T26" fmla="*/ 111 w 130"/>
                    <a:gd name="T27" fmla="*/ 80 h 160"/>
                    <a:gd name="T28" fmla="*/ 124 w 130"/>
                    <a:gd name="T29" fmla="*/ 88 h 160"/>
                    <a:gd name="T30" fmla="*/ 130 w 130"/>
                    <a:gd name="T31" fmla="*/ 80 h 160"/>
                    <a:gd name="T32" fmla="*/ 124 w 130"/>
                    <a:gd name="T33" fmla="*/ 40 h 160"/>
                    <a:gd name="T34" fmla="*/ 111 w 130"/>
                    <a:gd name="T35" fmla="*/ 16 h 160"/>
                    <a:gd name="T36" fmla="*/ 98 w 130"/>
                    <a:gd name="T37" fmla="*/ 0 h 160"/>
                    <a:gd name="T38" fmla="*/ 78 w 130"/>
                    <a:gd name="T39" fmla="*/ 0 h 160"/>
                    <a:gd name="T40" fmla="*/ 78 w 130"/>
                    <a:gd name="T41" fmla="*/ 8 h 160"/>
                    <a:gd name="T42" fmla="*/ 72 w 130"/>
                    <a:gd name="T43" fmla="*/ 16 h 160"/>
                    <a:gd name="T44" fmla="*/ 59 w 130"/>
                    <a:gd name="T45" fmla="*/ 8 h 160"/>
                    <a:gd name="T46" fmla="*/ 46 w 130"/>
                    <a:gd name="T47" fmla="*/ 0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0"/>
                    <a:gd name="T73" fmla="*/ 0 h 160"/>
                    <a:gd name="T74" fmla="*/ 130 w 130"/>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0" h="160">
                      <a:moveTo>
                        <a:pt x="46" y="0"/>
                      </a:moveTo>
                      <a:lnTo>
                        <a:pt x="26" y="8"/>
                      </a:lnTo>
                      <a:lnTo>
                        <a:pt x="13" y="24"/>
                      </a:lnTo>
                      <a:lnTo>
                        <a:pt x="0" y="56"/>
                      </a:lnTo>
                      <a:lnTo>
                        <a:pt x="0" y="96"/>
                      </a:lnTo>
                      <a:lnTo>
                        <a:pt x="13" y="104"/>
                      </a:lnTo>
                      <a:lnTo>
                        <a:pt x="26" y="96"/>
                      </a:lnTo>
                      <a:lnTo>
                        <a:pt x="26" y="80"/>
                      </a:lnTo>
                      <a:lnTo>
                        <a:pt x="26" y="144"/>
                      </a:lnTo>
                      <a:lnTo>
                        <a:pt x="52" y="160"/>
                      </a:lnTo>
                      <a:lnTo>
                        <a:pt x="78" y="160"/>
                      </a:lnTo>
                      <a:lnTo>
                        <a:pt x="104" y="160"/>
                      </a:lnTo>
                      <a:lnTo>
                        <a:pt x="117" y="144"/>
                      </a:lnTo>
                      <a:lnTo>
                        <a:pt x="111" y="80"/>
                      </a:lnTo>
                      <a:lnTo>
                        <a:pt x="124" y="88"/>
                      </a:lnTo>
                      <a:lnTo>
                        <a:pt x="130" y="80"/>
                      </a:lnTo>
                      <a:lnTo>
                        <a:pt x="124" y="40"/>
                      </a:lnTo>
                      <a:lnTo>
                        <a:pt x="111" y="16"/>
                      </a:lnTo>
                      <a:lnTo>
                        <a:pt x="98" y="0"/>
                      </a:lnTo>
                      <a:lnTo>
                        <a:pt x="78" y="0"/>
                      </a:lnTo>
                      <a:lnTo>
                        <a:pt x="78" y="8"/>
                      </a:lnTo>
                      <a:lnTo>
                        <a:pt x="72" y="16"/>
                      </a:lnTo>
                      <a:lnTo>
                        <a:pt x="59" y="8"/>
                      </a:lnTo>
                      <a:lnTo>
                        <a:pt x="4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88" name="Line 107"/>
                <p:cNvSpPr>
                  <a:spLocks noChangeShapeType="1"/>
                </p:cNvSpPr>
                <p:nvPr/>
              </p:nvSpPr>
              <p:spPr bwMode="auto">
                <a:xfrm flipV="1">
                  <a:off x="2085" y="2591"/>
                  <a:ext cx="1" cy="16"/>
                </a:xfrm>
                <a:prstGeom prst="line">
                  <a:avLst/>
                </a:pr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89" name="Freeform 108"/>
                <p:cNvSpPr/>
                <p:nvPr/>
              </p:nvSpPr>
              <p:spPr bwMode="auto">
                <a:xfrm>
                  <a:off x="1974" y="2623"/>
                  <a:ext cx="39" cy="88"/>
                </a:xfrm>
                <a:custGeom>
                  <a:avLst/>
                  <a:gdLst>
                    <a:gd name="T0" fmla="*/ 26 w 39"/>
                    <a:gd name="T1" fmla="*/ 0 h 88"/>
                    <a:gd name="T2" fmla="*/ 26 w 39"/>
                    <a:gd name="T3" fmla="*/ 32 h 88"/>
                    <a:gd name="T4" fmla="*/ 39 w 39"/>
                    <a:gd name="T5" fmla="*/ 72 h 88"/>
                    <a:gd name="T6" fmla="*/ 33 w 39"/>
                    <a:gd name="T7" fmla="*/ 88 h 88"/>
                    <a:gd name="T8" fmla="*/ 7 w 39"/>
                    <a:gd name="T9" fmla="*/ 40 h 88"/>
                    <a:gd name="T10" fmla="*/ 0 w 39"/>
                    <a:gd name="T11" fmla="*/ 0 h 88"/>
                    <a:gd name="T12" fmla="*/ 13 w 39"/>
                    <a:gd name="T13" fmla="*/ 8 h 88"/>
                    <a:gd name="T14" fmla="*/ 26 w 39"/>
                    <a:gd name="T15" fmla="*/ 0 h 88"/>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88"/>
                    <a:gd name="T26" fmla="*/ 39 w 39"/>
                    <a:gd name="T27" fmla="*/ 88 h 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88">
                      <a:moveTo>
                        <a:pt x="26" y="0"/>
                      </a:moveTo>
                      <a:lnTo>
                        <a:pt x="26" y="32"/>
                      </a:lnTo>
                      <a:lnTo>
                        <a:pt x="39" y="72"/>
                      </a:lnTo>
                      <a:lnTo>
                        <a:pt x="33" y="88"/>
                      </a:lnTo>
                      <a:lnTo>
                        <a:pt x="7" y="40"/>
                      </a:lnTo>
                      <a:lnTo>
                        <a:pt x="0" y="0"/>
                      </a:lnTo>
                      <a:lnTo>
                        <a:pt x="13" y="8"/>
                      </a:lnTo>
                      <a:lnTo>
                        <a:pt x="2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90" name="Freeform 109"/>
                <p:cNvSpPr/>
                <p:nvPr/>
              </p:nvSpPr>
              <p:spPr bwMode="auto">
                <a:xfrm>
                  <a:off x="2085" y="2607"/>
                  <a:ext cx="19" cy="88"/>
                </a:xfrm>
                <a:custGeom>
                  <a:avLst/>
                  <a:gdLst>
                    <a:gd name="T0" fmla="*/ 19 w 19"/>
                    <a:gd name="T1" fmla="*/ 0 h 88"/>
                    <a:gd name="T2" fmla="*/ 19 w 19"/>
                    <a:gd name="T3" fmla="*/ 40 h 88"/>
                    <a:gd name="T4" fmla="*/ 6 w 19"/>
                    <a:gd name="T5" fmla="*/ 88 h 88"/>
                    <a:gd name="T6" fmla="*/ 0 w 19"/>
                    <a:gd name="T7" fmla="*/ 72 h 88"/>
                    <a:gd name="T8" fmla="*/ 6 w 19"/>
                    <a:gd name="T9" fmla="*/ 64 h 88"/>
                    <a:gd name="T10" fmla="*/ 0 w 19"/>
                    <a:gd name="T11" fmla="*/ 0 h 88"/>
                    <a:gd name="T12" fmla="*/ 13 w 19"/>
                    <a:gd name="T13" fmla="*/ 8 h 88"/>
                    <a:gd name="T14" fmla="*/ 19 w 19"/>
                    <a:gd name="T15" fmla="*/ 0 h 88"/>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88"/>
                    <a:gd name="T26" fmla="*/ 19 w 19"/>
                    <a:gd name="T27" fmla="*/ 88 h 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88">
                      <a:moveTo>
                        <a:pt x="19" y="0"/>
                      </a:moveTo>
                      <a:lnTo>
                        <a:pt x="19" y="40"/>
                      </a:lnTo>
                      <a:lnTo>
                        <a:pt x="6" y="88"/>
                      </a:lnTo>
                      <a:lnTo>
                        <a:pt x="0" y="72"/>
                      </a:lnTo>
                      <a:lnTo>
                        <a:pt x="6" y="64"/>
                      </a:lnTo>
                      <a:lnTo>
                        <a:pt x="0" y="0"/>
                      </a:lnTo>
                      <a:lnTo>
                        <a:pt x="13" y="8"/>
                      </a:lnTo>
                      <a:lnTo>
                        <a:pt x="19"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91" name="Freeform 110"/>
                <p:cNvSpPr/>
                <p:nvPr/>
              </p:nvSpPr>
              <p:spPr bwMode="auto">
                <a:xfrm>
                  <a:off x="2228" y="2871"/>
                  <a:ext cx="136" cy="64"/>
                </a:xfrm>
                <a:custGeom>
                  <a:avLst/>
                  <a:gdLst>
                    <a:gd name="T0" fmla="*/ 6 w 136"/>
                    <a:gd name="T1" fmla="*/ 16 h 64"/>
                    <a:gd name="T2" fmla="*/ 0 w 136"/>
                    <a:gd name="T3" fmla="*/ 40 h 64"/>
                    <a:gd name="T4" fmla="*/ 0 w 136"/>
                    <a:gd name="T5" fmla="*/ 48 h 64"/>
                    <a:gd name="T6" fmla="*/ 19 w 136"/>
                    <a:gd name="T7" fmla="*/ 56 h 64"/>
                    <a:gd name="T8" fmla="*/ 38 w 136"/>
                    <a:gd name="T9" fmla="*/ 64 h 64"/>
                    <a:gd name="T10" fmla="*/ 64 w 136"/>
                    <a:gd name="T11" fmla="*/ 56 h 64"/>
                    <a:gd name="T12" fmla="*/ 71 w 136"/>
                    <a:gd name="T13" fmla="*/ 48 h 64"/>
                    <a:gd name="T14" fmla="*/ 97 w 136"/>
                    <a:gd name="T15" fmla="*/ 48 h 64"/>
                    <a:gd name="T16" fmla="*/ 103 w 136"/>
                    <a:gd name="T17" fmla="*/ 48 h 64"/>
                    <a:gd name="T18" fmla="*/ 129 w 136"/>
                    <a:gd name="T19" fmla="*/ 48 h 64"/>
                    <a:gd name="T20" fmla="*/ 136 w 136"/>
                    <a:gd name="T21" fmla="*/ 40 h 64"/>
                    <a:gd name="T22" fmla="*/ 129 w 136"/>
                    <a:gd name="T23" fmla="*/ 24 h 64"/>
                    <a:gd name="T24" fmla="*/ 116 w 136"/>
                    <a:gd name="T25" fmla="*/ 16 h 64"/>
                    <a:gd name="T26" fmla="*/ 103 w 136"/>
                    <a:gd name="T27" fmla="*/ 8 h 64"/>
                    <a:gd name="T28" fmla="*/ 90 w 136"/>
                    <a:gd name="T29" fmla="*/ 0 h 64"/>
                    <a:gd name="T30" fmla="*/ 77 w 136"/>
                    <a:gd name="T31" fmla="*/ 8 h 64"/>
                    <a:gd name="T32" fmla="*/ 51 w 136"/>
                    <a:gd name="T33" fmla="*/ 8 h 64"/>
                    <a:gd name="T34" fmla="*/ 38 w 136"/>
                    <a:gd name="T35" fmla="*/ 8 h 64"/>
                    <a:gd name="T36" fmla="*/ 19 w 136"/>
                    <a:gd name="T37" fmla="*/ 16 h 64"/>
                    <a:gd name="T38" fmla="*/ 6 w 136"/>
                    <a:gd name="T39" fmla="*/ 16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6"/>
                    <a:gd name="T61" fmla="*/ 0 h 64"/>
                    <a:gd name="T62" fmla="*/ 136 w 136"/>
                    <a:gd name="T63" fmla="*/ 64 h 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6" h="64">
                      <a:moveTo>
                        <a:pt x="6" y="16"/>
                      </a:moveTo>
                      <a:lnTo>
                        <a:pt x="0" y="40"/>
                      </a:lnTo>
                      <a:lnTo>
                        <a:pt x="0" y="48"/>
                      </a:lnTo>
                      <a:lnTo>
                        <a:pt x="19" y="56"/>
                      </a:lnTo>
                      <a:lnTo>
                        <a:pt x="38" y="64"/>
                      </a:lnTo>
                      <a:lnTo>
                        <a:pt x="64" y="56"/>
                      </a:lnTo>
                      <a:lnTo>
                        <a:pt x="71" y="48"/>
                      </a:lnTo>
                      <a:lnTo>
                        <a:pt x="97" y="48"/>
                      </a:lnTo>
                      <a:lnTo>
                        <a:pt x="103" y="48"/>
                      </a:lnTo>
                      <a:lnTo>
                        <a:pt x="129" y="48"/>
                      </a:lnTo>
                      <a:lnTo>
                        <a:pt x="136" y="40"/>
                      </a:lnTo>
                      <a:lnTo>
                        <a:pt x="129" y="24"/>
                      </a:lnTo>
                      <a:lnTo>
                        <a:pt x="116" y="16"/>
                      </a:lnTo>
                      <a:lnTo>
                        <a:pt x="103" y="8"/>
                      </a:lnTo>
                      <a:lnTo>
                        <a:pt x="90" y="0"/>
                      </a:lnTo>
                      <a:lnTo>
                        <a:pt x="77" y="8"/>
                      </a:lnTo>
                      <a:lnTo>
                        <a:pt x="51" y="8"/>
                      </a:lnTo>
                      <a:lnTo>
                        <a:pt x="38" y="8"/>
                      </a:lnTo>
                      <a:lnTo>
                        <a:pt x="19" y="16"/>
                      </a:lnTo>
                      <a:lnTo>
                        <a:pt x="6" y="16"/>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92" name="Oval 111"/>
                <p:cNvSpPr>
                  <a:spLocks noChangeArrowheads="1"/>
                </p:cNvSpPr>
                <p:nvPr/>
              </p:nvSpPr>
              <p:spPr bwMode="auto">
                <a:xfrm>
                  <a:off x="2237" y="2890"/>
                  <a:ext cx="1" cy="10"/>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93" name="Oval 112"/>
                <p:cNvSpPr>
                  <a:spLocks noChangeArrowheads="1"/>
                </p:cNvSpPr>
                <p:nvPr/>
              </p:nvSpPr>
              <p:spPr bwMode="auto">
                <a:xfrm>
                  <a:off x="2289" y="2882"/>
                  <a:ext cx="0" cy="10"/>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94" name="Freeform 113"/>
                <p:cNvSpPr/>
                <p:nvPr/>
              </p:nvSpPr>
              <p:spPr bwMode="auto">
                <a:xfrm>
                  <a:off x="2279" y="2879"/>
                  <a:ext cx="20" cy="40"/>
                </a:xfrm>
                <a:custGeom>
                  <a:avLst/>
                  <a:gdLst>
                    <a:gd name="T0" fmla="*/ 20 w 20"/>
                    <a:gd name="T1" fmla="*/ 40 h 40"/>
                    <a:gd name="T2" fmla="*/ 20 w 20"/>
                    <a:gd name="T3" fmla="*/ 24 h 40"/>
                    <a:gd name="T4" fmla="*/ 13 w 20"/>
                    <a:gd name="T5" fmla="*/ 16 h 40"/>
                    <a:gd name="T6" fmla="*/ 0 w 20"/>
                    <a:gd name="T7" fmla="*/ 16 h 40"/>
                    <a:gd name="T8" fmla="*/ 0 w 20"/>
                    <a:gd name="T9" fmla="*/ 0 h 40"/>
                    <a:gd name="T10" fmla="*/ 20 w 20"/>
                    <a:gd name="T11" fmla="*/ 40 h 40"/>
                    <a:gd name="T12" fmla="*/ 0 60000 65536"/>
                    <a:gd name="T13" fmla="*/ 0 60000 65536"/>
                    <a:gd name="T14" fmla="*/ 0 60000 65536"/>
                    <a:gd name="T15" fmla="*/ 0 60000 65536"/>
                    <a:gd name="T16" fmla="*/ 0 60000 65536"/>
                    <a:gd name="T17" fmla="*/ 0 60000 65536"/>
                    <a:gd name="T18" fmla="*/ 0 w 20"/>
                    <a:gd name="T19" fmla="*/ 0 h 40"/>
                    <a:gd name="T20" fmla="*/ 20 w 20"/>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20" h="40">
                      <a:moveTo>
                        <a:pt x="20" y="40"/>
                      </a:moveTo>
                      <a:lnTo>
                        <a:pt x="20" y="24"/>
                      </a:lnTo>
                      <a:lnTo>
                        <a:pt x="13" y="16"/>
                      </a:lnTo>
                      <a:lnTo>
                        <a:pt x="0" y="16"/>
                      </a:lnTo>
                      <a:lnTo>
                        <a:pt x="0" y="0"/>
                      </a:lnTo>
                      <a:lnTo>
                        <a:pt x="20" y="4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95" name="Freeform 114"/>
                <p:cNvSpPr/>
                <p:nvPr/>
              </p:nvSpPr>
              <p:spPr bwMode="auto">
                <a:xfrm>
                  <a:off x="2279" y="2879"/>
                  <a:ext cx="20" cy="40"/>
                </a:xfrm>
                <a:custGeom>
                  <a:avLst/>
                  <a:gdLst>
                    <a:gd name="T0" fmla="*/ 20 w 20"/>
                    <a:gd name="T1" fmla="*/ 40 h 40"/>
                    <a:gd name="T2" fmla="*/ 20 w 20"/>
                    <a:gd name="T3" fmla="*/ 24 h 40"/>
                    <a:gd name="T4" fmla="*/ 13 w 20"/>
                    <a:gd name="T5" fmla="*/ 16 h 40"/>
                    <a:gd name="T6" fmla="*/ 0 w 20"/>
                    <a:gd name="T7" fmla="*/ 16 h 40"/>
                    <a:gd name="T8" fmla="*/ 0 w 20"/>
                    <a:gd name="T9" fmla="*/ 0 h 40"/>
                    <a:gd name="T10" fmla="*/ 0 60000 65536"/>
                    <a:gd name="T11" fmla="*/ 0 60000 65536"/>
                    <a:gd name="T12" fmla="*/ 0 60000 65536"/>
                    <a:gd name="T13" fmla="*/ 0 60000 65536"/>
                    <a:gd name="T14" fmla="*/ 0 60000 65536"/>
                    <a:gd name="T15" fmla="*/ 0 w 20"/>
                    <a:gd name="T16" fmla="*/ 0 h 40"/>
                    <a:gd name="T17" fmla="*/ 20 w 20"/>
                    <a:gd name="T18" fmla="*/ 40 h 40"/>
                  </a:gdLst>
                  <a:ahLst/>
                  <a:cxnLst>
                    <a:cxn ang="T10">
                      <a:pos x="T0" y="T1"/>
                    </a:cxn>
                    <a:cxn ang="T11">
                      <a:pos x="T2" y="T3"/>
                    </a:cxn>
                    <a:cxn ang="T12">
                      <a:pos x="T4" y="T5"/>
                    </a:cxn>
                    <a:cxn ang="T13">
                      <a:pos x="T6" y="T7"/>
                    </a:cxn>
                    <a:cxn ang="T14">
                      <a:pos x="T8" y="T9"/>
                    </a:cxn>
                  </a:cxnLst>
                  <a:rect l="T15" t="T16" r="T17" b="T18"/>
                  <a:pathLst>
                    <a:path w="20" h="40">
                      <a:moveTo>
                        <a:pt x="20" y="40"/>
                      </a:moveTo>
                      <a:lnTo>
                        <a:pt x="20" y="24"/>
                      </a:lnTo>
                      <a:lnTo>
                        <a:pt x="13" y="16"/>
                      </a:lnTo>
                      <a:lnTo>
                        <a:pt x="0" y="16"/>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96" name="Freeform 115"/>
                <p:cNvSpPr/>
                <p:nvPr/>
              </p:nvSpPr>
              <p:spPr bwMode="auto">
                <a:xfrm>
                  <a:off x="2215" y="2623"/>
                  <a:ext cx="116" cy="264"/>
                </a:xfrm>
                <a:custGeom>
                  <a:avLst/>
                  <a:gdLst>
                    <a:gd name="T0" fmla="*/ 6 w 116"/>
                    <a:gd name="T1" fmla="*/ 0 h 264"/>
                    <a:gd name="T2" fmla="*/ 0 w 116"/>
                    <a:gd name="T3" fmla="*/ 40 h 264"/>
                    <a:gd name="T4" fmla="*/ 6 w 116"/>
                    <a:gd name="T5" fmla="*/ 80 h 264"/>
                    <a:gd name="T6" fmla="*/ 13 w 116"/>
                    <a:gd name="T7" fmla="*/ 184 h 264"/>
                    <a:gd name="T8" fmla="*/ 13 w 116"/>
                    <a:gd name="T9" fmla="*/ 248 h 264"/>
                    <a:gd name="T10" fmla="*/ 19 w 116"/>
                    <a:gd name="T11" fmla="*/ 264 h 264"/>
                    <a:gd name="T12" fmla="*/ 32 w 116"/>
                    <a:gd name="T13" fmla="*/ 264 h 264"/>
                    <a:gd name="T14" fmla="*/ 58 w 116"/>
                    <a:gd name="T15" fmla="*/ 256 h 264"/>
                    <a:gd name="T16" fmla="*/ 64 w 116"/>
                    <a:gd name="T17" fmla="*/ 248 h 264"/>
                    <a:gd name="T18" fmla="*/ 90 w 116"/>
                    <a:gd name="T19" fmla="*/ 256 h 264"/>
                    <a:gd name="T20" fmla="*/ 103 w 116"/>
                    <a:gd name="T21" fmla="*/ 256 h 264"/>
                    <a:gd name="T22" fmla="*/ 110 w 116"/>
                    <a:gd name="T23" fmla="*/ 240 h 264"/>
                    <a:gd name="T24" fmla="*/ 116 w 116"/>
                    <a:gd name="T25" fmla="*/ 176 h 264"/>
                    <a:gd name="T26" fmla="*/ 116 w 116"/>
                    <a:gd name="T27" fmla="*/ 136 h 264"/>
                    <a:gd name="T28" fmla="*/ 110 w 116"/>
                    <a:gd name="T29" fmla="*/ 0 h 264"/>
                    <a:gd name="T30" fmla="*/ 97 w 116"/>
                    <a:gd name="T31" fmla="*/ 8 h 264"/>
                    <a:gd name="T32" fmla="*/ 64 w 116"/>
                    <a:gd name="T33" fmla="*/ 16 h 264"/>
                    <a:gd name="T34" fmla="*/ 32 w 116"/>
                    <a:gd name="T35" fmla="*/ 16 h 264"/>
                    <a:gd name="T36" fmla="*/ 6 w 116"/>
                    <a:gd name="T37" fmla="*/ 0 h 2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6"/>
                    <a:gd name="T58" fmla="*/ 0 h 264"/>
                    <a:gd name="T59" fmla="*/ 116 w 116"/>
                    <a:gd name="T60" fmla="*/ 264 h 2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6" h="264">
                      <a:moveTo>
                        <a:pt x="6" y="0"/>
                      </a:moveTo>
                      <a:lnTo>
                        <a:pt x="0" y="40"/>
                      </a:lnTo>
                      <a:lnTo>
                        <a:pt x="6" y="80"/>
                      </a:lnTo>
                      <a:lnTo>
                        <a:pt x="13" y="184"/>
                      </a:lnTo>
                      <a:lnTo>
                        <a:pt x="13" y="248"/>
                      </a:lnTo>
                      <a:lnTo>
                        <a:pt x="19" y="264"/>
                      </a:lnTo>
                      <a:lnTo>
                        <a:pt x="32" y="264"/>
                      </a:lnTo>
                      <a:lnTo>
                        <a:pt x="58" y="256"/>
                      </a:lnTo>
                      <a:lnTo>
                        <a:pt x="64" y="248"/>
                      </a:lnTo>
                      <a:lnTo>
                        <a:pt x="90" y="256"/>
                      </a:lnTo>
                      <a:lnTo>
                        <a:pt x="103" y="256"/>
                      </a:lnTo>
                      <a:lnTo>
                        <a:pt x="110" y="240"/>
                      </a:lnTo>
                      <a:lnTo>
                        <a:pt x="116" y="176"/>
                      </a:lnTo>
                      <a:lnTo>
                        <a:pt x="116" y="136"/>
                      </a:lnTo>
                      <a:lnTo>
                        <a:pt x="110" y="0"/>
                      </a:lnTo>
                      <a:lnTo>
                        <a:pt x="97" y="8"/>
                      </a:lnTo>
                      <a:lnTo>
                        <a:pt x="64" y="16"/>
                      </a:lnTo>
                      <a:lnTo>
                        <a:pt x="32" y="16"/>
                      </a:lnTo>
                      <a:lnTo>
                        <a:pt x="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97" name="Freeform 116"/>
                <p:cNvSpPr/>
                <p:nvPr/>
              </p:nvSpPr>
              <p:spPr bwMode="auto">
                <a:xfrm>
                  <a:off x="2279" y="2703"/>
                  <a:ext cx="7" cy="168"/>
                </a:xfrm>
                <a:custGeom>
                  <a:avLst/>
                  <a:gdLst>
                    <a:gd name="T0" fmla="*/ 0 w 7"/>
                    <a:gd name="T1" fmla="*/ 168 h 168"/>
                    <a:gd name="T2" fmla="*/ 7 w 7"/>
                    <a:gd name="T3" fmla="*/ 64 h 168"/>
                    <a:gd name="T4" fmla="*/ 7 w 7"/>
                    <a:gd name="T5" fmla="*/ 0 h 168"/>
                    <a:gd name="T6" fmla="*/ 0 60000 65536"/>
                    <a:gd name="T7" fmla="*/ 0 60000 65536"/>
                    <a:gd name="T8" fmla="*/ 0 60000 65536"/>
                    <a:gd name="T9" fmla="*/ 0 w 7"/>
                    <a:gd name="T10" fmla="*/ 0 h 168"/>
                    <a:gd name="T11" fmla="*/ 7 w 7"/>
                    <a:gd name="T12" fmla="*/ 168 h 168"/>
                  </a:gdLst>
                  <a:ahLst/>
                  <a:cxnLst>
                    <a:cxn ang="T6">
                      <a:pos x="T0" y="T1"/>
                    </a:cxn>
                    <a:cxn ang="T7">
                      <a:pos x="T2" y="T3"/>
                    </a:cxn>
                    <a:cxn ang="T8">
                      <a:pos x="T4" y="T5"/>
                    </a:cxn>
                  </a:cxnLst>
                  <a:rect l="T9" t="T10" r="T11" b="T12"/>
                  <a:pathLst>
                    <a:path w="7" h="168">
                      <a:moveTo>
                        <a:pt x="0" y="168"/>
                      </a:moveTo>
                      <a:lnTo>
                        <a:pt x="7" y="64"/>
                      </a:lnTo>
                      <a:lnTo>
                        <a:pt x="7"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98" name="Freeform 117"/>
                <p:cNvSpPr/>
                <p:nvPr/>
              </p:nvSpPr>
              <p:spPr bwMode="auto">
                <a:xfrm>
                  <a:off x="2228" y="2344"/>
                  <a:ext cx="71" cy="96"/>
                </a:xfrm>
                <a:custGeom>
                  <a:avLst/>
                  <a:gdLst>
                    <a:gd name="T0" fmla="*/ 13 w 71"/>
                    <a:gd name="T1" fmla="*/ 40 h 96"/>
                    <a:gd name="T2" fmla="*/ 6 w 71"/>
                    <a:gd name="T3" fmla="*/ 40 h 96"/>
                    <a:gd name="T4" fmla="*/ 0 w 71"/>
                    <a:gd name="T5" fmla="*/ 48 h 96"/>
                    <a:gd name="T6" fmla="*/ 0 w 71"/>
                    <a:gd name="T7" fmla="*/ 56 h 96"/>
                    <a:gd name="T8" fmla="*/ 13 w 71"/>
                    <a:gd name="T9" fmla="*/ 64 h 96"/>
                    <a:gd name="T10" fmla="*/ 19 w 71"/>
                    <a:gd name="T11" fmla="*/ 80 h 96"/>
                    <a:gd name="T12" fmla="*/ 38 w 71"/>
                    <a:gd name="T13" fmla="*/ 96 h 96"/>
                    <a:gd name="T14" fmla="*/ 58 w 71"/>
                    <a:gd name="T15" fmla="*/ 96 h 96"/>
                    <a:gd name="T16" fmla="*/ 64 w 71"/>
                    <a:gd name="T17" fmla="*/ 80 h 96"/>
                    <a:gd name="T18" fmla="*/ 71 w 71"/>
                    <a:gd name="T19" fmla="*/ 64 h 96"/>
                    <a:gd name="T20" fmla="*/ 71 w 71"/>
                    <a:gd name="T21" fmla="*/ 32 h 96"/>
                    <a:gd name="T22" fmla="*/ 64 w 71"/>
                    <a:gd name="T23" fmla="*/ 0 h 96"/>
                    <a:gd name="T24" fmla="*/ 25 w 71"/>
                    <a:gd name="T25" fmla="*/ 24 h 96"/>
                    <a:gd name="T26" fmla="*/ 13 w 71"/>
                    <a:gd name="T27" fmla="*/ 24 h 96"/>
                    <a:gd name="T28" fmla="*/ 13 w 71"/>
                    <a:gd name="T29" fmla="*/ 4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96"/>
                    <a:gd name="T47" fmla="*/ 71 w 71"/>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96">
                      <a:moveTo>
                        <a:pt x="13" y="40"/>
                      </a:moveTo>
                      <a:lnTo>
                        <a:pt x="6" y="40"/>
                      </a:lnTo>
                      <a:lnTo>
                        <a:pt x="0" y="48"/>
                      </a:lnTo>
                      <a:lnTo>
                        <a:pt x="0" y="56"/>
                      </a:lnTo>
                      <a:lnTo>
                        <a:pt x="13" y="64"/>
                      </a:lnTo>
                      <a:lnTo>
                        <a:pt x="19" y="80"/>
                      </a:lnTo>
                      <a:lnTo>
                        <a:pt x="38" y="96"/>
                      </a:lnTo>
                      <a:lnTo>
                        <a:pt x="58" y="96"/>
                      </a:lnTo>
                      <a:lnTo>
                        <a:pt x="64" y="80"/>
                      </a:lnTo>
                      <a:lnTo>
                        <a:pt x="71" y="64"/>
                      </a:lnTo>
                      <a:lnTo>
                        <a:pt x="71" y="32"/>
                      </a:lnTo>
                      <a:lnTo>
                        <a:pt x="64" y="0"/>
                      </a:lnTo>
                      <a:lnTo>
                        <a:pt x="25" y="24"/>
                      </a:lnTo>
                      <a:lnTo>
                        <a:pt x="13" y="24"/>
                      </a:lnTo>
                      <a:lnTo>
                        <a:pt x="13" y="4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99" name="Freeform 118"/>
                <p:cNvSpPr/>
                <p:nvPr/>
              </p:nvSpPr>
              <p:spPr bwMode="auto">
                <a:xfrm>
                  <a:off x="2215" y="2320"/>
                  <a:ext cx="90" cy="80"/>
                </a:xfrm>
                <a:custGeom>
                  <a:avLst/>
                  <a:gdLst>
                    <a:gd name="T0" fmla="*/ 84 w 90"/>
                    <a:gd name="T1" fmla="*/ 56 h 80"/>
                    <a:gd name="T2" fmla="*/ 84 w 90"/>
                    <a:gd name="T3" fmla="*/ 40 h 80"/>
                    <a:gd name="T4" fmla="*/ 90 w 90"/>
                    <a:gd name="T5" fmla="*/ 24 h 80"/>
                    <a:gd name="T6" fmla="*/ 77 w 90"/>
                    <a:gd name="T7" fmla="*/ 8 h 80"/>
                    <a:gd name="T8" fmla="*/ 64 w 90"/>
                    <a:gd name="T9" fmla="*/ 0 h 80"/>
                    <a:gd name="T10" fmla="*/ 38 w 90"/>
                    <a:gd name="T11" fmla="*/ 0 h 80"/>
                    <a:gd name="T12" fmla="*/ 19 w 90"/>
                    <a:gd name="T13" fmla="*/ 0 h 80"/>
                    <a:gd name="T14" fmla="*/ 13 w 90"/>
                    <a:gd name="T15" fmla="*/ 8 h 80"/>
                    <a:gd name="T16" fmla="*/ 6 w 90"/>
                    <a:gd name="T17" fmla="*/ 0 h 80"/>
                    <a:gd name="T18" fmla="*/ 13 w 90"/>
                    <a:gd name="T19" fmla="*/ 8 h 80"/>
                    <a:gd name="T20" fmla="*/ 6 w 90"/>
                    <a:gd name="T21" fmla="*/ 8 h 80"/>
                    <a:gd name="T22" fmla="*/ 13 w 90"/>
                    <a:gd name="T23" fmla="*/ 16 h 80"/>
                    <a:gd name="T24" fmla="*/ 0 w 90"/>
                    <a:gd name="T25" fmla="*/ 24 h 80"/>
                    <a:gd name="T26" fmla="*/ 0 w 90"/>
                    <a:gd name="T27" fmla="*/ 56 h 80"/>
                    <a:gd name="T28" fmla="*/ 13 w 90"/>
                    <a:gd name="T29" fmla="*/ 80 h 80"/>
                    <a:gd name="T30" fmla="*/ 13 w 90"/>
                    <a:gd name="T31" fmla="*/ 72 h 80"/>
                    <a:gd name="T32" fmla="*/ 19 w 90"/>
                    <a:gd name="T33" fmla="*/ 64 h 80"/>
                    <a:gd name="T34" fmla="*/ 26 w 90"/>
                    <a:gd name="T35" fmla="*/ 64 h 80"/>
                    <a:gd name="T36" fmla="*/ 26 w 90"/>
                    <a:gd name="T37" fmla="*/ 48 h 80"/>
                    <a:gd name="T38" fmla="*/ 38 w 90"/>
                    <a:gd name="T39" fmla="*/ 48 h 80"/>
                    <a:gd name="T40" fmla="*/ 77 w 90"/>
                    <a:gd name="T41" fmla="*/ 24 h 80"/>
                    <a:gd name="T42" fmla="*/ 84 w 90"/>
                    <a:gd name="T43" fmla="*/ 56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
                    <a:gd name="T67" fmla="*/ 0 h 80"/>
                    <a:gd name="T68" fmla="*/ 90 w 9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 h="80">
                      <a:moveTo>
                        <a:pt x="84" y="56"/>
                      </a:moveTo>
                      <a:lnTo>
                        <a:pt x="84" y="40"/>
                      </a:lnTo>
                      <a:lnTo>
                        <a:pt x="90" y="24"/>
                      </a:lnTo>
                      <a:lnTo>
                        <a:pt x="77" y="8"/>
                      </a:lnTo>
                      <a:lnTo>
                        <a:pt x="64" y="0"/>
                      </a:lnTo>
                      <a:lnTo>
                        <a:pt x="38" y="0"/>
                      </a:lnTo>
                      <a:lnTo>
                        <a:pt x="19" y="0"/>
                      </a:lnTo>
                      <a:lnTo>
                        <a:pt x="13" y="8"/>
                      </a:lnTo>
                      <a:lnTo>
                        <a:pt x="6" y="0"/>
                      </a:lnTo>
                      <a:lnTo>
                        <a:pt x="13" y="8"/>
                      </a:lnTo>
                      <a:lnTo>
                        <a:pt x="6" y="8"/>
                      </a:lnTo>
                      <a:lnTo>
                        <a:pt x="13" y="16"/>
                      </a:lnTo>
                      <a:lnTo>
                        <a:pt x="0" y="24"/>
                      </a:lnTo>
                      <a:lnTo>
                        <a:pt x="0" y="56"/>
                      </a:lnTo>
                      <a:lnTo>
                        <a:pt x="13" y="80"/>
                      </a:lnTo>
                      <a:lnTo>
                        <a:pt x="13" y="72"/>
                      </a:lnTo>
                      <a:lnTo>
                        <a:pt x="19" y="64"/>
                      </a:lnTo>
                      <a:lnTo>
                        <a:pt x="26" y="64"/>
                      </a:lnTo>
                      <a:lnTo>
                        <a:pt x="26" y="48"/>
                      </a:lnTo>
                      <a:lnTo>
                        <a:pt x="38" y="48"/>
                      </a:lnTo>
                      <a:lnTo>
                        <a:pt x="77" y="24"/>
                      </a:lnTo>
                      <a:lnTo>
                        <a:pt x="84" y="56"/>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00" name="Freeform 119"/>
                <p:cNvSpPr/>
                <p:nvPr/>
              </p:nvSpPr>
              <p:spPr bwMode="auto">
                <a:xfrm>
                  <a:off x="2234" y="2408"/>
                  <a:ext cx="52" cy="48"/>
                </a:xfrm>
                <a:custGeom>
                  <a:avLst/>
                  <a:gdLst>
                    <a:gd name="T0" fmla="*/ 7 w 52"/>
                    <a:gd name="T1" fmla="*/ 0 h 48"/>
                    <a:gd name="T2" fmla="*/ 0 w 52"/>
                    <a:gd name="T3" fmla="*/ 32 h 48"/>
                    <a:gd name="T4" fmla="*/ 19 w 52"/>
                    <a:gd name="T5" fmla="*/ 48 h 48"/>
                    <a:gd name="T6" fmla="*/ 32 w 52"/>
                    <a:gd name="T7" fmla="*/ 48 h 48"/>
                    <a:gd name="T8" fmla="*/ 45 w 52"/>
                    <a:gd name="T9" fmla="*/ 40 h 48"/>
                    <a:gd name="T10" fmla="*/ 52 w 52"/>
                    <a:gd name="T11" fmla="*/ 40 h 48"/>
                    <a:gd name="T12" fmla="*/ 45 w 52"/>
                    <a:gd name="T13" fmla="*/ 32 h 48"/>
                    <a:gd name="T14" fmla="*/ 32 w 52"/>
                    <a:gd name="T15" fmla="*/ 32 h 48"/>
                    <a:gd name="T16" fmla="*/ 13 w 52"/>
                    <a:gd name="T17" fmla="*/ 16 h 48"/>
                    <a:gd name="T18" fmla="*/ 7 w 52"/>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8"/>
                    <a:gd name="T32" fmla="*/ 52 w 5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8">
                      <a:moveTo>
                        <a:pt x="7" y="0"/>
                      </a:moveTo>
                      <a:lnTo>
                        <a:pt x="0" y="32"/>
                      </a:lnTo>
                      <a:lnTo>
                        <a:pt x="19" y="48"/>
                      </a:lnTo>
                      <a:lnTo>
                        <a:pt x="32" y="48"/>
                      </a:lnTo>
                      <a:lnTo>
                        <a:pt x="45" y="40"/>
                      </a:lnTo>
                      <a:lnTo>
                        <a:pt x="52" y="40"/>
                      </a:lnTo>
                      <a:lnTo>
                        <a:pt x="45" y="32"/>
                      </a:lnTo>
                      <a:lnTo>
                        <a:pt x="32" y="32"/>
                      </a:lnTo>
                      <a:lnTo>
                        <a:pt x="13" y="16"/>
                      </a:lnTo>
                      <a:lnTo>
                        <a:pt x="7"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01" name="Freeform 120"/>
                <p:cNvSpPr/>
                <p:nvPr/>
              </p:nvSpPr>
              <p:spPr bwMode="auto">
                <a:xfrm>
                  <a:off x="2182" y="2440"/>
                  <a:ext cx="162" cy="199"/>
                </a:xfrm>
                <a:custGeom>
                  <a:avLst/>
                  <a:gdLst>
                    <a:gd name="T0" fmla="*/ 52 w 162"/>
                    <a:gd name="T1" fmla="*/ 0 h 199"/>
                    <a:gd name="T2" fmla="*/ 33 w 162"/>
                    <a:gd name="T3" fmla="*/ 16 h 199"/>
                    <a:gd name="T4" fmla="*/ 13 w 162"/>
                    <a:gd name="T5" fmla="*/ 32 h 199"/>
                    <a:gd name="T6" fmla="*/ 0 w 162"/>
                    <a:gd name="T7" fmla="*/ 71 h 199"/>
                    <a:gd name="T8" fmla="*/ 0 w 162"/>
                    <a:gd name="T9" fmla="*/ 119 h 199"/>
                    <a:gd name="T10" fmla="*/ 13 w 162"/>
                    <a:gd name="T11" fmla="*/ 127 h 199"/>
                    <a:gd name="T12" fmla="*/ 33 w 162"/>
                    <a:gd name="T13" fmla="*/ 119 h 199"/>
                    <a:gd name="T14" fmla="*/ 33 w 162"/>
                    <a:gd name="T15" fmla="*/ 103 h 199"/>
                    <a:gd name="T16" fmla="*/ 33 w 162"/>
                    <a:gd name="T17" fmla="*/ 183 h 199"/>
                    <a:gd name="T18" fmla="*/ 65 w 162"/>
                    <a:gd name="T19" fmla="*/ 199 h 199"/>
                    <a:gd name="T20" fmla="*/ 97 w 162"/>
                    <a:gd name="T21" fmla="*/ 199 h 199"/>
                    <a:gd name="T22" fmla="*/ 130 w 162"/>
                    <a:gd name="T23" fmla="*/ 199 h 199"/>
                    <a:gd name="T24" fmla="*/ 143 w 162"/>
                    <a:gd name="T25" fmla="*/ 183 h 199"/>
                    <a:gd name="T26" fmla="*/ 136 w 162"/>
                    <a:gd name="T27" fmla="*/ 103 h 199"/>
                    <a:gd name="T28" fmla="*/ 156 w 162"/>
                    <a:gd name="T29" fmla="*/ 103 h 199"/>
                    <a:gd name="T30" fmla="*/ 162 w 162"/>
                    <a:gd name="T31" fmla="*/ 95 h 199"/>
                    <a:gd name="T32" fmla="*/ 156 w 162"/>
                    <a:gd name="T33" fmla="*/ 55 h 199"/>
                    <a:gd name="T34" fmla="*/ 143 w 162"/>
                    <a:gd name="T35" fmla="*/ 16 h 199"/>
                    <a:gd name="T36" fmla="*/ 117 w 162"/>
                    <a:gd name="T37" fmla="*/ 8 h 199"/>
                    <a:gd name="T38" fmla="*/ 97 w 162"/>
                    <a:gd name="T39" fmla="*/ 0 h 199"/>
                    <a:gd name="T40" fmla="*/ 97 w 162"/>
                    <a:gd name="T41" fmla="*/ 8 h 199"/>
                    <a:gd name="T42" fmla="*/ 84 w 162"/>
                    <a:gd name="T43" fmla="*/ 16 h 199"/>
                    <a:gd name="T44" fmla="*/ 71 w 162"/>
                    <a:gd name="T45" fmla="*/ 16 h 199"/>
                    <a:gd name="T46" fmla="*/ 52 w 162"/>
                    <a:gd name="T47" fmla="*/ 0 h 1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2"/>
                    <a:gd name="T73" fmla="*/ 0 h 199"/>
                    <a:gd name="T74" fmla="*/ 162 w 162"/>
                    <a:gd name="T75" fmla="*/ 199 h 1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2" h="199">
                      <a:moveTo>
                        <a:pt x="52" y="0"/>
                      </a:moveTo>
                      <a:lnTo>
                        <a:pt x="33" y="16"/>
                      </a:lnTo>
                      <a:lnTo>
                        <a:pt x="13" y="32"/>
                      </a:lnTo>
                      <a:lnTo>
                        <a:pt x="0" y="71"/>
                      </a:lnTo>
                      <a:lnTo>
                        <a:pt x="0" y="119"/>
                      </a:lnTo>
                      <a:lnTo>
                        <a:pt x="13" y="127"/>
                      </a:lnTo>
                      <a:lnTo>
                        <a:pt x="33" y="119"/>
                      </a:lnTo>
                      <a:lnTo>
                        <a:pt x="33" y="103"/>
                      </a:lnTo>
                      <a:lnTo>
                        <a:pt x="33" y="183"/>
                      </a:lnTo>
                      <a:lnTo>
                        <a:pt x="65" y="199"/>
                      </a:lnTo>
                      <a:lnTo>
                        <a:pt x="97" y="199"/>
                      </a:lnTo>
                      <a:lnTo>
                        <a:pt x="130" y="199"/>
                      </a:lnTo>
                      <a:lnTo>
                        <a:pt x="143" y="183"/>
                      </a:lnTo>
                      <a:lnTo>
                        <a:pt x="136" y="103"/>
                      </a:lnTo>
                      <a:lnTo>
                        <a:pt x="156" y="103"/>
                      </a:lnTo>
                      <a:lnTo>
                        <a:pt x="162" y="95"/>
                      </a:lnTo>
                      <a:lnTo>
                        <a:pt x="156" y="55"/>
                      </a:lnTo>
                      <a:lnTo>
                        <a:pt x="143" y="16"/>
                      </a:lnTo>
                      <a:lnTo>
                        <a:pt x="117" y="8"/>
                      </a:lnTo>
                      <a:lnTo>
                        <a:pt x="97" y="0"/>
                      </a:lnTo>
                      <a:lnTo>
                        <a:pt x="97" y="8"/>
                      </a:lnTo>
                      <a:lnTo>
                        <a:pt x="84" y="16"/>
                      </a:lnTo>
                      <a:lnTo>
                        <a:pt x="71" y="16"/>
                      </a:lnTo>
                      <a:lnTo>
                        <a:pt x="52"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02" name="Line 121"/>
                <p:cNvSpPr>
                  <a:spLocks noChangeShapeType="1"/>
                </p:cNvSpPr>
                <p:nvPr/>
              </p:nvSpPr>
              <p:spPr bwMode="auto">
                <a:xfrm flipV="1">
                  <a:off x="2318" y="2519"/>
                  <a:ext cx="1" cy="24"/>
                </a:xfrm>
                <a:prstGeom prst="line">
                  <a:avLst/>
                </a:pr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03" name="Freeform 122"/>
                <p:cNvSpPr/>
                <p:nvPr/>
              </p:nvSpPr>
              <p:spPr bwMode="auto">
                <a:xfrm>
                  <a:off x="2182" y="2559"/>
                  <a:ext cx="52" cy="104"/>
                </a:xfrm>
                <a:custGeom>
                  <a:avLst/>
                  <a:gdLst>
                    <a:gd name="T0" fmla="*/ 26 w 52"/>
                    <a:gd name="T1" fmla="*/ 0 h 104"/>
                    <a:gd name="T2" fmla="*/ 33 w 52"/>
                    <a:gd name="T3" fmla="*/ 48 h 104"/>
                    <a:gd name="T4" fmla="*/ 52 w 52"/>
                    <a:gd name="T5" fmla="*/ 88 h 104"/>
                    <a:gd name="T6" fmla="*/ 46 w 52"/>
                    <a:gd name="T7" fmla="*/ 104 h 104"/>
                    <a:gd name="T8" fmla="*/ 7 w 52"/>
                    <a:gd name="T9" fmla="*/ 48 h 104"/>
                    <a:gd name="T10" fmla="*/ 0 w 52"/>
                    <a:gd name="T11" fmla="*/ 0 h 104"/>
                    <a:gd name="T12" fmla="*/ 13 w 52"/>
                    <a:gd name="T13" fmla="*/ 8 h 104"/>
                    <a:gd name="T14" fmla="*/ 26 w 52"/>
                    <a:gd name="T15" fmla="*/ 0 h 104"/>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104"/>
                    <a:gd name="T26" fmla="*/ 52 w 52"/>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104">
                      <a:moveTo>
                        <a:pt x="26" y="0"/>
                      </a:moveTo>
                      <a:lnTo>
                        <a:pt x="33" y="48"/>
                      </a:lnTo>
                      <a:lnTo>
                        <a:pt x="52" y="88"/>
                      </a:lnTo>
                      <a:lnTo>
                        <a:pt x="46" y="104"/>
                      </a:lnTo>
                      <a:lnTo>
                        <a:pt x="7" y="48"/>
                      </a:lnTo>
                      <a:lnTo>
                        <a:pt x="0" y="0"/>
                      </a:lnTo>
                      <a:lnTo>
                        <a:pt x="13" y="8"/>
                      </a:lnTo>
                      <a:lnTo>
                        <a:pt x="2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04" name="Freeform 123"/>
                <p:cNvSpPr/>
                <p:nvPr/>
              </p:nvSpPr>
              <p:spPr bwMode="auto">
                <a:xfrm>
                  <a:off x="2318" y="2543"/>
                  <a:ext cx="26" cy="112"/>
                </a:xfrm>
                <a:custGeom>
                  <a:avLst/>
                  <a:gdLst>
                    <a:gd name="T0" fmla="*/ 26 w 26"/>
                    <a:gd name="T1" fmla="*/ 0 h 112"/>
                    <a:gd name="T2" fmla="*/ 26 w 26"/>
                    <a:gd name="T3" fmla="*/ 40 h 112"/>
                    <a:gd name="T4" fmla="*/ 7 w 26"/>
                    <a:gd name="T5" fmla="*/ 112 h 112"/>
                    <a:gd name="T6" fmla="*/ 7 w 26"/>
                    <a:gd name="T7" fmla="*/ 88 h 112"/>
                    <a:gd name="T8" fmla="*/ 7 w 26"/>
                    <a:gd name="T9" fmla="*/ 80 h 112"/>
                    <a:gd name="T10" fmla="*/ 0 w 26"/>
                    <a:gd name="T11" fmla="*/ 0 h 112"/>
                    <a:gd name="T12" fmla="*/ 20 w 26"/>
                    <a:gd name="T13" fmla="*/ 0 h 112"/>
                    <a:gd name="T14" fmla="*/ 26 w 26"/>
                    <a:gd name="T15" fmla="*/ 0 h 112"/>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12"/>
                    <a:gd name="T26" fmla="*/ 26 w 26"/>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12">
                      <a:moveTo>
                        <a:pt x="26" y="0"/>
                      </a:moveTo>
                      <a:lnTo>
                        <a:pt x="26" y="40"/>
                      </a:lnTo>
                      <a:lnTo>
                        <a:pt x="7" y="112"/>
                      </a:lnTo>
                      <a:lnTo>
                        <a:pt x="7" y="88"/>
                      </a:lnTo>
                      <a:lnTo>
                        <a:pt x="7" y="80"/>
                      </a:lnTo>
                      <a:lnTo>
                        <a:pt x="0" y="0"/>
                      </a:lnTo>
                      <a:lnTo>
                        <a:pt x="20" y="0"/>
                      </a:lnTo>
                      <a:lnTo>
                        <a:pt x="2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05" name="Freeform 124"/>
                <p:cNvSpPr/>
                <p:nvPr/>
              </p:nvSpPr>
              <p:spPr bwMode="auto">
                <a:xfrm>
                  <a:off x="2455" y="2895"/>
                  <a:ext cx="77" cy="40"/>
                </a:xfrm>
                <a:custGeom>
                  <a:avLst/>
                  <a:gdLst>
                    <a:gd name="T0" fmla="*/ 0 w 77"/>
                    <a:gd name="T1" fmla="*/ 8 h 40"/>
                    <a:gd name="T2" fmla="*/ 0 w 77"/>
                    <a:gd name="T3" fmla="*/ 24 h 40"/>
                    <a:gd name="T4" fmla="*/ 0 w 77"/>
                    <a:gd name="T5" fmla="*/ 32 h 40"/>
                    <a:gd name="T6" fmla="*/ 13 w 77"/>
                    <a:gd name="T7" fmla="*/ 32 h 40"/>
                    <a:gd name="T8" fmla="*/ 19 w 77"/>
                    <a:gd name="T9" fmla="*/ 40 h 40"/>
                    <a:gd name="T10" fmla="*/ 39 w 77"/>
                    <a:gd name="T11" fmla="*/ 32 h 40"/>
                    <a:gd name="T12" fmla="*/ 39 w 77"/>
                    <a:gd name="T13" fmla="*/ 24 h 40"/>
                    <a:gd name="T14" fmla="*/ 58 w 77"/>
                    <a:gd name="T15" fmla="*/ 32 h 40"/>
                    <a:gd name="T16" fmla="*/ 64 w 77"/>
                    <a:gd name="T17" fmla="*/ 32 h 40"/>
                    <a:gd name="T18" fmla="*/ 77 w 77"/>
                    <a:gd name="T19" fmla="*/ 32 h 40"/>
                    <a:gd name="T20" fmla="*/ 77 w 77"/>
                    <a:gd name="T21" fmla="*/ 24 h 40"/>
                    <a:gd name="T22" fmla="*/ 77 w 77"/>
                    <a:gd name="T23" fmla="*/ 16 h 40"/>
                    <a:gd name="T24" fmla="*/ 71 w 77"/>
                    <a:gd name="T25" fmla="*/ 8 h 40"/>
                    <a:gd name="T26" fmla="*/ 58 w 77"/>
                    <a:gd name="T27" fmla="*/ 8 h 40"/>
                    <a:gd name="T28" fmla="*/ 52 w 77"/>
                    <a:gd name="T29" fmla="*/ 0 h 40"/>
                    <a:gd name="T30" fmla="*/ 45 w 77"/>
                    <a:gd name="T31" fmla="*/ 8 h 40"/>
                    <a:gd name="T32" fmla="*/ 26 w 77"/>
                    <a:gd name="T33" fmla="*/ 0 h 40"/>
                    <a:gd name="T34" fmla="*/ 19 w 77"/>
                    <a:gd name="T35" fmla="*/ 8 h 40"/>
                    <a:gd name="T36" fmla="*/ 6 w 77"/>
                    <a:gd name="T37" fmla="*/ 8 h 40"/>
                    <a:gd name="T38" fmla="*/ 0 w 77"/>
                    <a:gd name="T39" fmla="*/ 8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
                    <a:gd name="T61" fmla="*/ 0 h 40"/>
                    <a:gd name="T62" fmla="*/ 77 w 77"/>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 h="40">
                      <a:moveTo>
                        <a:pt x="0" y="8"/>
                      </a:moveTo>
                      <a:lnTo>
                        <a:pt x="0" y="24"/>
                      </a:lnTo>
                      <a:lnTo>
                        <a:pt x="0" y="32"/>
                      </a:lnTo>
                      <a:lnTo>
                        <a:pt x="13" y="32"/>
                      </a:lnTo>
                      <a:lnTo>
                        <a:pt x="19" y="40"/>
                      </a:lnTo>
                      <a:lnTo>
                        <a:pt x="39" y="32"/>
                      </a:lnTo>
                      <a:lnTo>
                        <a:pt x="39" y="24"/>
                      </a:lnTo>
                      <a:lnTo>
                        <a:pt x="58" y="32"/>
                      </a:lnTo>
                      <a:lnTo>
                        <a:pt x="64" y="32"/>
                      </a:lnTo>
                      <a:lnTo>
                        <a:pt x="77" y="32"/>
                      </a:lnTo>
                      <a:lnTo>
                        <a:pt x="77" y="24"/>
                      </a:lnTo>
                      <a:lnTo>
                        <a:pt x="77" y="16"/>
                      </a:lnTo>
                      <a:lnTo>
                        <a:pt x="71" y="8"/>
                      </a:lnTo>
                      <a:lnTo>
                        <a:pt x="58" y="8"/>
                      </a:lnTo>
                      <a:lnTo>
                        <a:pt x="52" y="0"/>
                      </a:lnTo>
                      <a:lnTo>
                        <a:pt x="45" y="8"/>
                      </a:lnTo>
                      <a:lnTo>
                        <a:pt x="26" y="0"/>
                      </a:lnTo>
                      <a:lnTo>
                        <a:pt x="19" y="8"/>
                      </a:lnTo>
                      <a:lnTo>
                        <a:pt x="6" y="8"/>
                      </a:lnTo>
                      <a:lnTo>
                        <a:pt x="0" y="8"/>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06" name="Oval 125"/>
                <p:cNvSpPr>
                  <a:spLocks noChangeArrowheads="1"/>
                </p:cNvSpPr>
                <p:nvPr/>
              </p:nvSpPr>
              <p:spPr bwMode="auto">
                <a:xfrm>
                  <a:off x="2458" y="2906"/>
                  <a:ext cx="0" cy="10"/>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107" name="Oval 126"/>
                <p:cNvSpPr>
                  <a:spLocks noChangeArrowheads="1"/>
                </p:cNvSpPr>
                <p:nvPr/>
              </p:nvSpPr>
              <p:spPr bwMode="auto">
                <a:xfrm>
                  <a:off x="2490" y="2906"/>
                  <a:ext cx="1" cy="2"/>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108" name="Freeform 127"/>
                <p:cNvSpPr/>
                <p:nvPr/>
              </p:nvSpPr>
              <p:spPr bwMode="auto">
                <a:xfrm>
                  <a:off x="2481" y="2903"/>
                  <a:ext cx="13" cy="24"/>
                </a:xfrm>
                <a:custGeom>
                  <a:avLst/>
                  <a:gdLst>
                    <a:gd name="T0" fmla="*/ 13 w 13"/>
                    <a:gd name="T1" fmla="*/ 24 h 24"/>
                    <a:gd name="T2" fmla="*/ 13 w 13"/>
                    <a:gd name="T3" fmla="*/ 16 h 24"/>
                    <a:gd name="T4" fmla="*/ 13 w 13"/>
                    <a:gd name="T5" fmla="*/ 8 h 24"/>
                    <a:gd name="T6" fmla="*/ 6 w 13"/>
                    <a:gd name="T7" fmla="*/ 8 h 24"/>
                    <a:gd name="T8" fmla="*/ 0 w 13"/>
                    <a:gd name="T9" fmla="*/ 0 h 24"/>
                    <a:gd name="T10" fmla="*/ 13 w 13"/>
                    <a:gd name="T11" fmla="*/ 24 h 24"/>
                    <a:gd name="T12" fmla="*/ 0 60000 65536"/>
                    <a:gd name="T13" fmla="*/ 0 60000 65536"/>
                    <a:gd name="T14" fmla="*/ 0 60000 65536"/>
                    <a:gd name="T15" fmla="*/ 0 60000 65536"/>
                    <a:gd name="T16" fmla="*/ 0 60000 65536"/>
                    <a:gd name="T17" fmla="*/ 0 60000 65536"/>
                    <a:gd name="T18" fmla="*/ 0 w 13"/>
                    <a:gd name="T19" fmla="*/ 0 h 24"/>
                    <a:gd name="T20" fmla="*/ 13 w 1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3" h="24">
                      <a:moveTo>
                        <a:pt x="13" y="24"/>
                      </a:moveTo>
                      <a:lnTo>
                        <a:pt x="13" y="16"/>
                      </a:lnTo>
                      <a:lnTo>
                        <a:pt x="13" y="8"/>
                      </a:lnTo>
                      <a:lnTo>
                        <a:pt x="6" y="8"/>
                      </a:lnTo>
                      <a:lnTo>
                        <a:pt x="0" y="0"/>
                      </a:lnTo>
                      <a:lnTo>
                        <a:pt x="13" y="24"/>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09" name="Freeform 128"/>
                <p:cNvSpPr/>
                <p:nvPr/>
              </p:nvSpPr>
              <p:spPr bwMode="auto">
                <a:xfrm>
                  <a:off x="2481" y="2903"/>
                  <a:ext cx="13" cy="24"/>
                </a:xfrm>
                <a:custGeom>
                  <a:avLst/>
                  <a:gdLst>
                    <a:gd name="T0" fmla="*/ 13 w 13"/>
                    <a:gd name="T1" fmla="*/ 24 h 24"/>
                    <a:gd name="T2" fmla="*/ 13 w 13"/>
                    <a:gd name="T3" fmla="*/ 16 h 24"/>
                    <a:gd name="T4" fmla="*/ 13 w 13"/>
                    <a:gd name="T5" fmla="*/ 8 h 24"/>
                    <a:gd name="T6" fmla="*/ 6 w 13"/>
                    <a:gd name="T7" fmla="*/ 8 h 24"/>
                    <a:gd name="T8" fmla="*/ 0 w 13"/>
                    <a:gd name="T9" fmla="*/ 0 h 24"/>
                    <a:gd name="T10" fmla="*/ 0 60000 65536"/>
                    <a:gd name="T11" fmla="*/ 0 60000 65536"/>
                    <a:gd name="T12" fmla="*/ 0 60000 65536"/>
                    <a:gd name="T13" fmla="*/ 0 60000 65536"/>
                    <a:gd name="T14" fmla="*/ 0 60000 65536"/>
                    <a:gd name="T15" fmla="*/ 0 w 13"/>
                    <a:gd name="T16" fmla="*/ 0 h 24"/>
                    <a:gd name="T17" fmla="*/ 13 w 13"/>
                    <a:gd name="T18" fmla="*/ 24 h 24"/>
                  </a:gdLst>
                  <a:ahLst/>
                  <a:cxnLst>
                    <a:cxn ang="T10">
                      <a:pos x="T0" y="T1"/>
                    </a:cxn>
                    <a:cxn ang="T11">
                      <a:pos x="T2" y="T3"/>
                    </a:cxn>
                    <a:cxn ang="T12">
                      <a:pos x="T4" y="T5"/>
                    </a:cxn>
                    <a:cxn ang="T13">
                      <a:pos x="T6" y="T7"/>
                    </a:cxn>
                    <a:cxn ang="T14">
                      <a:pos x="T8" y="T9"/>
                    </a:cxn>
                  </a:cxnLst>
                  <a:rect l="T15" t="T16" r="T17" b="T18"/>
                  <a:pathLst>
                    <a:path w="13" h="24">
                      <a:moveTo>
                        <a:pt x="13" y="24"/>
                      </a:moveTo>
                      <a:lnTo>
                        <a:pt x="13" y="16"/>
                      </a:lnTo>
                      <a:lnTo>
                        <a:pt x="13" y="8"/>
                      </a:lnTo>
                      <a:lnTo>
                        <a:pt x="6" y="8"/>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0" name="Freeform 129"/>
                <p:cNvSpPr/>
                <p:nvPr/>
              </p:nvSpPr>
              <p:spPr bwMode="auto">
                <a:xfrm>
                  <a:off x="2448" y="2751"/>
                  <a:ext cx="65" cy="152"/>
                </a:xfrm>
                <a:custGeom>
                  <a:avLst/>
                  <a:gdLst>
                    <a:gd name="T0" fmla="*/ 0 w 65"/>
                    <a:gd name="T1" fmla="*/ 0 h 152"/>
                    <a:gd name="T2" fmla="*/ 0 w 65"/>
                    <a:gd name="T3" fmla="*/ 16 h 152"/>
                    <a:gd name="T4" fmla="*/ 0 w 65"/>
                    <a:gd name="T5" fmla="*/ 40 h 152"/>
                    <a:gd name="T6" fmla="*/ 0 w 65"/>
                    <a:gd name="T7" fmla="*/ 104 h 152"/>
                    <a:gd name="T8" fmla="*/ 0 w 65"/>
                    <a:gd name="T9" fmla="*/ 144 h 152"/>
                    <a:gd name="T10" fmla="*/ 7 w 65"/>
                    <a:gd name="T11" fmla="*/ 152 h 152"/>
                    <a:gd name="T12" fmla="*/ 20 w 65"/>
                    <a:gd name="T13" fmla="*/ 152 h 152"/>
                    <a:gd name="T14" fmla="*/ 33 w 65"/>
                    <a:gd name="T15" fmla="*/ 152 h 152"/>
                    <a:gd name="T16" fmla="*/ 39 w 65"/>
                    <a:gd name="T17" fmla="*/ 144 h 152"/>
                    <a:gd name="T18" fmla="*/ 52 w 65"/>
                    <a:gd name="T19" fmla="*/ 152 h 152"/>
                    <a:gd name="T20" fmla="*/ 59 w 65"/>
                    <a:gd name="T21" fmla="*/ 152 h 152"/>
                    <a:gd name="T22" fmla="*/ 65 w 65"/>
                    <a:gd name="T23" fmla="*/ 144 h 152"/>
                    <a:gd name="T24" fmla="*/ 65 w 65"/>
                    <a:gd name="T25" fmla="*/ 96 h 152"/>
                    <a:gd name="T26" fmla="*/ 65 w 65"/>
                    <a:gd name="T27" fmla="*/ 80 h 152"/>
                    <a:gd name="T28" fmla="*/ 59 w 65"/>
                    <a:gd name="T29" fmla="*/ 0 h 152"/>
                    <a:gd name="T30" fmla="*/ 59 w 65"/>
                    <a:gd name="T31" fmla="*/ 0 h 152"/>
                    <a:gd name="T32" fmla="*/ 39 w 65"/>
                    <a:gd name="T33" fmla="*/ 8 h 152"/>
                    <a:gd name="T34" fmla="*/ 20 w 65"/>
                    <a:gd name="T35" fmla="*/ 8 h 152"/>
                    <a:gd name="T36" fmla="*/ 0 w 65"/>
                    <a:gd name="T37" fmla="*/ 0 h 1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152"/>
                    <a:gd name="T59" fmla="*/ 65 w 65"/>
                    <a:gd name="T60" fmla="*/ 152 h 1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152">
                      <a:moveTo>
                        <a:pt x="0" y="0"/>
                      </a:moveTo>
                      <a:lnTo>
                        <a:pt x="0" y="16"/>
                      </a:lnTo>
                      <a:lnTo>
                        <a:pt x="0" y="40"/>
                      </a:lnTo>
                      <a:lnTo>
                        <a:pt x="0" y="104"/>
                      </a:lnTo>
                      <a:lnTo>
                        <a:pt x="0" y="144"/>
                      </a:lnTo>
                      <a:lnTo>
                        <a:pt x="7" y="152"/>
                      </a:lnTo>
                      <a:lnTo>
                        <a:pt x="20" y="152"/>
                      </a:lnTo>
                      <a:lnTo>
                        <a:pt x="33" y="152"/>
                      </a:lnTo>
                      <a:lnTo>
                        <a:pt x="39" y="144"/>
                      </a:lnTo>
                      <a:lnTo>
                        <a:pt x="52" y="152"/>
                      </a:lnTo>
                      <a:lnTo>
                        <a:pt x="59" y="152"/>
                      </a:lnTo>
                      <a:lnTo>
                        <a:pt x="65" y="144"/>
                      </a:lnTo>
                      <a:lnTo>
                        <a:pt x="65" y="96"/>
                      </a:lnTo>
                      <a:lnTo>
                        <a:pt x="65" y="80"/>
                      </a:lnTo>
                      <a:lnTo>
                        <a:pt x="59" y="0"/>
                      </a:lnTo>
                      <a:lnTo>
                        <a:pt x="39" y="8"/>
                      </a:lnTo>
                      <a:lnTo>
                        <a:pt x="20" y="8"/>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1" name="Freeform 130"/>
                <p:cNvSpPr/>
                <p:nvPr/>
              </p:nvSpPr>
              <p:spPr bwMode="auto">
                <a:xfrm>
                  <a:off x="2487" y="2799"/>
                  <a:ext cx="1" cy="96"/>
                </a:xfrm>
                <a:custGeom>
                  <a:avLst/>
                  <a:gdLst>
                    <a:gd name="T0" fmla="*/ 0 w 1"/>
                    <a:gd name="T1" fmla="*/ 96 h 96"/>
                    <a:gd name="T2" fmla="*/ 0 w 1"/>
                    <a:gd name="T3" fmla="*/ 32 h 96"/>
                    <a:gd name="T4" fmla="*/ 0 w 1"/>
                    <a:gd name="T5" fmla="*/ 0 h 96"/>
                    <a:gd name="T6" fmla="*/ 0 60000 65536"/>
                    <a:gd name="T7" fmla="*/ 0 60000 65536"/>
                    <a:gd name="T8" fmla="*/ 0 60000 65536"/>
                    <a:gd name="T9" fmla="*/ 0 w 1"/>
                    <a:gd name="T10" fmla="*/ 0 h 96"/>
                    <a:gd name="T11" fmla="*/ 1 w 1"/>
                    <a:gd name="T12" fmla="*/ 96 h 96"/>
                  </a:gdLst>
                  <a:ahLst/>
                  <a:cxnLst>
                    <a:cxn ang="T6">
                      <a:pos x="T0" y="T1"/>
                    </a:cxn>
                    <a:cxn ang="T7">
                      <a:pos x="T2" y="T3"/>
                    </a:cxn>
                    <a:cxn ang="T8">
                      <a:pos x="T4" y="T5"/>
                    </a:cxn>
                  </a:cxnLst>
                  <a:rect l="T9" t="T10" r="T11" b="T12"/>
                  <a:pathLst>
                    <a:path w="1" h="96">
                      <a:moveTo>
                        <a:pt x="0" y="96"/>
                      </a:moveTo>
                      <a:lnTo>
                        <a:pt x="0" y="32"/>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2" name="Freeform 131"/>
                <p:cNvSpPr/>
                <p:nvPr/>
              </p:nvSpPr>
              <p:spPr bwMode="auto">
                <a:xfrm>
                  <a:off x="2455" y="2583"/>
                  <a:ext cx="39" cy="56"/>
                </a:xfrm>
                <a:custGeom>
                  <a:avLst/>
                  <a:gdLst>
                    <a:gd name="T0" fmla="*/ 6 w 39"/>
                    <a:gd name="T1" fmla="*/ 24 h 56"/>
                    <a:gd name="T2" fmla="*/ 0 w 39"/>
                    <a:gd name="T3" fmla="*/ 16 h 56"/>
                    <a:gd name="T4" fmla="*/ 0 w 39"/>
                    <a:gd name="T5" fmla="*/ 24 h 56"/>
                    <a:gd name="T6" fmla="*/ 0 w 39"/>
                    <a:gd name="T7" fmla="*/ 32 h 56"/>
                    <a:gd name="T8" fmla="*/ 6 w 39"/>
                    <a:gd name="T9" fmla="*/ 32 h 56"/>
                    <a:gd name="T10" fmla="*/ 6 w 39"/>
                    <a:gd name="T11" fmla="*/ 48 h 56"/>
                    <a:gd name="T12" fmla="*/ 19 w 39"/>
                    <a:gd name="T13" fmla="*/ 56 h 56"/>
                    <a:gd name="T14" fmla="*/ 32 w 39"/>
                    <a:gd name="T15" fmla="*/ 48 h 56"/>
                    <a:gd name="T16" fmla="*/ 39 w 39"/>
                    <a:gd name="T17" fmla="*/ 48 h 56"/>
                    <a:gd name="T18" fmla="*/ 39 w 39"/>
                    <a:gd name="T19" fmla="*/ 32 h 56"/>
                    <a:gd name="T20" fmla="*/ 39 w 39"/>
                    <a:gd name="T21" fmla="*/ 16 h 56"/>
                    <a:gd name="T22" fmla="*/ 32 w 39"/>
                    <a:gd name="T23" fmla="*/ 0 h 56"/>
                    <a:gd name="T24" fmla="*/ 13 w 39"/>
                    <a:gd name="T25" fmla="*/ 8 h 56"/>
                    <a:gd name="T26" fmla="*/ 6 w 39"/>
                    <a:gd name="T27" fmla="*/ 8 h 56"/>
                    <a:gd name="T28" fmla="*/ 6 w 39"/>
                    <a:gd name="T29" fmla="*/ 24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56"/>
                    <a:gd name="T47" fmla="*/ 39 w 39"/>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56">
                      <a:moveTo>
                        <a:pt x="6" y="24"/>
                      </a:moveTo>
                      <a:lnTo>
                        <a:pt x="0" y="16"/>
                      </a:lnTo>
                      <a:lnTo>
                        <a:pt x="0" y="24"/>
                      </a:lnTo>
                      <a:lnTo>
                        <a:pt x="0" y="32"/>
                      </a:lnTo>
                      <a:lnTo>
                        <a:pt x="6" y="32"/>
                      </a:lnTo>
                      <a:lnTo>
                        <a:pt x="6" y="48"/>
                      </a:lnTo>
                      <a:lnTo>
                        <a:pt x="19" y="56"/>
                      </a:lnTo>
                      <a:lnTo>
                        <a:pt x="32" y="48"/>
                      </a:lnTo>
                      <a:lnTo>
                        <a:pt x="39" y="48"/>
                      </a:lnTo>
                      <a:lnTo>
                        <a:pt x="39" y="32"/>
                      </a:lnTo>
                      <a:lnTo>
                        <a:pt x="39" y="16"/>
                      </a:lnTo>
                      <a:lnTo>
                        <a:pt x="32" y="0"/>
                      </a:lnTo>
                      <a:lnTo>
                        <a:pt x="13" y="8"/>
                      </a:lnTo>
                      <a:lnTo>
                        <a:pt x="6" y="8"/>
                      </a:lnTo>
                      <a:lnTo>
                        <a:pt x="6" y="24"/>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3" name="Freeform 132"/>
                <p:cNvSpPr/>
                <p:nvPr/>
              </p:nvSpPr>
              <p:spPr bwMode="auto">
                <a:xfrm>
                  <a:off x="2442" y="2559"/>
                  <a:ext cx="58" cy="56"/>
                </a:xfrm>
                <a:custGeom>
                  <a:avLst/>
                  <a:gdLst>
                    <a:gd name="T0" fmla="*/ 52 w 58"/>
                    <a:gd name="T1" fmla="*/ 40 h 56"/>
                    <a:gd name="T2" fmla="*/ 52 w 58"/>
                    <a:gd name="T3" fmla="*/ 32 h 56"/>
                    <a:gd name="T4" fmla="*/ 58 w 58"/>
                    <a:gd name="T5" fmla="*/ 16 h 56"/>
                    <a:gd name="T6" fmla="*/ 52 w 58"/>
                    <a:gd name="T7" fmla="*/ 8 h 56"/>
                    <a:gd name="T8" fmla="*/ 45 w 58"/>
                    <a:gd name="T9" fmla="*/ 8 h 56"/>
                    <a:gd name="T10" fmla="*/ 26 w 58"/>
                    <a:gd name="T11" fmla="*/ 0 h 56"/>
                    <a:gd name="T12" fmla="*/ 13 w 58"/>
                    <a:gd name="T13" fmla="*/ 8 h 56"/>
                    <a:gd name="T14" fmla="*/ 13 w 58"/>
                    <a:gd name="T15" fmla="*/ 8 h 56"/>
                    <a:gd name="T16" fmla="*/ 6 w 58"/>
                    <a:gd name="T17" fmla="*/ 8 h 56"/>
                    <a:gd name="T18" fmla="*/ 13 w 58"/>
                    <a:gd name="T19" fmla="*/ 8 h 56"/>
                    <a:gd name="T20" fmla="*/ 6 w 58"/>
                    <a:gd name="T21" fmla="*/ 8 h 56"/>
                    <a:gd name="T22" fmla="*/ 6 w 58"/>
                    <a:gd name="T23" fmla="*/ 16 h 56"/>
                    <a:gd name="T24" fmla="*/ 6 w 58"/>
                    <a:gd name="T25" fmla="*/ 16 h 56"/>
                    <a:gd name="T26" fmla="*/ 0 w 58"/>
                    <a:gd name="T27" fmla="*/ 40 h 56"/>
                    <a:gd name="T28" fmla="*/ 13 w 58"/>
                    <a:gd name="T29" fmla="*/ 56 h 56"/>
                    <a:gd name="T30" fmla="*/ 13 w 58"/>
                    <a:gd name="T31" fmla="*/ 48 h 56"/>
                    <a:gd name="T32" fmla="*/ 13 w 58"/>
                    <a:gd name="T33" fmla="*/ 40 h 56"/>
                    <a:gd name="T34" fmla="*/ 19 w 58"/>
                    <a:gd name="T35" fmla="*/ 48 h 56"/>
                    <a:gd name="T36" fmla="*/ 19 w 58"/>
                    <a:gd name="T37" fmla="*/ 32 h 56"/>
                    <a:gd name="T38" fmla="*/ 26 w 58"/>
                    <a:gd name="T39" fmla="*/ 32 h 56"/>
                    <a:gd name="T40" fmla="*/ 45 w 58"/>
                    <a:gd name="T41" fmla="*/ 24 h 56"/>
                    <a:gd name="T42" fmla="*/ 52 w 58"/>
                    <a:gd name="T43" fmla="*/ 40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8"/>
                    <a:gd name="T67" fmla="*/ 0 h 56"/>
                    <a:gd name="T68" fmla="*/ 58 w 58"/>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8" h="56">
                      <a:moveTo>
                        <a:pt x="52" y="40"/>
                      </a:moveTo>
                      <a:lnTo>
                        <a:pt x="52" y="32"/>
                      </a:lnTo>
                      <a:lnTo>
                        <a:pt x="58" y="16"/>
                      </a:lnTo>
                      <a:lnTo>
                        <a:pt x="52" y="8"/>
                      </a:lnTo>
                      <a:lnTo>
                        <a:pt x="45" y="8"/>
                      </a:lnTo>
                      <a:lnTo>
                        <a:pt x="26" y="0"/>
                      </a:lnTo>
                      <a:lnTo>
                        <a:pt x="13" y="8"/>
                      </a:lnTo>
                      <a:lnTo>
                        <a:pt x="6" y="8"/>
                      </a:lnTo>
                      <a:lnTo>
                        <a:pt x="13" y="8"/>
                      </a:lnTo>
                      <a:lnTo>
                        <a:pt x="6" y="8"/>
                      </a:lnTo>
                      <a:lnTo>
                        <a:pt x="6" y="16"/>
                      </a:lnTo>
                      <a:lnTo>
                        <a:pt x="0" y="40"/>
                      </a:lnTo>
                      <a:lnTo>
                        <a:pt x="13" y="56"/>
                      </a:lnTo>
                      <a:lnTo>
                        <a:pt x="13" y="48"/>
                      </a:lnTo>
                      <a:lnTo>
                        <a:pt x="13" y="40"/>
                      </a:lnTo>
                      <a:lnTo>
                        <a:pt x="19" y="48"/>
                      </a:lnTo>
                      <a:lnTo>
                        <a:pt x="19" y="32"/>
                      </a:lnTo>
                      <a:lnTo>
                        <a:pt x="26" y="32"/>
                      </a:lnTo>
                      <a:lnTo>
                        <a:pt x="45" y="24"/>
                      </a:lnTo>
                      <a:lnTo>
                        <a:pt x="52" y="4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4" name="Freeform 133"/>
                <p:cNvSpPr/>
                <p:nvPr/>
              </p:nvSpPr>
              <p:spPr bwMode="auto">
                <a:xfrm>
                  <a:off x="2461" y="2615"/>
                  <a:ext cx="26" cy="32"/>
                </a:xfrm>
                <a:custGeom>
                  <a:avLst/>
                  <a:gdLst>
                    <a:gd name="T0" fmla="*/ 0 w 26"/>
                    <a:gd name="T1" fmla="*/ 0 h 32"/>
                    <a:gd name="T2" fmla="*/ 0 w 26"/>
                    <a:gd name="T3" fmla="*/ 24 h 32"/>
                    <a:gd name="T4" fmla="*/ 7 w 26"/>
                    <a:gd name="T5" fmla="*/ 32 h 32"/>
                    <a:gd name="T6" fmla="*/ 13 w 26"/>
                    <a:gd name="T7" fmla="*/ 32 h 32"/>
                    <a:gd name="T8" fmla="*/ 20 w 26"/>
                    <a:gd name="T9" fmla="*/ 32 h 32"/>
                    <a:gd name="T10" fmla="*/ 26 w 26"/>
                    <a:gd name="T11" fmla="*/ 24 h 32"/>
                    <a:gd name="T12" fmla="*/ 26 w 26"/>
                    <a:gd name="T13" fmla="*/ 16 h 32"/>
                    <a:gd name="T14" fmla="*/ 13 w 26"/>
                    <a:gd name="T15" fmla="*/ 24 h 32"/>
                    <a:gd name="T16" fmla="*/ 0 w 26"/>
                    <a:gd name="T17" fmla="*/ 16 h 32"/>
                    <a:gd name="T18" fmla="*/ 0 w 2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32"/>
                    <a:gd name="T32" fmla="*/ 26 w 26"/>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32">
                      <a:moveTo>
                        <a:pt x="0" y="0"/>
                      </a:moveTo>
                      <a:lnTo>
                        <a:pt x="0" y="24"/>
                      </a:lnTo>
                      <a:lnTo>
                        <a:pt x="7" y="32"/>
                      </a:lnTo>
                      <a:lnTo>
                        <a:pt x="13" y="32"/>
                      </a:lnTo>
                      <a:lnTo>
                        <a:pt x="20" y="32"/>
                      </a:lnTo>
                      <a:lnTo>
                        <a:pt x="26" y="24"/>
                      </a:lnTo>
                      <a:lnTo>
                        <a:pt x="26" y="16"/>
                      </a:lnTo>
                      <a:lnTo>
                        <a:pt x="13" y="24"/>
                      </a:lnTo>
                      <a:lnTo>
                        <a:pt x="0" y="16"/>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5" name="Freeform 134"/>
                <p:cNvSpPr/>
                <p:nvPr/>
              </p:nvSpPr>
              <p:spPr bwMode="auto">
                <a:xfrm>
                  <a:off x="2422" y="2631"/>
                  <a:ext cx="97" cy="128"/>
                </a:xfrm>
                <a:custGeom>
                  <a:avLst/>
                  <a:gdLst>
                    <a:gd name="T0" fmla="*/ 39 w 97"/>
                    <a:gd name="T1" fmla="*/ 8 h 128"/>
                    <a:gd name="T2" fmla="*/ 20 w 97"/>
                    <a:gd name="T3" fmla="*/ 16 h 128"/>
                    <a:gd name="T4" fmla="*/ 13 w 97"/>
                    <a:gd name="T5" fmla="*/ 24 h 128"/>
                    <a:gd name="T6" fmla="*/ 7 w 97"/>
                    <a:gd name="T7" fmla="*/ 48 h 128"/>
                    <a:gd name="T8" fmla="*/ 0 w 97"/>
                    <a:gd name="T9" fmla="*/ 72 h 128"/>
                    <a:gd name="T10" fmla="*/ 13 w 97"/>
                    <a:gd name="T11" fmla="*/ 80 h 128"/>
                    <a:gd name="T12" fmla="*/ 20 w 97"/>
                    <a:gd name="T13" fmla="*/ 80 h 128"/>
                    <a:gd name="T14" fmla="*/ 26 w 97"/>
                    <a:gd name="T15" fmla="*/ 64 h 128"/>
                    <a:gd name="T16" fmla="*/ 26 w 97"/>
                    <a:gd name="T17" fmla="*/ 120 h 128"/>
                    <a:gd name="T18" fmla="*/ 46 w 97"/>
                    <a:gd name="T19" fmla="*/ 128 h 128"/>
                    <a:gd name="T20" fmla="*/ 65 w 97"/>
                    <a:gd name="T21" fmla="*/ 128 h 128"/>
                    <a:gd name="T22" fmla="*/ 85 w 97"/>
                    <a:gd name="T23" fmla="*/ 120 h 128"/>
                    <a:gd name="T24" fmla="*/ 91 w 97"/>
                    <a:gd name="T25" fmla="*/ 120 h 128"/>
                    <a:gd name="T26" fmla="*/ 85 w 97"/>
                    <a:gd name="T27" fmla="*/ 72 h 128"/>
                    <a:gd name="T28" fmla="*/ 97 w 97"/>
                    <a:gd name="T29" fmla="*/ 72 h 128"/>
                    <a:gd name="T30" fmla="*/ 97 w 97"/>
                    <a:gd name="T31" fmla="*/ 64 h 128"/>
                    <a:gd name="T32" fmla="*/ 97 w 97"/>
                    <a:gd name="T33" fmla="*/ 40 h 128"/>
                    <a:gd name="T34" fmla="*/ 85 w 97"/>
                    <a:gd name="T35" fmla="*/ 16 h 128"/>
                    <a:gd name="T36" fmla="*/ 72 w 97"/>
                    <a:gd name="T37" fmla="*/ 8 h 128"/>
                    <a:gd name="T38" fmla="*/ 65 w 97"/>
                    <a:gd name="T39" fmla="*/ 0 h 128"/>
                    <a:gd name="T40" fmla="*/ 59 w 97"/>
                    <a:gd name="T41" fmla="*/ 16 h 128"/>
                    <a:gd name="T42" fmla="*/ 52 w 97"/>
                    <a:gd name="T43" fmla="*/ 16 h 128"/>
                    <a:gd name="T44" fmla="*/ 46 w 97"/>
                    <a:gd name="T45" fmla="*/ 16 h 128"/>
                    <a:gd name="T46" fmla="*/ 39 w 97"/>
                    <a:gd name="T47" fmla="*/ 8 h 1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7"/>
                    <a:gd name="T73" fmla="*/ 0 h 128"/>
                    <a:gd name="T74" fmla="*/ 97 w 97"/>
                    <a:gd name="T75" fmla="*/ 128 h 1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7" h="128">
                      <a:moveTo>
                        <a:pt x="39" y="8"/>
                      </a:moveTo>
                      <a:lnTo>
                        <a:pt x="20" y="16"/>
                      </a:lnTo>
                      <a:lnTo>
                        <a:pt x="13" y="24"/>
                      </a:lnTo>
                      <a:lnTo>
                        <a:pt x="7" y="48"/>
                      </a:lnTo>
                      <a:lnTo>
                        <a:pt x="0" y="72"/>
                      </a:lnTo>
                      <a:lnTo>
                        <a:pt x="13" y="80"/>
                      </a:lnTo>
                      <a:lnTo>
                        <a:pt x="20" y="80"/>
                      </a:lnTo>
                      <a:lnTo>
                        <a:pt x="26" y="64"/>
                      </a:lnTo>
                      <a:lnTo>
                        <a:pt x="26" y="120"/>
                      </a:lnTo>
                      <a:lnTo>
                        <a:pt x="46" y="128"/>
                      </a:lnTo>
                      <a:lnTo>
                        <a:pt x="65" y="128"/>
                      </a:lnTo>
                      <a:lnTo>
                        <a:pt x="85" y="120"/>
                      </a:lnTo>
                      <a:lnTo>
                        <a:pt x="91" y="120"/>
                      </a:lnTo>
                      <a:lnTo>
                        <a:pt x="85" y="72"/>
                      </a:lnTo>
                      <a:lnTo>
                        <a:pt x="97" y="72"/>
                      </a:lnTo>
                      <a:lnTo>
                        <a:pt x="97" y="64"/>
                      </a:lnTo>
                      <a:lnTo>
                        <a:pt x="97" y="40"/>
                      </a:lnTo>
                      <a:lnTo>
                        <a:pt x="85" y="16"/>
                      </a:lnTo>
                      <a:lnTo>
                        <a:pt x="72" y="8"/>
                      </a:lnTo>
                      <a:lnTo>
                        <a:pt x="65" y="0"/>
                      </a:lnTo>
                      <a:lnTo>
                        <a:pt x="59" y="16"/>
                      </a:lnTo>
                      <a:lnTo>
                        <a:pt x="52" y="16"/>
                      </a:lnTo>
                      <a:lnTo>
                        <a:pt x="46" y="16"/>
                      </a:lnTo>
                      <a:lnTo>
                        <a:pt x="39" y="8"/>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6" name="Line 135"/>
                <p:cNvSpPr>
                  <a:spLocks noChangeShapeType="1"/>
                </p:cNvSpPr>
                <p:nvPr/>
              </p:nvSpPr>
              <p:spPr bwMode="auto">
                <a:xfrm flipV="1">
                  <a:off x="2507" y="2679"/>
                  <a:ext cx="1" cy="24"/>
                </a:xfrm>
                <a:prstGeom prst="line">
                  <a:avLst/>
                </a:pr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7" name="Freeform 136"/>
                <p:cNvSpPr/>
                <p:nvPr/>
              </p:nvSpPr>
              <p:spPr bwMode="auto">
                <a:xfrm>
                  <a:off x="2429" y="2711"/>
                  <a:ext cx="26" cy="64"/>
                </a:xfrm>
                <a:custGeom>
                  <a:avLst/>
                  <a:gdLst>
                    <a:gd name="T0" fmla="*/ 13 w 26"/>
                    <a:gd name="T1" fmla="*/ 0 h 64"/>
                    <a:gd name="T2" fmla="*/ 13 w 26"/>
                    <a:gd name="T3" fmla="*/ 24 h 64"/>
                    <a:gd name="T4" fmla="*/ 26 w 26"/>
                    <a:gd name="T5" fmla="*/ 48 h 64"/>
                    <a:gd name="T6" fmla="*/ 19 w 26"/>
                    <a:gd name="T7" fmla="*/ 64 h 64"/>
                    <a:gd name="T8" fmla="*/ 0 w 26"/>
                    <a:gd name="T9" fmla="*/ 24 h 64"/>
                    <a:gd name="T10" fmla="*/ 0 w 26"/>
                    <a:gd name="T11" fmla="*/ 0 h 64"/>
                    <a:gd name="T12" fmla="*/ 6 w 26"/>
                    <a:gd name="T13" fmla="*/ 0 h 64"/>
                    <a:gd name="T14" fmla="*/ 13 w 26"/>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64"/>
                    <a:gd name="T26" fmla="*/ 26 w 26"/>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64">
                      <a:moveTo>
                        <a:pt x="13" y="0"/>
                      </a:moveTo>
                      <a:lnTo>
                        <a:pt x="13" y="24"/>
                      </a:lnTo>
                      <a:lnTo>
                        <a:pt x="26" y="48"/>
                      </a:lnTo>
                      <a:lnTo>
                        <a:pt x="19" y="64"/>
                      </a:lnTo>
                      <a:lnTo>
                        <a:pt x="0" y="24"/>
                      </a:lnTo>
                      <a:lnTo>
                        <a:pt x="0" y="0"/>
                      </a:lnTo>
                      <a:lnTo>
                        <a:pt x="6" y="0"/>
                      </a:lnTo>
                      <a:lnTo>
                        <a:pt x="13"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8" name="Freeform 137"/>
                <p:cNvSpPr/>
                <p:nvPr/>
              </p:nvSpPr>
              <p:spPr bwMode="auto">
                <a:xfrm>
                  <a:off x="2507" y="2695"/>
                  <a:ext cx="12" cy="72"/>
                </a:xfrm>
                <a:custGeom>
                  <a:avLst/>
                  <a:gdLst>
                    <a:gd name="T0" fmla="*/ 12 w 12"/>
                    <a:gd name="T1" fmla="*/ 0 h 72"/>
                    <a:gd name="T2" fmla="*/ 12 w 12"/>
                    <a:gd name="T3" fmla="*/ 32 h 72"/>
                    <a:gd name="T4" fmla="*/ 6 w 12"/>
                    <a:gd name="T5" fmla="*/ 72 h 72"/>
                    <a:gd name="T6" fmla="*/ 0 w 12"/>
                    <a:gd name="T7" fmla="*/ 56 h 72"/>
                    <a:gd name="T8" fmla="*/ 6 w 12"/>
                    <a:gd name="T9" fmla="*/ 56 h 72"/>
                    <a:gd name="T10" fmla="*/ 0 w 12"/>
                    <a:gd name="T11" fmla="*/ 8 h 72"/>
                    <a:gd name="T12" fmla="*/ 12 w 12"/>
                    <a:gd name="T13" fmla="*/ 8 h 72"/>
                    <a:gd name="T14" fmla="*/ 12 w 12"/>
                    <a:gd name="T15" fmla="*/ 0 h 7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72"/>
                    <a:gd name="T26" fmla="*/ 12 w 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72">
                      <a:moveTo>
                        <a:pt x="12" y="0"/>
                      </a:moveTo>
                      <a:lnTo>
                        <a:pt x="12" y="32"/>
                      </a:lnTo>
                      <a:lnTo>
                        <a:pt x="6" y="72"/>
                      </a:lnTo>
                      <a:lnTo>
                        <a:pt x="0" y="56"/>
                      </a:lnTo>
                      <a:lnTo>
                        <a:pt x="6" y="56"/>
                      </a:lnTo>
                      <a:lnTo>
                        <a:pt x="0" y="8"/>
                      </a:lnTo>
                      <a:lnTo>
                        <a:pt x="12" y="8"/>
                      </a:lnTo>
                      <a:lnTo>
                        <a:pt x="12"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19" name="Freeform 138"/>
                <p:cNvSpPr/>
                <p:nvPr/>
              </p:nvSpPr>
              <p:spPr bwMode="auto">
                <a:xfrm>
                  <a:off x="2630" y="2903"/>
                  <a:ext cx="71" cy="32"/>
                </a:xfrm>
                <a:custGeom>
                  <a:avLst/>
                  <a:gdLst>
                    <a:gd name="T0" fmla="*/ 6 w 71"/>
                    <a:gd name="T1" fmla="*/ 8 h 32"/>
                    <a:gd name="T2" fmla="*/ 0 w 71"/>
                    <a:gd name="T3" fmla="*/ 16 h 32"/>
                    <a:gd name="T4" fmla="*/ 0 w 71"/>
                    <a:gd name="T5" fmla="*/ 24 h 32"/>
                    <a:gd name="T6" fmla="*/ 13 w 71"/>
                    <a:gd name="T7" fmla="*/ 24 h 32"/>
                    <a:gd name="T8" fmla="*/ 19 w 71"/>
                    <a:gd name="T9" fmla="*/ 32 h 32"/>
                    <a:gd name="T10" fmla="*/ 32 w 71"/>
                    <a:gd name="T11" fmla="*/ 24 h 32"/>
                    <a:gd name="T12" fmla="*/ 39 w 71"/>
                    <a:gd name="T13" fmla="*/ 24 h 32"/>
                    <a:gd name="T14" fmla="*/ 45 w 71"/>
                    <a:gd name="T15" fmla="*/ 24 h 32"/>
                    <a:gd name="T16" fmla="*/ 52 w 71"/>
                    <a:gd name="T17" fmla="*/ 24 h 32"/>
                    <a:gd name="T18" fmla="*/ 65 w 71"/>
                    <a:gd name="T19" fmla="*/ 24 h 32"/>
                    <a:gd name="T20" fmla="*/ 71 w 71"/>
                    <a:gd name="T21" fmla="*/ 16 h 32"/>
                    <a:gd name="T22" fmla="*/ 65 w 71"/>
                    <a:gd name="T23" fmla="*/ 8 h 32"/>
                    <a:gd name="T24" fmla="*/ 58 w 71"/>
                    <a:gd name="T25" fmla="*/ 8 h 32"/>
                    <a:gd name="T26" fmla="*/ 52 w 71"/>
                    <a:gd name="T27" fmla="*/ 0 h 32"/>
                    <a:gd name="T28" fmla="*/ 45 w 71"/>
                    <a:gd name="T29" fmla="*/ 0 h 32"/>
                    <a:gd name="T30" fmla="*/ 39 w 71"/>
                    <a:gd name="T31" fmla="*/ 0 h 32"/>
                    <a:gd name="T32" fmla="*/ 26 w 71"/>
                    <a:gd name="T33" fmla="*/ 0 h 32"/>
                    <a:gd name="T34" fmla="*/ 19 w 71"/>
                    <a:gd name="T35" fmla="*/ 0 h 32"/>
                    <a:gd name="T36" fmla="*/ 13 w 71"/>
                    <a:gd name="T37" fmla="*/ 8 h 32"/>
                    <a:gd name="T38" fmla="*/ 6 w 71"/>
                    <a:gd name="T39" fmla="*/ 8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32"/>
                    <a:gd name="T62" fmla="*/ 71 w 71"/>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32">
                      <a:moveTo>
                        <a:pt x="6" y="8"/>
                      </a:moveTo>
                      <a:lnTo>
                        <a:pt x="0" y="16"/>
                      </a:lnTo>
                      <a:lnTo>
                        <a:pt x="0" y="24"/>
                      </a:lnTo>
                      <a:lnTo>
                        <a:pt x="13" y="24"/>
                      </a:lnTo>
                      <a:lnTo>
                        <a:pt x="19" y="32"/>
                      </a:lnTo>
                      <a:lnTo>
                        <a:pt x="32" y="24"/>
                      </a:lnTo>
                      <a:lnTo>
                        <a:pt x="39" y="24"/>
                      </a:lnTo>
                      <a:lnTo>
                        <a:pt x="45" y="24"/>
                      </a:lnTo>
                      <a:lnTo>
                        <a:pt x="52" y="24"/>
                      </a:lnTo>
                      <a:lnTo>
                        <a:pt x="65" y="24"/>
                      </a:lnTo>
                      <a:lnTo>
                        <a:pt x="71" y="16"/>
                      </a:lnTo>
                      <a:lnTo>
                        <a:pt x="65" y="8"/>
                      </a:lnTo>
                      <a:lnTo>
                        <a:pt x="58" y="8"/>
                      </a:lnTo>
                      <a:lnTo>
                        <a:pt x="52" y="0"/>
                      </a:lnTo>
                      <a:lnTo>
                        <a:pt x="45" y="0"/>
                      </a:lnTo>
                      <a:lnTo>
                        <a:pt x="39" y="0"/>
                      </a:lnTo>
                      <a:lnTo>
                        <a:pt x="26" y="0"/>
                      </a:lnTo>
                      <a:lnTo>
                        <a:pt x="19" y="0"/>
                      </a:lnTo>
                      <a:lnTo>
                        <a:pt x="13" y="8"/>
                      </a:lnTo>
                      <a:lnTo>
                        <a:pt x="6" y="8"/>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0" name="Freeform 139"/>
                <p:cNvSpPr/>
                <p:nvPr/>
              </p:nvSpPr>
              <p:spPr bwMode="auto">
                <a:xfrm>
                  <a:off x="2656" y="2903"/>
                  <a:ext cx="13" cy="24"/>
                </a:xfrm>
                <a:custGeom>
                  <a:avLst/>
                  <a:gdLst>
                    <a:gd name="T0" fmla="*/ 13 w 13"/>
                    <a:gd name="T1" fmla="*/ 24 h 24"/>
                    <a:gd name="T2" fmla="*/ 13 w 13"/>
                    <a:gd name="T3" fmla="*/ 16 h 24"/>
                    <a:gd name="T4" fmla="*/ 6 w 13"/>
                    <a:gd name="T5" fmla="*/ 8 h 24"/>
                    <a:gd name="T6" fmla="*/ 0 w 13"/>
                    <a:gd name="T7" fmla="*/ 8 h 24"/>
                    <a:gd name="T8" fmla="*/ 0 w 13"/>
                    <a:gd name="T9" fmla="*/ 0 h 24"/>
                    <a:gd name="T10" fmla="*/ 13 w 13"/>
                    <a:gd name="T11" fmla="*/ 24 h 24"/>
                    <a:gd name="T12" fmla="*/ 0 60000 65536"/>
                    <a:gd name="T13" fmla="*/ 0 60000 65536"/>
                    <a:gd name="T14" fmla="*/ 0 60000 65536"/>
                    <a:gd name="T15" fmla="*/ 0 60000 65536"/>
                    <a:gd name="T16" fmla="*/ 0 60000 65536"/>
                    <a:gd name="T17" fmla="*/ 0 60000 65536"/>
                    <a:gd name="T18" fmla="*/ 0 w 13"/>
                    <a:gd name="T19" fmla="*/ 0 h 24"/>
                    <a:gd name="T20" fmla="*/ 13 w 1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3" h="24">
                      <a:moveTo>
                        <a:pt x="13" y="24"/>
                      </a:moveTo>
                      <a:lnTo>
                        <a:pt x="13" y="16"/>
                      </a:lnTo>
                      <a:lnTo>
                        <a:pt x="6" y="8"/>
                      </a:lnTo>
                      <a:lnTo>
                        <a:pt x="0" y="8"/>
                      </a:lnTo>
                      <a:lnTo>
                        <a:pt x="0" y="0"/>
                      </a:lnTo>
                      <a:lnTo>
                        <a:pt x="13" y="24"/>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1" name="Freeform 140"/>
                <p:cNvSpPr/>
                <p:nvPr/>
              </p:nvSpPr>
              <p:spPr bwMode="auto">
                <a:xfrm>
                  <a:off x="2656" y="2903"/>
                  <a:ext cx="13" cy="24"/>
                </a:xfrm>
                <a:custGeom>
                  <a:avLst/>
                  <a:gdLst>
                    <a:gd name="T0" fmla="*/ 13 w 13"/>
                    <a:gd name="T1" fmla="*/ 24 h 24"/>
                    <a:gd name="T2" fmla="*/ 13 w 13"/>
                    <a:gd name="T3" fmla="*/ 16 h 24"/>
                    <a:gd name="T4" fmla="*/ 6 w 13"/>
                    <a:gd name="T5" fmla="*/ 8 h 24"/>
                    <a:gd name="T6" fmla="*/ 0 w 13"/>
                    <a:gd name="T7" fmla="*/ 8 h 24"/>
                    <a:gd name="T8" fmla="*/ 0 w 13"/>
                    <a:gd name="T9" fmla="*/ 0 h 24"/>
                    <a:gd name="T10" fmla="*/ 0 60000 65536"/>
                    <a:gd name="T11" fmla="*/ 0 60000 65536"/>
                    <a:gd name="T12" fmla="*/ 0 60000 65536"/>
                    <a:gd name="T13" fmla="*/ 0 60000 65536"/>
                    <a:gd name="T14" fmla="*/ 0 60000 65536"/>
                    <a:gd name="T15" fmla="*/ 0 w 13"/>
                    <a:gd name="T16" fmla="*/ 0 h 24"/>
                    <a:gd name="T17" fmla="*/ 13 w 13"/>
                    <a:gd name="T18" fmla="*/ 24 h 24"/>
                  </a:gdLst>
                  <a:ahLst/>
                  <a:cxnLst>
                    <a:cxn ang="T10">
                      <a:pos x="T0" y="T1"/>
                    </a:cxn>
                    <a:cxn ang="T11">
                      <a:pos x="T2" y="T3"/>
                    </a:cxn>
                    <a:cxn ang="T12">
                      <a:pos x="T4" y="T5"/>
                    </a:cxn>
                    <a:cxn ang="T13">
                      <a:pos x="T6" y="T7"/>
                    </a:cxn>
                    <a:cxn ang="T14">
                      <a:pos x="T8" y="T9"/>
                    </a:cxn>
                  </a:cxnLst>
                  <a:rect l="T15" t="T16" r="T17" b="T18"/>
                  <a:pathLst>
                    <a:path w="13" h="24">
                      <a:moveTo>
                        <a:pt x="13" y="24"/>
                      </a:moveTo>
                      <a:lnTo>
                        <a:pt x="13" y="16"/>
                      </a:lnTo>
                      <a:lnTo>
                        <a:pt x="6" y="8"/>
                      </a:lnTo>
                      <a:lnTo>
                        <a:pt x="0" y="8"/>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2" name="Freeform 141"/>
                <p:cNvSpPr/>
                <p:nvPr/>
              </p:nvSpPr>
              <p:spPr bwMode="auto">
                <a:xfrm>
                  <a:off x="2623" y="2775"/>
                  <a:ext cx="59" cy="136"/>
                </a:xfrm>
                <a:custGeom>
                  <a:avLst/>
                  <a:gdLst>
                    <a:gd name="T0" fmla="*/ 0 w 59"/>
                    <a:gd name="T1" fmla="*/ 0 h 136"/>
                    <a:gd name="T2" fmla="*/ 0 w 59"/>
                    <a:gd name="T3" fmla="*/ 24 h 136"/>
                    <a:gd name="T4" fmla="*/ 7 w 59"/>
                    <a:gd name="T5" fmla="*/ 40 h 136"/>
                    <a:gd name="T6" fmla="*/ 7 w 59"/>
                    <a:gd name="T7" fmla="*/ 96 h 136"/>
                    <a:gd name="T8" fmla="*/ 7 w 59"/>
                    <a:gd name="T9" fmla="*/ 128 h 136"/>
                    <a:gd name="T10" fmla="*/ 13 w 59"/>
                    <a:gd name="T11" fmla="*/ 136 h 136"/>
                    <a:gd name="T12" fmla="*/ 20 w 59"/>
                    <a:gd name="T13" fmla="*/ 136 h 136"/>
                    <a:gd name="T14" fmla="*/ 26 w 59"/>
                    <a:gd name="T15" fmla="*/ 128 h 136"/>
                    <a:gd name="T16" fmla="*/ 33 w 59"/>
                    <a:gd name="T17" fmla="*/ 128 h 136"/>
                    <a:gd name="T18" fmla="*/ 46 w 59"/>
                    <a:gd name="T19" fmla="*/ 136 h 136"/>
                    <a:gd name="T20" fmla="*/ 52 w 59"/>
                    <a:gd name="T21" fmla="*/ 128 h 136"/>
                    <a:gd name="T22" fmla="*/ 59 w 59"/>
                    <a:gd name="T23" fmla="*/ 120 h 136"/>
                    <a:gd name="T24" fmla="*/ 59 w 59"/>
                    <a:gd name="T25" fmla="*/ 88 h 136"/>
                    <a:gd name="T26" fmla="*/ 59 w 59"/>
                    <a:gd name="T27" fmla="*/ 72 h 136"/>
                    <a:gd name="T28" fmla="*/ 52 w 59"/>
                    <a:gd name="T29" fmla="*/ 0 h 136"/>
                    <a:gd name="T30" fmla="*/ 52 w 59"/>
                    <a:gd name="T31" fmla="*/ 8 h 136"/>
                    <a:gd name="T32" fmla="*/ 33 w 59"/>
                    <a:gd name="T33" fmla="*/ 8 h 136"/>
                    <a:gd name="T34" fmla="*/ 20 w 59"/>
                    <a:gd name="T35" fmla="*/ 8 h 136"/>
                    <a:gd name="T36" fmla="*/ 0 w 59"/>
                    <a:gd name="T37" fmla="*/ 0 h 1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136"/>
                    <a:gd name="T59" fmla="*/ 59 w 59"/>
                    <a:gd name="T60" fmla="*/ 136 h 1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136">
                      <a:moveTo>
                        <a:pt x="0" y="0"/>
                      </a:moveTo>
                      <a:lnTo>
                        <a:pt x="0" y="24"/>
                      </a:lnTo>
                      <a:lnTo>
                        <a:pt x="7" y="40"/>
                      </a:lnTo>
                      <a:lnTo>
                        <a:pt x="7" y="96"/>
                      </a:lnTo>
                      <a:lnTo>
                        <a:pt x="7" y="128"/>
                      </a:lnTo>
                      <a:lnTo>
                        <a:pt x="13" y="136"/>
                      </a:lnTo>
                      <a:lnTo>
                        <a:pt x="20" y="136"/>
                      </a:lnTo>
                      <a:lnTo>
                        <a:pt x="26" y="128"/>
                      </a:lnTo>
                      <a:lnTo>
                        <a:pt x="33" y="128"/>
                      </a:lnTo>
                      <a:lnTo>
                        <a:pt x="46" y="136"/>
                      </a:lnTo>
                      <a:lnTo>
                        <a:pt x="52" y="128"/>
                      </a:lnTo>
                      <a:lnTo>
                        <a:pt x="59" y="120"/>
                      </a:lnTo>
                      <a:lnTo>
                        <a:pt x="59" y="88"/>
                      </a:lnTo>
                      <a:lnTo>
                        <a:pt x="59" y="72"/>
                      </a:lnTo>
                      <a:lnTo>
                        <a:pt x="52" y="0"/>
                      </a:lnTo>
                      <a:lnTo>
                        <a:pt x="52" y="8"/>
                      </a:lnTo>
                      <a:lnTo>
                        <a:pt x="33" y="8"/>
                      </a:lnTo>
                      <a:lnTo>
                        <a:pt x="20" y="8"/>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3" name="Freeform 142"/>
                <p:cNvSpPr/>
                <p:nvPr/>
              </p:nvSpPr>
              <p:spPr bwMode="auto">
                <a:xfrm>
                  <a:off x="2656" y="2815"/>
                  <a:ext cx="6" cy="88"/>
                </a:xfrm>
                <a:custGeom>
                  <a:avLst/>
                  <a:gdLst>
                    <a:gd name="T0" fmla="*/ 0 w 6"/>
                    <a:gd name="T1" fmla="*/ 88 h 88"/>
                    <a:gd name="T2" fmla="*/ 6 w 6"/>
                    <a:gd name="T3" fmla="*/ 32 h 88"/>
                    <a:gd name="T4" fmla="*/ 6 w 6"/>
                    <a:gd name="T5" fmla="*/ 0 h 88"/>
                    <a:gd name="T6" fmla="*/ 0 60000 65536"/>
                    <a:gd name="T7" fmla="*/ 0 60000 65536"/>
                    <a:gd name="T8" fmla="*/ 0 60000 65536"/>
                    <a:gd name="T9" fmla="*/ 0 w 6"/>
                    <a:gd name="T10" fmla="*/ 0 h 88"/>
                    <a:gd name="T11" fmla="*/ 6 w 6"/>
                    <a:gd name="T12" fmla="*/ 88 h 88"/>
                  </a:gdLst>
                  <a:ahLst/>
                  <a:cxnLst>
                    <a:cxn ang="T6">
                      <a:pos x="T0" y="T1"/>
                    </a:cxn>
                    <a:cxn ang="T7">
                      <a:pos x="T2" y="T3"/>
                    </a:cxn>
                    <a:cxn ang="T8">
                      <a:pos x="T4" y="T5"/>
                    </a:cxn>
                  </a:cxnLst>
                  <a:rect l="T9" t="T10" r="T11" b="T12"/>
                  <a:pathLst>
                    <a:path w="6" h="88">
                      <a:moveTo>
                        <a:pt x="0" y="88"/>
                      </a:moveTo>
                      <a:lnTo>
                        <a:pt x="6" y="32"/>
                      </a:lnTo>
                      <a:lnTo>
                        <a:pt x="6"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4" name="Freeform 143"/>
                <p:cNvSpPr/>
                <p:nvPr/>
              </p:nvSpPr>
              <p:spPr bwMode="auto">
                <a:xfrm>
                  <a:off x="2630" y="2639"/>
                  <a:ext cx="32" cy="48"/>
                </a:xfrm>
                <a:custGeom>
                  <a:avLst/>
                  <a:gdLst>
                    <a:gd name="T0" fmla="*/ 6 w 32"/>
                    <a:gd name="T1" fmla="*/ 16 h 48"/>
                    <a:gd name="T2" fmla="*/ 6 w 32"/>
                    <a:gd name="T3" fmla="*/ 16 h 48"/>
                    <a:gd name="T4" fmla="*/ 0 w 32"/>
                    <a:gd name="T5" fmla="*/ 24 h 48"/>
                    <a:gd name="T6" fmla="*/ 0 w 32"/>
                    <a:gd name="T7" fmla="*/ 24 h 48"/>
                    <a:gd name="T8" fmla="*/ 6 w 32"/>
                    <a:gd name="T9" fmla="*/ 32 h 48"/>
                    <a:gd name="T10" fmla="*/ 6 w 32"/>
                    <a:gd name="T11" fmla="*/ 40 h 48"/>
                    <a:gd name="T12" fmla="*/ 19 w 32"/>
                    <a:gd name="T13" fmla="*/ 48 h 48"/>
                    <a:gd name="T14" fmla="*/ 32 w 32"/>
                    <a:gd name="T15" fmla="*/ 48 h 48"/>
                    <a:gd name="T16" fmla="*/ 32 w 32"/>
                    <a:gd name="T17" fmla="*/ 40 h 48"/>
                    <a:gd name="T18" fmla="*/ 32 w 32"/>
                    <a:gd name="T19" fmla="*/ 32 h 48"/>
                    <a:gd name="T20" fmla="*/ 32 w 32"/>
                    <a:gd name="T21" fmla="*/ 16 h 48"/>
                    <a:gd name="T22" fmla="*/ 32 w 32"/>
                    <a:gd name="T23" fmla="*/ 0 h 48"/>
                    <a:gd name="T24" fmla="*/ 13 w 32"/>
                    <a:gd name="T25" fmla="*/ 8 h 48"/>
                    <a:gd name="T26" fmla="*/ 6 w 32"/>
                    <a:gd name="T27" fmla="*/ 8 h 48"/>
                    <a:gd name="T28" fmla="*/ 6 w 32"/>
                    <a:gd name="T29" fmla="*/ 1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8"/>
                    <a:gd name="T47" fmla="*/ 32 w 32"/>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8">
                      <a:moveTo>
                        <a:pt x="6" y="16"/>
                      </a:moveTo>
                      <a:lnTo>
                        <a:pt x="6" y="16"/>
                      </a:lnTo>
                      <a:lnTo>
                        <a:pt x="0" y="24"/>
                      </a:lnTo>
                      <a:lnTo>
                        <a:pt x="6" y="32"/>
                      </a:lnTo>
                      <a:lnTo>
                        <a:pt x="6" y="40"/>
                      </a:lnTo>
                      <a:lnTo>
                        <a:pt x="19" y="48"/>
                      </a:lnTo>
                      <a:lnTo>
                        <a:pt x="32" y="48"/>
                      </a:lnTo>
                      <a:lnTo>
                        <a:pt x="32" y="40"/>
                      </a:lnTo>
                      <a:lnTo>
                        <a:pt x="32" y="32"/>
                      </a:lnTo>
                      <a:lnTo>
                        <a:pt x="32" y="16"/>
                      </a:lnTo>
                      <a:lnTo>
                        <a:pt x="32" y="0"/>
                      </a:lnTo>
                      <a:lnTo>
                        <a:pt x="13" y="8"/>
                      </a:lnTo>
                      <a:lnTo>
                        <a:pt x="6" y="8"/>
                      </a:lnTo>
                      <a:lnTo>
                        <a:pt x="6" y="16"/>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5" name="Freeform 144"/>
                <p:cNvSpPr/>
                <p:nvPr/>
              </p:nvSpPr>
              <p:spPr bwMode="auto">
                <a:xfrm>
                  <a:off x="2623" y="2623"/>
                  <a:ext cx="46" cy="40"/>
                </a:xfrm>
                <a:custGeom>
                  <a:avLst/>
                  <a:gdLst>
                    <a:gd name="T0" fmla="*/ 39 w 46"/>
                    <a:gd name="T1" fmla="*/ 32 h 40"/>
                    <a:gd name="T2" fmla="*/ 46 w 46"/>
                    <a:gd name="T3" fmla="*/ 24 h 40"/>
                    <a:gd name="T4" fmla="*/ 46 w 46"/>
                    <a:gd name="T5" fmla="*/ 16 h 40"/>
                    <a:gd name="T6" fmla="*/ 39 w 46"/>
                    <a:gd name="T7" fmla="*/ 8 h 40"/>
                    <a:gd name="T8" fmla="*/ 33 w 46"/>
                    <a:gd name="T9" fmla="*/ 0 h 40"/>
                    <a:gd name="T10" fmla="*/ 20 w 46"/>
                    <a:gd name="T11" fmla="*/ 0 h 40"/>
                    <a:gd name="T12" fmla="*/ 13 w 46"/>
                    <a:gd name="T13" fmla="*/ 0 h 40"/>
                    <a:gd name="T14" fmla="*/ 7 w 46"/>
                    <a:gd name="T15" fmla="*/ 8 h 40"/>
                    <a:gd name="T16" fmla="*/ 7 w 46"/>
                    <a:gd name="T17" fmla="*/ 0 h 40"/>
                    <a:gd name="T18" fmla="*/ 7 w 46"/>
                    <a:gd name="T19" fmla="*/ 8 h 40"/>
                    <a:gd name="T20" fmla="*/ 0 w 46"/>
                    <a:gd name="T21" fmla="*/ 8 h 40"/>
                    <a:gd name="T22" fmla="*/ 7 w 46"/>
                    <a:gd name="T23" fmla="*/ 8 h 40"/>
                    <a:gd name="T24" fmla="*/ 0 w 46"/>
                    <a:gd name="T25" fmla="*/ 16 h 40"/>
                    <a:gd name="T26" fmla="*/ 0 w 46"/>
                    <a:gd name="T27" fmla="*/ 32 h 40"/>
                    <a:gd name="T28" fmla="*/ 7 w 46"/>
                    <a:gd name="T29" fmla="*/ 40 h 40"/>
                    <a:gd name="T30" fmla="*/ 7 w 46"/>
                    <a:gd name="T31" fmla="*/ 40 h 40"/>
                    <a:gd name="T32" fmla="*/ 13 w 46"/>
                    <a:gd name="T33" fmla="*/ 32 h 40"/>
                    <a:gd name="T34" fmla="*/ 13 w 46"/>
                    <a:gd name="T35" fmla="*/ 32 h 40"/>
                    <a:gd name="T36" fmla="*/ 13 w 46"/>
                    <a:gd name="T37" fmla="*/ 24 h 40"/>
                    <a:gd name="T38" fmla="*/ 20 w 46"/>
                    <a:gd name="T39" fmla="*/ 24 h 40"/>
                    <a:gd name="T40" fmla="*/ 39 w 46"/>
                    <a:gd name="T41" fmla="*/ 16 h 40"/>
                    <a:gd name="T42" fmla="*/ 39 w 46"/>
                    <a:gd name="T43" fmla="*/ 32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
                    <a:gd name="T67" fmla="*/ 0 h 40"/>
                    <a:gd name="T68" fmla="*/ 46 w 46"/>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 h="40">
                      <a:moveTo>
                        <a:pt x="39" y="32"/>
                      </a:moveTo>
                      <a:lnTo>
                        <a:pt x="46" y="24"/>
                      </a:lnTo>
                      <a:lnTo>
                        <a:pt x="46" y="16"/>
                      </a:lnTo>
                      <a:lnTo>
                        <a:pt x="39" y="8"/>
                      </a:lnTo>
                      <a:lnTo>
                        <a:pt x="33" y="0"/>
                      </a:lnTo>
                      <a:lnTo>
                        <a:pt x="20" y="0"/>
                      </a:lnTo>
                      <a:lnTo>
                        <a:pt x="13" y="0"/>
                      </a:lnTo>
                      <a:lnTo>
                        <a:pt x="7" y="8"/>
                      </a:lnTo>
                      <a:lnTo>
                        <a:pt x="7" y="0"/>
                      </a:lnTo>
                      <a:lnTo>
                        <a:pt x="7" y="8"/>
                      </a:lnTo>
                      <a:lnTo>
                        <a:pt x="0" y="8"/>
                      </a:lnTo>
                      <a:lnTo>
                        <a:pt x="7" y="8"/>
                      </a:lnTo>
                      <a:lnTo>
                        <a:pt x="0" y="16"/>
                      </a:lnTo>
                      <a:lnTo>
                        <a:pt x="0" y="32"/>
                      </a:lnTo>
                      <a:lnTo>
                        <a:pt x="7" y="40"/>
                      </a:lnTo>
                      <a:lnTo>
                        <a:pt x="13" y="32"/>
                      </a:lnTo>
                      <a:lnTo>
                        <a:pt x="13" y="24"/>
                      </a:lnTo>
                      <a:lnTo>
                        <a:pt x="20" y="24"/>
                      </a:lnTo>
                      <a:lnTo>
                        <a:pt x="39" y="16"/>
                      </a:lnTo>
                      <a:lnTo>
                        <a:pt x="39" y="32"/>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6" name="Freeform 145"/>
                <p:cNvSpPr/>
                <p:nvPr/>
              </p:nvSpPr>
              <p:spPr bwMode="auto">
                <a:xfrm>
                  <a:off x="2636" y="2671"/>
                  <a:ext cx="20" cy="24"/>
                </a:xfrm>
                <a:custGeom>
                  <a:avLst/>
                  <a:gdLst>
                    <a:gd name="T0" fmla="*/ 0 w 20"/>
                    <a:gd name="T1" fmla="*/ 0 h 24"/>
                    <a:gd name="T2" fmla="*/ 0 w 20"/>
                    <a:gd name="T3" fmla="*/ 16 h 24"/>
                    <a:gd name="T4" fmla="*/ 7 w 20"/>
                    <a:gd name="T5" fmla="*/ 24 h 24"/>
                    <a:gd name="T6" fmla="*/ 13 w 20"/>
                    <a:gd name="T7" fmla="*/ 24 h 24"/>
                    <a:gd name="T8" fmla="*/ 20 w 20"/>
                    <a:gd name="T9" fmla="*/ 24 h 24"/>
                    <a:gd name="T10" fmla="*/ 20 w 20"/>
                    <a:gd name="T11" fmla="*/ 16 h 24"/>
                    <a:gd name="T12" fmla="*/ 20 w 20"/>
                    <a:gd name="T13" fmla="*/ 16 h 24"/>
                    <a:gd name="T14" fmla="*/ 13 w 20"/>
                    <a:gd name="T15" fmla="*/ 16 h 24"/>
                    <a:gd name="T16" fmla="*/ 0 w 20"/>
                    <a:gd name="T17" fmla="*/ 8 h 24"/>
                    <a:gd name="T18" fmla="*/ 0 w 20"/>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4"/>
                    <a:gd name="T32" fmla="*/ 20 w 2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4">
                      <a:moveTo>
                        <a:pt x="0" y="0"/>
                      </a:moveTo>
                      <a:lnTo>
                        <a:pt x="0" y="16"/>
                      </a:lnTo>
                      <a:lnTo>
                        <a:pt x="7" y="24"/>
                      </a:lnTo>
                      <a:lnTo>
                        <a:pt x="13" y="24"/>
                      </a:lnTo>
                      <a:lnTo>
                        <a:pt x="20" y="24"/>
                      </a:lnTo>
                      <a:lnTo>
                        <a:pt x="20" y="16"/>
                      </a:lnTo>
                      <a:lnTo>
                        <a:pt x="13" y="16"/>
                      </a:lnTo>
                      <a:lnTo>
                        <a:pt x="0" y="8"/>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7" name="Freeform 146"/>
                <p:cNvSpPr/>
                <p:nvPr/>
              </p:nvSpPr>
              <p:spPr bwMode="auto">
                <a:xfrm>
                  <a:off x="2610" y="2687"/>
                  <a:ext cx="78" cy="96"/>
                </a:xfrm>
                <a:custGeom>
                  <a:avLst/>
                  <a:gdLst>
                    <a:gd name="T0" fmla="*/ 26 w 78"/>
                    <a:gd name="T1" fmla="*/ 0 h 96"/>
                    <a:gd name="T2" fmla="*/ 13 w 78"/>
                    <a:gd name="T3" fmla="*/ 8 h 96"/>
                    <a:gd name="T4" fmla="*/ 7 w 78"/>
                    <a:gd name="T5" fmla="*/ 16 h 96"/>
                    <a:gd name="T6" fmla="*/ 0 w 78"/>
                    <a:gd name="T7" fmla="*/ 32 h 96"/>
                    <a:gd name="T8" fmla="*/ 0 w 78"/>
                    <a:gd name="T9" fmla="*/ 56 h 96"/>
                    <a:gd name="T10" fmla="*/ 7 w 78"/>
                    <a:gd name="T11" fmla="*/ 64 h 96"/>
                    <a:gd name="T12" fmla="*/ 13 w 78"/>
                    <a:gd name="T13" fmla="*/ 56 h 96"/>
                    <a:gd name="T14" fmla="*/ 13 w 78"/>
                    <a:gd name="T15" fmla="*/ 48 h 96"/>
                    <a:gd name="T16" fmla="*/ 13 w 78"/>
                    <a:gd name="T17" fmla="*/ 88 h 96"/>
                    <a:gd name="T18" fmla="*/ 33 w 78"/>
                    <a:gd name="T19" fmla="*/ 96 h 96"/>
                    <a:gd name="T20" fmla="*/ 46 w 78"/>
                    <a:gd name="T21" fmla="*/ 96 h 96"/>
                    <a:gd name="T22" fmla="*/ 65 w 78"/>
                    <a:gd name="T23" fmla="*/ 96 h 96"/>
                    <a:gd name="T24" fmla="*/ 72 w 78"/>
                    <a:gd name="T25" fmla="*/ 88 h 96"/>
                    <a:gd name="T26" fmla="*/ 65 w 78"/>
                    <a:gd name="T27" fmla="*/ 48 h 96"/>
                    <a:gd name="T28" fmla="*/ 72 w 78"/>
                    <a:gd name="T29" fmla="*/ 48 h 96"/>
                    <a:gd name="T30" fmla="*/ 78 w 78"/>
                    <a:gd name="T31" fmla="*/ 48 h 96"/>
                    <a:gd name="T32" fmla="*/ 78 w 78"/>
                    <a:gd name="T33" fmla="*/ 24 h 96"/>
                    <a:gd name="T34" fmla="*/ 65 w 78"/>
                    <a:gd name="T35" fmla="*/ 8 h 96"/>
                    <a:gd name="T36" fmla="*/ 59 w 78"/>
                    <a:gd name="T37" fmla="*/ 0 h 96"/>
                    <a:gd name="T38" fmla="*/ 46 w 78"/>
                    <a:gd name="T39" fmla="*/ 0 h 96"/>
                    <a:gd name="T40" fmla="*/ 46 w 78"/>
                    <a:gd name="T41" fmla="*/ 8 h 96"/>
                    <a:gd name="T42" fmla="*/ 39 w 78"/>
                    <a:gd name="T43" fmla="*/ 8 h 96"/>
                    <a:gd name="T44" fmla="*/ 33 w 78"/>
                    <a:gd name="T45" fmla="*/ 8 h 96"/>
                    <a:gd name="T46" fmla="*/ 26 w 78"/>
                    <a:gd name="T47" fmla="*/ 0 h 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8"/>
                    <a:gd name="T73" fmla="*/ 0 h 96"/>
                    <a:gd name="T74" fmla="*/ 78 w 78"/>
                    <a:gd name="T75" fmla="*/ 96 h 9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8" h="96">
                      <a:moveTo>
                        <a:pt x="26" y="0"/>
                      </a:moveTo>
                      <a:lnTo>
                        <a:pt x="13" y="8"/>
                      </a:lnTo>
                      <a:lnTo>
                        <a:pt x="7" y="16"/>
                      </a:lnTo>
                      <a:lnTo>
                        <a:pt x="0" y="32"/>
                      </a:lnTo>
                      <a:lnTo>
                        <a:pt x="0" y="56"/>
                      </a:lnTo>
                      <a:lnTo>
                        <a:pt x="7" y="64"/>
                      </a:lnTo>
                      <a:lnTo>
                        <a:pt x="13" y="56"/>
                      </a:lnTo>
                      <a:lnTo>
                        <a:pt x="13" y="48"/>
                      </a:lnTo>
                      <a:lnTo>
                        <a:pt x="13" y="88"/>
                      </a:lnTo>
                      <a:lnTo>
                        <a:pt x="33" y="96"/>
                      </a:lnTo>
                      <a:lnTo>
                        <a:pt x="46" y="96"/>
                      </a:lnTo>
                      <a:lnTo>
                        <a:pt x="65" y="96"/>
                      </a:lnTo>
                      <a:lnTo>
                        <a:pt x="72" y="88"/>
                      </a:lnTo>
                      <a:lnTo>
                        <a:pt x="65" y="48"/>
                      </a:lnTo>
                      <a:lnTo>
                        <a:pt x="72" y="48"/>
                      </a:lnTo>
                      <a:lnTo>
                        <a:pt x="78" y="48"/>
                      </a:lnTo>
                      <a:lnTo>
                        <a:pt x="78" y="24"/>
                      </a:lnTo>
                      <a:lnTo>
                        <a:pt x="65" y="8"/>
                      </a:lnTo>
                      <a:lnTo>
                        <a:pt x="59" y="0"/>
                      </a:lnTo>
                      <a:lnTo>
                        <a:pt x="46" y="0"/>
                      </a:lnTo>
                      <a:lnTo>
                        <a:pt x="46" y="8"/>
                      </a:lnTo>
                      <a:lnTo>
                        <a:pt x="39" y="8"/>
                      </a:lnTo>
                      <a:lnTo>
                        <a:pt x="33" y="8"/>
                      </a:lnTo>
                      <a:lnTo>
                        <a:pt x="2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8" name="Line 147"/>
                <p:cNvSpPr>
                  <a:spLocks noChangeShapeType="1"/>
                </p:cNvSpPr>
                <p:nvPr/>
              </p:nvSpPr>
              <p:spPr bwMode="auto">
                <a:xfrm flipV="1">
                  <a:off x="2675" y="2727"/>
                  <a:ext cx="1" cy="8"/>
                </a:xfrm>
                <a:prstGeom prst="line">
                  <a:avLst/>
                </a:pr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29" name="Freeform 148"/>
                <p:cNvSpPr/>
                <p:nvPr/>
              </p:nvSpPr>
              <p:spPr bwMode="auto">
                <a:xfrm>
                  <a:off x="2610" y="2743"/>
                  <a:ext cx="26" cy="56"/>
                </a:xfrm>
                <a:custGeom>
                  <a:avLst/>
                  <a:gdLst>
                    <a:gd name="T0" fmla="*/ 13 w 26"/>
                    <a:gd name="T1" fmla="*/ 0 h 56"/>
                    <a:gd name="T2" fmla="*/ 13 w 26"/>
                    <a:gd name="T3" fmla="*/ 24 h 56"/>
                    <a:gd name="T4" fmla="*/ 26 w 26"/>
                    <a:gd name="T5" fmla="*/ 48 h 56"/>
                    <a:gd name="T6" fmla="*/ 20 w 26"/>
                    <a:gd name="T7" fmla="*/ 56 h 56"/>
                    <a:gd name="T8" fmla="*/ 0 w 26"/>
                    <a:gd name="T9" fmla="*/ 24 h 56"/>
                    <a:gd name="T10" fmla="*/ 0 w 26"/>
                    <a:gd name="T11" fmla="*/ 0 h 56"/>
                    <a:gd name="T12" fmla="*/ 7 w 26"/>
                    <a:gd name="T13" fmla="*/ 8 h 56"/>
                    <a:gd name="T14" fmla="*/ 13 w 26"/>
                    <a:gd name="T15" fmla="*/ 0 h 56"/>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56"/>
                    <a:gd name="T26" fmla="*/ 26 w 2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56">
                      <a:moveTo>
                        <a:pt x="13" y="0"/>
                      </a:moveTo>
                      <a:lnTo>
                        <a:pt x="13" y="24"/>
                      </a:lnTo>
                      <a:lnTo>
                        <a:pt x="26" y="48"/>
                      </a:lnTo>
                      <a:lnTo>
                        <a:pt x="20" y="56"/>
                      </a:lnTo>
                      <a:lnTo>
                        <a:pt x="0" y="24"/>
                      </a:lnTo>
                      <a:lnTo>
                        <a:pt x="0" y="0"/>
                      </a:lnTo>
                      <a:lnTo>
                        <a:pt x="7" y="8"/>
                      </a:lnTo>
                      <a:lnTo>
                        <a:pt x="13"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30" name="Freeform 149"/>
                <p:cNvSpPr/>
                <p:nvPr/>
              </p:nvSpPr>
              <p:spPr bwMode="auto">
                <a:xfrm>
                  <a:off x="2675" y="2735"/>
                  <a:ext cx="13" cy="56"/>
                </a:xfrm>
                <a:custGeom>
                  <a:avLst/>
                  <a:gdLst>
                    <a:gd name="T0" fmla="*/ 13 w 13"/>
                    <a:gd name="T1" fmla="*/ 0 h 56"/>
                    <a:gd name="T2" fmla="*/ 13 w 13"/>
                    <a:gd name="T3" fmla="*/ 24 h 56"/>
                    <a:gd name="T4" fmla="*/ 0 w 13"/>
                    <a:gd name="T5" fmla="*/ 56 h 56"/>
                    <a:gd name="T6" fmla="*/ 0 w 13"/>
                    <a:gd name="T7" fmla="*/ 48 h 56"/>
                    <a:gd name="T8" fmla="*/ 7 w 13"/>
                    <a:gd name="T9" fmla="*/ 40 h 56"/>
                    <a:gd name="T10" fmla="*/ 0 w 13"/>
                    <a:gd name="T11" fmla="*/ 0 h 56"/>
                    <a:gd name="T12" fmla="*/ 7 w 13"/>
                    <a:gd name="T13" fmla="*/ 0 h 56"/>
                    <a:gd name="T14" fmla="*/ 13 w 13"/>
                    <a:gd name="T15" fmla="*/ 0 h 5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56"/>
                    <a:gd name="T26" fmla="*/ 13 w 13"/>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56">
                      <a:moveTo>
                        <a:pt x="13" y="0"/>
                      </a:moveTo>
                      <a:lnTo>
                        <a:pt x="13" y="24"/>
                      </a:lnTo>
                      <a:lnTo>
                        <a:pt x="0" y="56"/>
                      </a:lnTo>
                      <a:lnTo>
                        <a:pt x="0" y="48"/>
                      </a:lnTo>
                      <a:lnTo>
                        <a:pt x="7" y="40"/>
                      </a:lnTo>
                      <a:lnTo>
                        <a:pt x="0" y="0"/>
                      </a:lnTo>
                      <a:lnTo>
                        <a:pt x="7" y="0"/>
                      </a:lnTo>
                      <a:lnTo>
                        <a:pt x="13"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grpSp>
          <p:grpSp>
            <p:nvGrpSpPr>
              <p:cNvPr id="14" name="Group 157"/>
              <p:cNvGrpSpPr/>
              <p:nvPr/>
            </p:nvGrpSpPr>
            <p:grpSpPr bwMode="auto">
              <a:xfrm>
                <a:off x="2640" y="1551"/>
                <a:ext cx="702" cy="705"/>
                <a:chOff x="3110" y="2304"/>
                <a:chExt cx="702" cy="705"/>
              </a:xfrm>
              <a:grpFill/>
            </p:grpSpPr>
            <p:sp>
              <p:nvSpPr>
                <p:cNvPr id="72" name="Rectangle 5"/>
                <p:cNvSpPr>
                  <a:spLocks noChangeArrowheads="1"/>
                </p:cNvSpPr>
                <p:nvPr/>
              </p:nvSpPr>
              <p:spPr bwMode="auto">
                <a:xfrm>
                  <a:off x="3110" y="2304"/>
                  <a:ext cx="702" cy="705"/>
                </a:xfrm>
                <a:prstGeom prst="rect">
                  <a:avLst/>
                </a:prstGeom>
                <a:grpFill/>
                <a:ln w="20638">
                  <a:solidFill>
                    <a:srgbClr val="000000"/>
                  </a:solidFill>
                  <a:miter lim="800000"/>
                </a:ln>
              </p:spPr>
              <p:txBody>
                <a:bodyPr/>
                <a:lstStyle/>
                <a:p>
                  <a:pPr>
                    <a:defRPr/>
                  </a:pPr>
                  <a:endParaRPr lang="tr-TR">
                    <a:latin typeface="Arial" panose="020B0604020202020204" pitchFamily="34" charset="0"/>
                    <a:ea typeface="PMingLiU" pitchFamily="18" charset="-120"/>
                  </a:endParaRPr>
                </a:p>
              </p:txBody>
            </p:sp>
            <p:grpSp>
              <p:nvGrpSpPr>
                <p:cNvPr id="73" name="Group 150"/>
                <p:cNvGrpSpPr/>
                <p:nvPr/>
              </p:nvGrpSpPr>
              <p:grpSpPr bwMode="auto">
                <a:xfrm flipH="1">
                  <a:off x="3218" y="2420"/>
                  <a:ext cx="431" cy="410"/>
                  <a:chOff x="1632" y="1248"/>
                  <a:chExt cx="2682" cy="2286"/>
                </a:xfrm>
                <a:grpFill/>
              </p:grpSpPr>
              <p:sp>
                <p:nvSpPr>
                  <p:cNvPr id="74" name="Gear"/>
                  <p:cNvSpPr>
                    <a:spLocks noEditPoints="1" noChangeArrowhead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pFill/>
                  <a:ln w="9525">
                    <a:round/>
                  </a:ln>
                  <a:scene3d>
                    <a:camera prst="legacyPerspectiveFront">
                      <a:rot lat="20099983"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pPr eaLnBrk="1" hangingPunct="1">
                      <a:spcBef>
                        <a:spcPct val="50000"/>
                      </a:spcBef>
                      <a:defRPr/>
                    </a:pPr>
                    <a:endParaRPr lang="en-US" sz="1600">
                      <a:latin typeface="Arial" panose="020B0604020202020204" pitchFamily="34" charset="0"/>
                    </a:endParaRPr>
                  </a:p>
                </p:txBody>
              </p:sp>
              <p:sp>
                <p:nvSpPr>
                  <p:cNvPr id="75" name="AutoShape 152"/>
                  <p:cNvSpPr>
                    <a:spLocks noEditPoints="1" noChangeArrowhead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pFill/>
                  <a:ln w="9525">
                    <a:round/>
                  </a:ln>
                  <a:scene3d>
                    <a:camera prst="legacyPerspectiveFront">
                      <a:rot lat="20099983"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pPr eaLnBrk="1" hangingPunct="1">
                      <a:spcBef>
                        <a:spcPct val="50000"/>
                      </a:spcBef>
                      <a:defRPr/>
                    </a:pPr>
                    <a:endParaRPr lang="en-US" sz="1600">
                      <a:latin typeface="Arial" panose="020B0604020202020204" pitchFamily="34" charset="0"/>
                    </a:endParaRPr>
                  </a:p>
                </p:txBody>
              </p:sp>
              <p:sp>
                <p:nvSpPr>
                  <p:cNvPr id="76" name="AutoShape 153"/>
                  <p:cNvSpPr>
                    <a:spLocks noEditPoints="1" noChangeArrowhead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pFill/>
                  <a:ln w="9525">
                    <a:round/>
                  </a:ln>
                  <a:scene3d>
                    <a:camera prst="legacyPerspectiveFront">
                      <a:rot lat="20099983"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pPr eaLnBrk="1" hangingPunct="1">
                      <a:spcBef>
                        <a:spcPct val="50000"/>
                      </a:spcBef>
                      <a:defRPr/>
                    </a:pPr>
                    <a:endParaRPr lang="en-US" sz="1600">
                      <a:latin typeface="Arial" panose="020B0604020202020204" pitchFamily="34" charset="0"/>
                    </a:endParaRPr>
                  </a:p>
                </p:txBody>
              </p:sp>
            </p:grpSp>
          </p:grpSp>
          <p:sp>
            <p:nvSpPr>
              <p:cNvPr id="15" name="AutoShape 154"/>
              <p:cNvSpPr>
                <a:spLocks noChangeArrowheads="1"/>
              </p:cNvSpPr>
              <p:nvPr/>
            </p:nvSpPr>
            <p:spPr bwMode="auto">
              <a:xfrm>
                <a:off x="2304" y="1824"/>
                <a:ext cx="240" cy="144"/>
              </a:xfrm>
              <a:prstGeom prst="rightArrow">
                <a:avLst>
                  <a:gd name="adj1" fmla="val 50000"/>
                  <a:gd name="adj2" fmla="val 41667"/>
                </a:avLst>
              </a:prstGeom>
              <a:grpFill/>
              <a:ln w="9525">
                <a:solidFill>
                  <a:schemeClr val="tx1"/>
                </a:solidFill>
                <a:miter lim="800000"/>
              </a:ln>
            </p:spPr>
            <p:txBody>
              <a:bodyPr wrap="none" anchor="ctr"/>
              <a:lstStyle/>
              <a:p>
                <a:pPr>
                  <a:defRPr/>
                </a:pPr>
                <a:endParaRPr lang="tr-TR">
                  <a:latin typeface="Arial" panose="020B0604020202020204" pitchFamily="34" charset="0"/>
                  <a:ea typeface="PMingLiU" pitchFamily="18" charset="-120"/>
                </a:endParaRPr>
              </a:p>
            </p:txBody>
          </p:sp>
          <p:sp>
            <p:nvSpPr>
              <p:cNvPr id="16" name="AutoShape 155"/>
              <p:cNvSpPr>
                <a:spLocks noChangeArrowheads="1"/>
              </p:cNvSpPr>
              <p:nvPr/>
            </p:nvSpPr>
            <p:spPr bwMode="auto">
              <a:xfrm>
                <a:off x="3504" y="1824"/>
                <a:ext cx="240" cy="144"/>
              </a:xfrm>
              <a:prstGeom prst="rightArrow">
                <a:avLst>
                  <a:gd name="adj1" fmla="val 50000"/>
                  <a:gd name="adj2" fmla="val 41667"/>
                </a:avLst>
              </a:prstGeom>
              <a:grpFill/>
              <a:ln w="9525">
                <a:solidFill>
                  <a:srgbClr val="E4BB0C"/>
                </a:solidFill>
                <a:miter lim="800000"/>
              </a:ln>
            </p:spPr>
            <p:txBody>
              <a:bodyPr wrap="none" anchor="ctr"/>
              <a:lstStyle/>
              <a:p>
                <a:pPr>
                  <a:defRPr/>
                </a:pPr>
                <a:endParaRPr lang="tr-TR">
                  <a:latin typeface="Arial" panose="020B0604020202020204" pitchFamily="34" charset="0"/>
                  <a:ea typeface="PMingLiU" pitchFamily="18" charset="-120"/>
                </a:endParaRPr>
              </a:p>
            </p:txBody>
          </p:sp>
          <p:grpSp>
            <p:nvGrpSpPr>
              <p:cNvPr id="17" name="Group 160"/>
              <p:cNvGrpSpPr/>
              <p:nvPr/>
            </p:nvGrpSpPr>
            <p:grpSpPr bwMode="auto">
              <a:xfrm>
                <a:off x="1433" y="1593"/>
                <a:ext cx="727" cy="615"/>
                <a:chOff x="1974" y="2320"/>
                <a:chExt cx="727" cy="615"/>
              </a:xfrm>
              <a:grpFill/>
            </p:grpSpPr>
            <p:sp>
              <p:nvSpPr>
                <p:cNvPr id="18" name="Freeform 161"/>
                <p:cNvSpPr/>
                <p:nvPr/>
              </p:nvSpPr>
              <p:spPr bwMode="auto">
                <a:xfrm>
                  <a:off x="2013" y="2871"/>
                  <a:ext cx="104" cy="48"/>
                </a:xfrm>
                <a:custGeom>
                  <a:avLst/>
                  <a:gdLst>
                    <a:gd name="T0" fmla="*/ 0 w 104"/>
                    <a:gd name="T1" fmla="*/ 8 h 48"/>
                    <a:gd name="T2" fmla="*/ 0 w 104"/>
                    <a:gd name="T3" fmla="*/ 32 h 48"/>
                    <a:gd name="T4" fmla="*/ 0 w 104"/>
                    <a:gd name="T5" fmla="*/ 40 h 48"/>
                    <a:gd name="T6" fmla="*/ 13 w 104"/>
                    <a:gd name="T7" fmla="*/ 48 h 48"/>
                    <a:gd name="T8" fmla="*/ 33 w 104"/>
                    <a:gd name="T9" fmla="*/ 48 h 48"/>
                    <a:gd name="T10" fmla="*/ 52 w 104"/>
                    <a:gd name="T11" fmla="*/ 48 h 48"/>
                    <a:gd name="T12" fmla="*/ 52 w 104"/>
                    <a:gd name="T13" fmla="*/ 40 h 48"/>
                    <a:gd name="T14" fmla="*/ 72 w 104"/>
                    <a:gd name="T15" fmla="*/ 40 h 48"/>
                    <a:gd name="T16" fmla="*/ 85 w 104"/>
                    <a:gd name="T17" fmla="*/ 40 h 48"/>
                    <a:gd name="T18" fmla="*/ 104 w 104"/>
                    <a:gd name="T19" fmla="*/ 40 h 48"/>
                    <a:gd name="T20" fmla="*/ 104 w 104"/>
                    <a:gd name="T21" fmla="*/ 32 h 48"/>
                    <a:gd name="T22" fmla="*/ 104 w 104"/>
                    <a:gd name="T23" fmla="*/ 16 h 48"/>
                    <a:gd name="T24" fmla="*/ 91 w 104"/>
                    <a:gd name="T25" fmla="*/ 16 h 48"/>
                    <a:gd name="T26" fmla="*/ 78 w 104"/>
                    <a:gd name="T27" fmla="*/ 8 h 48"/>
                    <a:gd name="T28" fmla="*/ 72 w 104"/>
                    <a:gd name="T29" fmla="*/ 0 h 48"/>
                    <a:gd name="T30" fmla="*/ 59 w 104"/>
                    <a:gd name="T31" fmla="*/ 8 h 48"/>
                    <a:gd name="T32" fmla="*/ 39 w 104"/>
                    <a:gd name="T33" fmla="*/ 0 h 48"/>
                    <a:gd name="T34" fmla="*/ 33 w 104"/>
                    <a:gd name="T35" fmla="*/ 8 h 48"/>
                    <a:gd name="T36" fmla="*/ 13 w 104"/>
                    <a:gd name="T37" fmla="*/ 8 h 48"/>
                    <a:gd name="T38" fmla="*/ 0 w 104"/>
                    <a:gd name="T39" fmla="*/ 8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4"/>
                    <a:gd name="T61" fmla="*/ 0 h 48"/>
                    <a:gd name="T62" fmla="*/ 104 w 104"/>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4" h="48">
                      <a:moveTo>
                        <a:pt x="0" y="8"/>
                      </a:moveTo>
                      <a:lnTo>
                        <a:pt x="0" y="32"/>
                      </a:lnTo>
                      <a:lnTo>
                        <a:pt x="0" y="40"/>
                      </a:lnTo>
                      <a:lnTo>
                        <a:pt x="13" y="48"/>
                      </a:lnTo>
                      <a:lnTo>
                        <a:pt x="33" y="48"/>
                      </a:lnTo>
                      <a:lnTo>
                        <a:pt x="52" y="48"/>
                      </a:lnTo>
                      <a:lnTo>
                        <a:pt x="52" y="40"/>
                      </a:lnTo>
                      <a:lnTo>
                        <a:pt x="72" y="40"/>
                      </a:lnTo>
                      <a:lnTo>
                        <a:pt x="85" y="40"/>
                      </a:lnTo>
                      <a:lnTo>
                        <a:pt x="104" y="40"/>
                      </a:lnTo>
                      <a:lnTo>
                        <a:pt x="104" y="32"/>
                      </a:lnTo>
                      <a:lnTo>
                        <a:pt x="104" y="16"/>
                      </a:lnTo>
                      <a:lnTo>
                        <a:pt x="91" y="16"/>
                      </a:lnTo>
                      <a:lnTo>
                        <a:pt x="78" y="8"/>
                      </a:lnTo>
                      <a:lnTo>
                        <a:pt x="72" y="0"/>
                      </a:lnTo>
                      <a:lnTo>
                        <a:pt x="59" y="8"/>
                      </a:lnTo>
                      <a:lnTo>
                        <a:pt x="39" y="0"/>
                      </a:lnTo>
                      <a:lnTo>
                        <a:pt x="33" y="8"/>
                      </a:lnTo>
                      <a:lnTo>
                        <a:pt x="13" y="8"/>
                      </a:lnTo>
                      <a:lnTo>
                        <a:pt x="0" y="8"/>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19" name="Oval 162"/>
                <p:cNvSpPr>
                  <a:spLocks noChangeArrowheads="1"/>
                </p:cNvSpPr>
                <p:nvPr/>
              </p:nvSpPr>
              <p:spPr bwMode="auto">
                <a:xfrm>
                  <a:off x="2016" y="2890"/>
                  <a:ext cx="7" cy="2"/>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20" name="Oval 163"/>
                <p:cNvSpPr>
                  <a:spLocks noChangeArrowheads="1"/>
                </p:cNvSpPr>
                <p:nvPr/>
              </p:nvSpPr>
              <p:spPr bwMode="auto">
                <a:xfrm>
                  <a:off x="2062" y="2882"/>
                  <a:ext cx="0" cy="10"/>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21" name="Freeform 164"/>
                <p:cNvSpPr/>
                <p:nvPr/>
              </p:nvSpPr>
              <p:spPr bwMode="auto">
                <a:xfrm>
                  <a:off x="2052" y="2879"/>
                  <a:ext cx="20" cy="32"/>
                </a:xfrm>
                <a:custGeom>
                  <a:avLst/>
                  <a:gdLst>
                    <a:gd name="T0" fmla="*/ 13 w 20"/>
                    <a:gd name="T1" fmla="*/ 32 h 32"/>
                    <a:gd name="T2" fmla="*/ 20 w 20"/>
                    <a:gd name="T3" fmla="*/ 16 h 32"/>
                    <a:gd name="T4" fmla="*/ 13 w 20"/>
                    <a:gd name="T5" fmla="*/ 8 h 32"/>
                    <a:gd name="T6" fmla="*/ 0 w 20"/>
                    <a:gd name="T7" fmla="*/ 8 h 32"/>
                    <a:gd name="T8" fmla="*/ 0 w 20"/>
                    <a:gd name="T9" fmla="*/ 0 h 32"/>
                    <a:gd name="T10" fmla="*/ 13 w 20"/>
                    <a:gd name="T11" fmla="*/ 32 h 32"/>
                    <a:gd name="T12" fmla="*/ 0 60000 65536"/>
                    <a:gd name="T13" fmla="*/ 0 60000 65536"/>
                    <a:gd name="T14" fmla="*/ 0 60000 65536"/>
                    <a:gd name="T15" fmla="*/ 0 60000 65536"/>
                    <a:gd name="T16" fmla="*/ 0 60000 65536"/>
                    <a:gd name="T17" fmla="*/ 0 60000 65536"/>
                    <a:gd name="T18" fmla="*/ 0 w 20"/>
                    <a:gd name="T19" fmla="*/ 0 h 32"/>
                    <a:gd name="T20" fmla="*/ 20 w 20"/>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0" h="32">
                      <a:moveTo>
                        <a:pt x="13" y="32"/>
                      </a:moveTo>
                      <a:lnTo>
                        <a:pt x="20" y="16"/>
                      </a:lnTo>
                      <a:lnTo>
                        <a:pt x="13" y="8"/>
                      </a:lnTo>
                      <a:lnTo>
                        <a:pt x="0" y="8"/>
                      </a:lnTo>
                      <a:lnTo>
                        <a:pt x="0" y="0"/>
                      </a:lnTo>
                      <a:lnTo>
                        <a:pt x="13" y="32"/>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22" name="Freeform 165"/>
                <p:cNvSpPr/>
                <p:nvPr/>
              </p:nvSpPr>
              <p:spPr bwMode="auto">
                <a:xfrm>
                  <a:off x="2052" y="2879"/>
                  <a:ext cx="20" cy="32"/>
                </a:xfrm>
                <a:custGeom>
                  <a:avLst/>
                  <a:gdLst>
                    <a:gd name="T0" fmla="*/ 13 w 20"/>
                    <a:gd name="T1" fmla="*/ 32 h 32"/>
                    <a:gd name="T2" fmla="*/ 20 w 20"/>
                    <a:gd name="T3" fmla="*/ 16 h 32"/>
                    <a:gd name="T4" fmla="*/ 13 w 20"/>
                    <a:gd name="T5" fmla="*/ 8 h 32"/>
                    <a:gd name="T6" fmla="*/ 0 w 20"/>
                    <a:gd name="T7" fmla="*/ 8 h 32"/>
                    <a:gd name="T8" fmla="*/ 0 w 20"/>
                    <a:gd name="T9" fmla="*/ 0 h 32"/>
                    <a:gd name="T10" fmla="*/ 0 60000 65536"/>
                    <a:gd name="T11" fmla="*/ 0 60000 65536"/>
                    <a:gd name="T12" fmla="*/ 0 60000 65536"/>
                    <a:gd name="T13" fmla="*/ 0 60000 65536"/>
                    <a:gd name="T14" fmla="*/ 0 60000 65536"/>
                    <a:gd name="T15" fmla="*/ 0 w 20"/>
                    <a:gd name="T16" fmla="*/ 0 h 32"/>
                    <a:gd name="T17" fmla="*/ 20 w 20"/>
                    <a:gd name="T18" fmla="*/ 32 h 32"/>
                  </a:gdLst>
                  <a:ahLst/>
                  <a:cxnLst>
                    <a:cxn ang="T10">
                      <a:pos x="T0" y="T1"/>
                    </a:cxn>
                    <a:cxn ang="T11">
                      <a:pos x="T2" y="T3"/>
                    </a:cxn>
                    <a:cxn ang="T12">
                      <a:pos x="T4" y="T5"/>
                    </a:cxn>
                    <a:cxn ang="T13">
                      <a:pos x="T6" y="T7"/>
                    </a:cxn>
                    <a:cxn ang="T14">
                      <a:pos x="T8" y="T9"/>
                    </a:cxn>
                  </a:cxnLst>
                  <a:rect l="T15" t="T16" r="T17" b="T18"/>
                  <a:pathLst>
                    <a:path w="20" h="32">
                      <a:moveTo>
                        <a:pt x="13" y="32"/>
                      </a:moveTo>
                      <a:lnTo>
                        <a:pt x="20" y="16"/>
                      </a:lnTo>
                      <a:lnTo>
                        <a:pt x="13" y="8"/>
                      </a:lnTo>
                      <a:lnTo>
                        <a:pt x="0" y="8"/>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23" name="Freeform 166"/>
                <p:cNvSpPr/>
                <p:nvPr/>
              </p:nvSpPr>
              <p:spPr bwMode="auto">
                <a:xfrm>
                  <a:off x="2000" y="2671"/>
                  <a:ext cx="91" cy="208"/>
                </a:xfrm>
                <a:custGeom>
                  <a:avLst/>
                  <a:gdLst>
                    <a:gd name="T0" fmla="*/ 7 w 91"/>
                    <a:gd name="T1" fmla="*/ 0 h 208"/>
                    <a:gd name="T2" fmla="*/ 0 w 91"/>
                    <a:gd name="T3" fmla="*/ 32 h 208"/>
                    <a:gd name="T4" fmla="*/ 7 w 91"/>
                    <a:gd name="T5" fmla="*/ 64 h 208"/>
                    <a:gd name="T6" fmla="*/ 7 w 91"/>
                    <a:gd name="T7" fmla="*/ 152 h 208"/>
                    <a:gd name="T8" fmla="*/ 7 w 91"/>
                    <a:gd name="T9" fmla="*/ 200 h 208"/>
                    <a:gd name="T10" fmla="*/ 20 w 91"/>
                    <a:gd name="T11" fmla="*/ 208 h 208"/>
                    <a:gd name="T12" fmla="*/ 26 w 91"/>
                    <a:gd name="T13" fmla="*/ 208 h 208"/>
                    <a:gd name="T14" fmla="*/ 46 w 91"/>
                    <a:gd name="T15" fmla="*/ 208 h 208"/>
                    <a:gd name="T16" fmla="*/ 52 w 91"/>
                    <a:gd name="T17" fmla="*/ 200 h 208"/>
                    <a:gd name="T18" fmla="*/ 78 w 91"/>
                    <a:gd name="T19" fmla="*/ 208 h 208"/>
                    <a:gd name="T20" fmla="*/ 85 w 91"/>
                    <a:gd name="T21" fmla="*/ 208 h 208"/>
                    <a:gd name="T22" fmla="*/ 91 w 91"/>
                    <a:gd name="T23" fmla="*/ 200 h 208"/>
                    <a:gd name="T24" fmla="*/ 91 w 91"/>
                    <a:gd name="T25" fmla="*/ 144 h 208"/>
                    <a:gd name="T26" fmla="*/ 91 w 91"/>
                    <a:gd name="T27" fmla="*/ 112 h 208"/>
                    <a:gd name="T28" fmla="*/ 85 w 91"/>
                    <a:gd name="T29" fmla="*/ 0 h 208"/>
                    <a:gd name="T30" fmla="*/ 78 w 91"/>
                    <a:gd name="T31" fmla="*/ 8 h 208"/>
                    <a:gd name="T32" fmla="*/ 52 w 91"/>
                    <a:gd name="T33" fmla="*/ 16 h 208"/>
                    <a:gd name="T34" fmla="*/ 26 w 91"/>
                    <a:gd name="T35" fmla="*/ 16 h 208"/>
                    <a:gd name="T36" fmla="*/ 7 w 91"/>
                    <a:gd name="T37" fmla="*/ 0 h 2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1"/>
                    <a:gd name="T58" fmla="*/ 0 h 208"/>
                    <a:gd name="T59" fmla="*/ 91 w 91"/>
                    <a:gd name="T60" fmla="*/ 208 h 2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1" h="208">
                      <a:moveTo>
                        <a:pt x="7" y="0"/>
                      </a:moveTo>
                      <a:lnTo>
                        <a:pt x="0" y="32"/>
                      </a:lnTo>
                      <a:lnTo>
                        <a:pt x="7" y="64"/>
                      </a:lnTo>
                      <a:lnTo>
                        <a:pt x="7" y="152"/>
                      </a:lnTo>
                      <a:lnTo>
                        <a:pt x="7" y="200"/>
                      </a:lnTo>
                      <a:lnTo>
                        <a:pt x="20" y="208"/>
                      </a:lnTo>
                      <a:lnTo>
                        <a:pt x="26" y="208"/>
                      </a:lnTo>
                      <a:lnTo>
                        <a:pt x="46" y="208"/>
                      </a:lnTo>
                      <a:lnTo>
                        <a:pt x="52" y="200"/>
                      </a:lnTo>
                      <a:lnTo>
                        <a:pt x="78" y="208"/>
                      </a:lnTo>
                      <a:lnTo>
                        <a:pt x="85" y="208"/>
                      </a:lnTo>
                      <a:lnTo>
                        <a:pt x="91" y="200"/>
                      </a:lnTo>
                      <a:lnTo>
                        <a:pt x="91" y="144"/>
                      </a:lnTo>
                      <a:lnTo>
                        <a:pt x="91" y="112"/>
                      </a:lnTo>
                      <a:lnTo>
                        <a:pt x="85" y="0"/>
                      </a:lnTo>
                      <a:lnTo>
                        <a:pt x="78" y="8"/>
                      </a:lnTo>
                      <a:lnTo>
                        <a:pt x="52" y="16"/>
                      </a:lnTo>
                      <a:lnTo>
                        <a:pt x="26" y="16"/>
                      </a:lnTo>
                      <a:lnTo>
                        <a:pt x="7"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24" name="Freeform 167"/>
                <p:cNvSpPr/>
                <p:nvPr/>
              </p:nvSpPr>
              <p:spPr bwMode="auto">
                <a:xfrm>
                  <a:off x="2052" y="2743"/>
                  <a:ext cx="7" cy="128"/>
                </a:xfrm>
                <a:custGeom>
                  <a:avLst/>
                  <a:gdLst>
                    <a:gd name="T0" fmla="*/ 0 w 7"/>
                    <a:gd name="T1" fmla="*/ 128 h 128"/>
                    <a:gd name="T2" fmla="*/ 7 w 7"/>
                    <a:gd name="T3" fmla="*/ 48 h 128"/>
                    <a:gd name="T4" fmla="*/ 7 w 7"/>
                    <a:gd name="T5" fmla="*/ 0 h 128"/>
                    <a:gd name="T6" fmla="*/ 0 60000 65536"/>
                    <a:gd name="T7" fmla="*/ 0 60000 65536"/>
                    <a:gd name="T8" fmla="*/ 0 60000 65536"/>
                    <a:gd name="T9" fmla="*/ 0 w 7"/>
                    <a:gd name="T10" fmla="*/ 0 h 128"/>
                    <a:gd name="T11" fmla="*/ 7 w 7"/>
                    <a:gd name="T12" fmla="*/ 128 h 128"/>
                  </a:gdLst>
                  <a:ahLst/>
                  <a:cxnLst>
                    <a:cxn ang="T6">
                      <a:pos x="T0" y="T1"/>
                    </a:cxn>
                    <a:cxn ang="T7">
                      <a:pos x="T2" y="T3"/>
                    </a:cxn>
                    <a:cxn ang="T8">
                      <a:pos x="T4" y="T5"/>
                    </a:cxn>
                  </a:cxnLst>
                  <a:rect l="T9" t="T10" r="T11" b="T12"/>
                  <a:pathLst>
                    <a:path w="7" h="128">
                      <a:moveTo>
                        <a:pt x="0" y="128"/>
                      </a:moveTo>
                      <a:lnTo>
                        <a:pt x="7" y="48"/>
                      </a:lnTo>
                      <a:lnTo>
                        <a:pt x="7"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25" name="Freeform 168"/>
                <p:cNvSpPr/>
                <p:nvPr/>
              </p:nvSpPr>
              <p:spPr bwMode="auto">
                <a:xfrm>
                  <a:off x="2013" y="2456"/>
                  <a:ext cx="52" cy="71"/>
                </a:xfrm>
                <a:custGeom>
                  <a:avLst/>
                  <a:gdLst>
                    <a:gd name="T0" fmla="*/ 7 w 52"/>
                    <a:gd name="T1" fmla="*/ 23 h 71"/>
                    <a:gd name="T2" fmla="*/ 0 w 52"/>
                    <a:gd name="T3" fmla="*/ 23 h 71"/>
                    <a:gd name="T4" fmla="*/ 0 w 52"/>
                    <a:gd name="T5" fmla="*/ 31 h 71"/>
                    <a:gd name="T6" fmla="*/ 0 w 52"/>
                    <a:gd name="T7" fmla="*/ 39 h 71"/>
                    <a:gd name="T8" fmla="*/ 7 w 52"/>
                    <a:gd name="T9" fmla="*/ 39 h 71"/>
                    <a:gd name="T10" fmla="*/ 13 w 52"/>
                    <a:gd name="T11" fmla="*/ 55 h 71"/>
                    <a:gd name="T12" fmla="*/ 26 w 52"/>
                    <a:gd name="T13" fmla="*/ 71 h 71"/>
                    <a:gd name="T14" fmla="*/ 46 w 52"/>
                    <a:gd name="T15" fmla="*/ 71 h 71"/>
                    <a:gd name="T16" fmla="*/ 52 w 52"/>
                    <a:gd name="T17" fmla="*/ 55 h 71"/>
                    <a:gd name="T18" fmla="*/ 52 w 52"/>
                    <a:gd name="T19" fmla="*/ 47 h 71"/>
                    <a:gd name="T20" fmla="*/ 52 w 52"/>
                    <a:gd name="T21" fmla="*/ 16 h 71"/>
                    <a:gd name="T22" fmla="*/ 46 w 52"/>
                    <a:gd name="T23" fmla="*/ 0 h 71"/>
                    <a:gd name="T24" fmla="*/ 20 w 52"/>
                    <a:gd name="T25" fmla="*/ 16 h 71"/>
                    <a:gd name="T26" fmla="*/ 7 w 52"/>
                    <a:gd name="T27" fmla="*/ 8 h 71"/>
                    <a:gd name="T28" fmla="*/ 7 w 52"/>
                    <a:gd name="T29" fmla="*/ 23 h 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
                    <a:gd name="T46" fmla="*/ 0 h 71"/>
                    <a:gd name="T47" fmla="*/ 52 w 52"/>
                    <a:gd name="T48" fmla="*/ 71 h 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 h="71">
                      <a:moveTo>
                        <a:pt x="7" y="23"/>
                      </a:moveTo>
                      <a:lnTo>
                        <a:pt x="0" y="23"/>
                      </a:lnTo>
                      <a:lnTo>
                        <a:pt x="0" y="31"/>
                      </a:lnTo>
                      <a:lnTo>
                        <a:pt x="0" y="39"/>
                      </a:lnTo>
                      <a:lnTo>
                        <a:pt x="7" y="39"/>
                      </a:lnTo>
                      <a:lnTo>
                        <a:pt x="13" y="55"/>
                      </a:lnTo>
                      <a:lnTo>
                        <a:pt x="26" y="71"/>
                      </a:lnTo>
                      <a:lnTo>
                        <a:pt x="46" y="71"/>
                      </a:lnTo>
                      <a:lnTo>
                        <a:pt x="52" y="55"/>
                      </a:lnTo>
                      <a:lnTo>
                        <a:pt x="52" y="47"/>
                      </a:lnTo>
                      <a:lnTo>
                        <a:pt x="52" y="16"/>
                      </a:lnTo>
                      <a:lnTo>
                        <a:pt x="46" y="0"/>
                      </a:lnTo>
                      <a:lnTo>
                        <a:pt x="20" y="16"/>
                      </a:lnTo>
                      <a:lnTo>
                        <a:pt x="7" y="8"/>
                      </a:lnTo>
                      <a:lnTo>
                        <a:pt x="7" y="23"/>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26" name="Freeform 169"/>
                <p:cNvSpPr/>
                <p:nvPr/>
              </p:nvSpPr>
              <p:spPr bwMode="auto">
                <a:xfrm>
                  <a:off x="2000" y="2432"/>
                  <a:ext cx="72" cy="63"/>
                </a:xfrm>
                <a:custGeom>
                  <a:avLst/>
                  <a:gdLst>
                    <a:gd name="T0" fmla="*/ 65 w 72"/>
                    <a:gd name="T1" fmla="*/ 40 h 63"/>
                    <a:gd name="T2" fmla="*/ 72 w 72"/>
                    <a:gd name="T3" fmla="*/ 32 h 63"/>
                    <a:gd name="T4" fmla="*/ 72 w 72"/>
                    <a:gd name="T5" fmla="*/ 16 h 63"/>
                    <a:gd name="T6" fmla="*/ 65 w 72"/>
                    <a:gd name="T7" fmla="*/ 8 h 63"/>
                    <a:gd name="T8" fmla="*/ 52 w 72"/>
                    <a:gd name="T9" fmla="*/ 0 h 63"/>
                    <a:gd name="T10" fmla="*/ 33 w 72"/>
                    <a:gd name="T11" fmla="*/ 0 h 63"/>
                    <a:gd name="T12" fmla="*/ 20 w 72"/>
                    <a:gd name="T13" fmla="*/ 0 h 63"/>
                    <a:gd name="T14" fmla="*/ 13 w 72"/>
                    <a:gd name="T15" fmla="*/ 8 h 63"/>
                    <a:gd name="T16" fmla="*/ 7 w 72"/>
                    <a:gd name="T17" fmla="*/ 0 h 63"/>
                    <a:gd name="T18" fmla="*/ 13 w 72"/>
                    <a:gd name="T19" fmla="*/ 8 h 63"/>
                    <a:gd name="T20" fmla="*/ 7 w 72"/>
                    <a:gd name="T21" fmla="*/ 8 h 63"/>
                    <a:gd name="T22" fmla="*/ 7 w 72"/>
                    <a:gd name="T23" fmla="*/ 8 h 63"/>
                    <a:gd name="T24" fmla="*/ 0 w 72"/>
                    <a:gd name="T25" fmla="*/ 16 h 63"/>
                    <a:gd name="T26" fmla="*/ 0 w 72"/>
                    <a:gd name="T27" fmla="*/ 40 h 63"/>
                    <a:gd name="T28" fmla="*/ 13 w 72"/>
                    <a:gd name="T29" fmla="*/ 63 h 63"/>
                    <a:gd name="T30" fmla="*/ 13 w 72"/>
                    <a:gd name="T31" fmla="*/ 55 h 63"/>
                    <a:gd name="T32" fmla="*/ 13 w 72"/>
                    <a:gd name="T33" fmla="*/ 47 h 63"/>
                    <a:gd name="T34" fmla="*/ 20 w 72"/>
                    <a:gd name="T35" fmla="*/ 47 h 63"/>
                    <a:gd name="T36" fmla="*/ 20 w 72"/>
                    <a:gd name="T37" fmla="*/ 32 h 63"/>
                    <a:gd name="T38" fmla="*/ 33 w 72"/>
                    <a:gd name="T39" fmla="*/ 40 h 63"/>
                    <a:gd name="T40" fmla="*/ 59 w 72"/>
                    <a:gd name="T41" fmla="*/ 24 h 63"/>
                    <a:gd name="T42" fmla="*/ 65 w 72"/>
                    <a:gd name="T43" fmla="*/ 40 h 6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2"/>
                    <a:gd name="T67" fmla="*/ 0 h 63"/>
                    <a:gd name="T68" fmla="*/ 72 w 72"/>
                    <a:gd name="T69" fmla="*/ 63 h 6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2" h="63">
                      <a:moveTo>
                        <a:pt x="65" y="40"/>
                      </a:moveTo>
                      <a:lnTo>
                        <a:pt x="72" y="32"/>
                      </a:lnTo>
                      <a:lnTo>
                        <a:pt x="72" y="16"/>
                      </a:lnTo>
                      <a:lnTo>
                        <a:pt x="65" y="8"/>
                      </a:lnTo>
                      <a:lnTo>
                        <a:pt x="52" y="0"/>
                      </a:lnTo>
                      <a:lnTo>
                        <a:pt x="33" y="0"/>
                      </a:lnTo>
                      <a:lnTo>
                        <a:pt x="20" y="0"/>
                      </a:lnTo>
                      <a:lnTo>
                        <a:pt x="13" y="8"/>
                      </a:lnTo>
                      <a:lnTo>
                        <a:pt x="7" y="0"/>
                      </a:lnTo>
                      <a:lnTo>
                        <a:pt x="13" y="8"/>
                      </a:lnTo>
                      <a:lnTo>
                        <a:pt x="7" y="8"/>
                      </a:lnTo>
                      <a:lnTo>
                        <a:pt x="0" y="16"/>
                      </a:lnTo>
                      <a:lnTo>
                        <a:pt x="0" y="40"/>
                      </a:lnTo>
                      <a:lnTo>
                        <a:pt x="13" y="63"/>
                      </a:lnTo>
                      <a:lnTo>
                        <a:pt x="13" y="55"/>
                      </a:lnTo>
                      <a:lnTo>
                        <a:pt x="13" y="47"/>
                      </a:lnTo>
                      <a:lnTo>
                        <a:pt x="20" y="47"/>
                      </a:lnTo>
                      <a:lnTo>
                        <a:pt x="20" y="32"/>
                      </a:lnTo>
                      <a:lnTo>
                        <a:pt x="33" y="40"/>
                      </a:lnTo>
                      <a:lnTo>
                        <a:pt x="59" y="24"/>
                      </a:lnTo>
                      <a:lnTo>
                        <a:pt x="65" y="4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27" name="Freeform 170"/>
                <p:cNvSpPr/>
                <p:nvPr/>
              </p:nvSpPr>
              <p:spPr bwMode="auto">
                <a:xfrm>
                  <a:off x="2020" y="2495"/>
                  <a:ext cx="39" cy="48"/>
                </a:xfrm>
                <a:custGeom>
                  <a:avLst/>
                  <a:gdLst>
                    <a:gd name="T0" fmla="*/ 0 w 39"/>
                    <a:gd name="T1" fmla="*/ 0 h 48"/>
                    <a:gd name="T2" fmla="*/ 0 w 39"/>
                    <a:gd name="T3" fmla="*/ 32 h 48"/>
                    <a:gd name="T4" fmla="*/ 13 w 39"/>
                    <a:gd name="T5" fmla="*/ 40 h 48"/>
                    <a:gd name="T6" fmla="*/ 26 w 39"/>
                    <a:gd name="T7" fmla="*/ 48 h 48"/>
                    <a:gd name="T8" fmla="*/ 32 w 39"/>
                    <a:gd name="T9" fmla="*/ 40 h 48"/>
                    <a:gd name="T10" fmla="*/ 39 w 39"/>
                    <a:gd name="T11" fmla="*/ 32 h 48"/>
                    <a:gd name="T12" fmla="*/ 32 w 39"/>
                    <a:gd name="T13" fmla="*/ 32 h 48"/>
                    <a:gd name="T14" fmla="*/ 19 w 39"/>
                    <a:gd name="T15" fmla="*/ 32 h 48"/>
                    <a:gd name="T16" fmla="*/ 6 w 39"/>
                    <a:gd name="T17" fmla="*/ 16 h 48"/>
                    <a:gd name="T18" fmla="*/ 0 w 39"/>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48"/>
                    <a:gd name="T32" fmla="*/ 39 w 3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48">
                      <a:moveTo>
                        <a:pt x="0" y="0"/>
                      </a:moveTo>
                      <a:lnTo>
                        <a:pt x="0" y="32"/>
                      </a:lnTo>
                      <a:lnTo>
                        <a:pt x="13" y="40"/>
                      </a:lnTo>
                      <a:lnTo>
                        <a:pt x="26" y="48"/>
                      </a:lnTo>
                      <a:lnTo>
                        <a:pt x="32" y="40"/>
                      </a:lnTo>
                      <a:lnTo>
                        <a:pt x="39" y="32"/>
                      </a:lnTo>
                      <a:lnTo>
                        <a:pt x="32" y="32"/>
                      </a:lnTo>
                      <a:lnTo>
                        <a:pt x="19" y="32"/>
                      </a:lnTo>
                      <a:lnTo>
                        <a:pt x="6" y="16"/>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28" name="Freeform 171"/>
                <p:cNvSpPr/>
                <p:nvPr/>
              </p:nvSpPr>
              <p:spPr bwMode="auto">
                <a:xfrm>
                  <a:off x="1974" y="2527"/>
                  <a:ext cx="130" cy="160"/>
                </a:xfrm>
                <a:custGeom>
                  <a:avLst/>
                  <a:gdLst>
                    <a:gd name="T0" fmla="*/ 46 w 130"/>
                    <a:gd name="T1" fmla="*/ 0 h 160"/>
                    <a:gd name="T2" fmla="*/ 26 w 130"/>
                    <a:gd name="T3" fmla="*/ 8 h 160"/>
                    <a:gd name="T4" fmla="*/ 13 w 130"/>
                    <a:gd name="T5" fmla="*/ 24 h 160"/>
                    <a:gd name="T6" fmla="*/ 0 w 130"/>
                    <a:gd name="T7" fmla="*/ 56 h 160"/>
                    <a:gd name="T8" fmla="*/ 0 w 130"/>
                    <a:gd name="T9" fmla="*/ 96 h 160"/>
                    <a:gd name="T10" fmla="*/ 13 w 130"/>
                    <a:gd name="T11" fmla="*/ 104 h 160"/>
                    <a:gd name="T12" fmla="*/ 26 w 130"/>
                    <a:gd name="T13" fmla="*/ 96 h 160"/>
                    <a:gd name="T14" fmla="*/ 26 w 130"/>
                    <a:gd name="T15" fmla="*/ 80 h 160"/>
                    <a:gd name="T16" fmla="*/ 26 w 130"/>
                    <a:gd name="T17" fmla="*/ 144 h 160"/>
                    <a:gd name="T18" fmla="*/ 52 w 130"/>
                    <a:gd name="T19" fmla="*/ 160 h 160"/>
                    <a:gd name="T20" fmla="*/ 78 w 130"/>
                    <a:gd name="T21" fmla="*/ 160 h 160"/>
                    <a:gd name="T22" fmla="*/ 104 w 130"/>
                    <a:gd name="T23" fmla="*/ 160 h 160"/>
                    <a:gd name="T24" fmla="*/ 117 w 130"/>
                    <a:gd name="T25" fmla="*/ 144 h 160"/>
                    <a:gd name="T26" fmla="*/ 111 w 130"/>
                    <a:gd name="T27" fmla="*/ 80 h 160"/>
                    <a:gd name="T28" fmla="*/ 124 w 130"/>
                    <a:gd name="T29" fmla="*/ 88 h 160"/>
                    <a:gd name="T30" fmla="*/ 130 w 130"/>
                    <a:gd name="T31" fmla="*/ 80 h 160"/>
                    <a:gd name="T32" fmla="*/ 124 w 130"/>
                    <a:gd name="T33" fmla="*/ 40 h 160"/>
                    <a:gd name="T34" fmla="*/ 111 w 130"/>
                    <a:gd name="T35" fmla="*/ 16 h 160"/>
                    <a:gd name="T36" fmla="*/ 98 w 130"/>
                    <a:gd name="T37" fmla="*/ 0 h 160"/>
                    <a:gd name="T38" fmla="*/ 78 w 130"/>
                    <a:gd name="T39" fmla="*/ 0 h 160"/>
                    <a:gd name="T40" fmla="*/ 78 w 130"/>
                    <a:gd name="T41" fmla="*/ 8 h 160"/>
                    <a:gd name="T42" fmla="*/ 72 w 130"/>
                    <a:gd name="T43" fmla="*/ 16 h 160"/>
                    <a:gd name="T44" fmla="*/ 59 w 130"/>
                    <a:gd name="T45" fmla="*/ 8 h 160"/>
                    <a:gd name="T46" fmla="*/ 46 w 130"/>
                    <a:gd name="T47" fmla="*/ 0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0"/>
                    <a:gd name="T73" fmla="*/ 0 h 160"/>
                    <a:gd name="T74" fmla="*/ 130 w 130"/>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0" h="160">
                      <a:moveTo>
                        <a:pt x="46" y="0"/>
                      </a:moveTo>
                      <a:lnTo>
                        <a:pt x="26" y="8"/>
                      </a:lnTo>
                      <a:lnTo>
                        <a:pt x="13" y="24"/>
                      </a:lnTo>
                      <a:lnTo>
                        <a:pt x="0" y="56"/>
                      </a:lnTo>
                      <a:lnTo>
                        <a:pt x="0" y="96"/>
                      </a:lnTo>
                      <a:lnTo>
                        <a:pt x="13" y="104"/>
                      </a:lnTo>
                      <a:lnTo>
                        <a:pt x="26" y="96"/>
                      </a:lnTo>
                      <a:lnTo>
                        <a:pt x="26" y="80"/>
                      </a:lnTo>
                      <a:lnTo>
                        <a:pt x="26" y="144"/>
                      </a:lnTo>
                      <a:lnTo>
                        <a:pt x="52" y="160"/>
                      </a:lnTo>
                      <a:lnTo>
                        <a:pt x="78" y="160"/>
                      </a:lnTo>
                      <a:lnTo>
                        <a:pt x="104" y="160"/>
                      </a:lnTo>
                      <a:lnTo>
                        <a:pt x="117" y="144"/>
                      </a:lnTo>
                      <a:lnTo>
                        <a:pt x="111" y="80"/>
                      </a:lnTo>
                      <a:lnTo>
                        <a:pt x="124" y="88"/>
                      </a:lnTo>
                      <a:lnTo>
                        <a:pt x="130" y="80"/>
                      </a:lnTo>
                      <a:lnTo>
                        <a:pt x="124" y="40"/>
                      </a:lnTo>
                      <a:lnTo>
                        <a:pt x="111" y="16"/>
                      </a:lnTo>
                      <a:lnTo>
                        <a:pt x="98" y="0"/>
                      </a:lnTo>
                      <a:lnTo>
                        <a:pt x="78" y="0"/>
                      </a:lnTo>
                      <a:lnTo>
                        <a:pt x="78" y="8"/>
                      </a:lnTo>
                      <a:lnTo>
                        <a:pt x="72" y="16"/>
                      </a:lnTo>
                      <a:lnTo>
                        <a:pt x="59" y="8"/>
                      </a:lnTo>
                      <a:lnTo>
                        <a:pt x="4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29" name="Line 172"/>
                <p:cNvSpPr>
                  <a:spLocks noChangeShapeType="1"/>
                </p:cNvSpPr>
                <p:nvPr/>
              </p:nvSpPr>
              <p:spPr bwMode="auto">
                <a:xfrm flipV="1">
                  <a:off x="2085" y="2591"/>
                  <a:ext cx="1" cy="16"/>
                </a:xfrm>
                <a:prstGeom prst="line">
                  <a:avLst/>
                </a:pr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30" name="Freeform 173"/>
                <p:cNvSpPr/>
                <p:nvPr/>
              </p:nvSpPr>
              <p:spPr bwMode="auto">
                <a:xfrm>
                  <a:off x="1974" y="2623"/>
                  <a:ext cx="39" cy="88"/>
                </a:xfrm>
                <a:custGeom>
                  <a:avLst/>
                  <a:gdLst>
                    <a:gd name="T0" fmla="*/ 26 w 39"/>
                    <a:gd name="T1" fmla="*/ 0 h 88"/>
                    <a:gd name="T2" fmla="*/ 26 w 39"/>
                    <a:gd name="T3" fmla="*/ 32 h 88"/>
                    <a:gd name="T4" fmla="*/ 39 w 39"/>
                    <a:gd name="T5" fmla="*/ 72 h 88"/>
                    <a:gd name="T6" fmla="*/ 33 w 39"/>
                    <a:gd name="T7" fmla="*/ 88 h 88"/>
                    <a:gd name="T8" fmla="*/ 7 w 39"/>
                    <a:gd name="T9" fmla="*/ 40 h 88"/>
                    <a:gd name="T10" fmla="*/ 0 w 39"/>
                    <a:gd name="T11" fmla="*/ 0 h 88"/>
                    <a:gd name="T12" fmla="*/ 13 w 39"/>
                    <a:gd name="T13" fmla="*/ 8 h 88"/>
                    <a:gd name="T14" fmla="*/ 26 w 39"/>
                    <a:gd name="T15" fmla="*/ 0 h 88"/>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88"/>
                    <a:gd name="T26" fmla="*/ 39 w 39"/>
                    <a:gd name="T27" fmla="*/ 88 h 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88">
                      <a:moveTo>
                        <a:pt x="26" y="0"/>
                      </a:moveTo>
                      <a:lnTo>
                        <a:pt x="26" y="32"/>
                      </a:lnTo>
                      <a:lnTo>
                        <a:pt x="39" y="72"/>
                      </a:lnTo>
                      <a:lnTo>
                        <a:pt x="33" y="88"/>
                      </a:lnTo>
                      <a:lnTo>
                        <a:pt x="7" y="40"/>
                      </a:lnTo>
                      <a:lnTo>
                        <a:pt x="0" y="0"/>
                      </a:lnTo>
                      <a:lnTo>
                        <a:pt x="13" y="8"/>
                      </a:lnTo>
                      <a:lnTo>
                        <a:pt x="2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31" name="Freeform 174"/>
                <p:cNvSpPr/>
                <p:nvPr/>
              </p:nvSpPr>
              <p:spPr bwMode="auto">
                <a:xfrm>
                  <a:off x="2085" y="2607"/>
                  <a:ext cx="19" cy="88"/>
                </a:xfrm>
                <a:custGeom>
                  <a:avLst/>
                  <a:gdLst>
                    <a:gd name="T0" fmla="*/ 19 w 19"/>
                    <a:gd name="T1" fmla="*/ 0 h 88"/>
                    <a:gd name="T2" fmla="*/ 19 w 19"/>
                    <a:gd name="T3" fmla="*/ 40 h 88"/>
                    <a:gd name="T4" fmla="*/ 6 w 19"/>
                    <a:gd name="T5" fmla="*/ 88 h 88"/>
                    <a:gd name="T6" fmla="*/ 0 w 19"/>
                    <a:gd name="T7" fmla="*/ 72 h 88"/>
                    <a:gd name="T8" fmla="*/ 6 w 19"/>
                    <a:gd name="T9" fmla="*/ 64 h 88"/>
                    <a:gd name="T10" fmla="*/ 0 w 19"/>
                    <a:gd name="T11" fmla="*/ 0 h 88"/>
                    <a:gd name="T12" fmla="*/ 13 w 19"/>
                    <a:gd name="T13" fmla="*/ 8 h 88"/>
                    <a:gd name="T14" fmla="*/ 19 w 19"/>
                    <a:gd name="T15" fmla="*/ 0 h 88"/>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88"/>
                    <a:gd name="T26" fmla="*/ 19 w 19"/>
                    <a:gd name="T27" fmla="*/ 88 h 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88">
                      <a:moveTo>
                        <a:pt x="19" y="0"/>
                      </a:moveTo>
                      <a:lnTo>
                        <a:pt x="19" y="40"/>
                      </a:lnTo>
                      <a:lnTo>
                        <a:pt x="6" y="88"/>
                      </a:lnTo>
                      <a:lnTo>
                        <a:pt x="0" y="72"/>
                      </a:lnTo>
                      <a:lnTo>
                        <a:pt x="6" y="64"/>
                      </a:lnTo>
                      <a:lnTo>
                        <a:pt x="0" y="0"/>
                      </a:lnTo>
                      <a:lnTo>
                        <a:pt x="13" y="8"/>
                      </a:lnTo>
                      <a:lnTo>
                        <a:pt x="19"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32" name="Freeform 175"/>
                <p:cNvSpPr/>
                <p:nvPr/>
              </p:nvSpPr>
              <p:spPr bwMode="auto">
                <a:xfrm>
                  <a:off x="2228" y="2871"/>
                  <a:ext cx="136" cy="64"/>
                </a:xfrm>
                <a:custGeom>
                  <a:avLst/>
                  <a:gdLst>
                    <a:gd name="T0" fmla="*/ 6 w 136"/>
                    <a:gd name="T1" fmla="*/ 16 h 64"/>
                    <a:gd name="T2" fmla="*/ 0 w 136"/>
                    <a:gd name="T3" fmla="*/ 40 h 64"/>
                    <a:gd name="T4" fmla="*/ 0 w 136"/>
                    <a:gd name="T5" fmla="*/ 48 h 64"/>
                    <a:gd name="T6" fmla="*/ 19 w 136"/>
                    <a:gd name="T7" fmla="*/ 56 h 64"/>
                    <a:gd name="T8" fmla="*/ 38 w 136"/>
                    <a:gd name="T9" fmla="*/ 64 h 64"/>
                    <a:gd name="T10" fmla="*/ 64 w 136"/>
                    <a:gd name="T11" fmla="*/ 56 h 64"/>
                    <a:gd name="T12" fmla="*/ 71 w 136"/>
                    <a:gd name="T13" fmla="*/ 48 h 64"/>
                    <a:gd name="T14" fmla="*/ 97 w 136"/>
                    <a:gd name="T15" fmla="*/ 48 h 64"/>
                    <a:gd name="T16" fmla="*/ 103 w 136"/>
                    <a:gd name="T17" fmla="*/ 48 h 64"/>
                    <a:gd name="T18" fmla="*/ 129 w 136"/>
                    <a:gd name="T19" fmla="*/ 48 h 64"/>
                    <a:gd name="T20" fmla="*/ 136 w 136"/>
                    <a:gd name="T21" fmla="*/ 40 h 64"/>
                    <a:gd name="T22" fmla="*/ 129 w 136"/>
                    <a:gd name="T23" fmla="*/ 24 h 64"/>
                    <a:gd name="T24" fmla="*/ 116 w 136"/>
                    <a:gd name="T25" fmla="*/ 16 h 64"/>
                    <a:gd name="T26" fmla="*/ 103 w 136"/>
                    <a:gd name="T27" fmla="*/ 8 h 64"/>
                    <a:gd name="T28" fmla="*/ 90 w 136"/>
                    <a:gd name="T29" fmla="*/ 0 h 64"/>
                    <a:gd name="T30" fmla="*/ 77 w 136"/>
                    <a:gd name="T31" fmla="*/ 8 h 64"/>
                    <a:gd name="T32" fmla="*/ 51 w 136"/>
                    <a:gd name="T33" fmla="*/ 8 h 64"/>
                    <a:gd name="T34" fmla="*/ 38 w 136"/>
                    <a:gd name="T35" fmla="*/ 8 h 64"/>
                    <a:gd name="T36" fmla="*/ 19 w 136"/>
                    <a:gd name="T37" fmla="*/ 16 h 64"/>
                    <a:gd name="T38" fmla="*/ 6 w 136"/>
                    <a:gd name="T39" fmla="*/ 16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6"/>
                    <a:gd name="T61" fmla="*/ 0 h 64"/>
                    <a:gd name="T62" fmla="*/ 136 w 136"/>
                    <a:gd name="T63" fmla="*/ 64 h 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6" h="64">
                      <a:moveTo>
                        <a:pt x="6" y="16"/>
                      </a:moveTo>
                      <a:lnTo>
                        <a:pt x="0" y="40"/>
                      </a:lnTo>
                      <a:lnTo>
                        <a:pt x="0" y="48"/>
                      </a:lnTo>
                      <a:lnTo>
                        <a:pt x="19" y="56"/>
                      </a:lnTo>
                      <a:lnTo>
                        <a:pt x="38" y="64"/>
                      </a:lnTo>
                      <a:lnTo>
                        <a:pt x="64" y="56"/>
                      </a:lnTo>
                      <a:lnTo>
                        <a:pt x="71" y="48"/>
                      </a:lnTo>
                      <a:lnTo>
                        <a:pt x="97" y="48"/>
                      </a:lnTo>
                      <a:lnTo>
                        <a:pt x="103" y="48"/>
                      </a:lnTo>
                      <a:lnTo>
                        <a:pt x="129" y="48"/>
                      </a:lnTo>
                      <a:lnTo>
                        <a:pt x="136" y="40"/>
                      </a:lnTo>
                      <a:lnTo>
                        <a:pt x="129" y="24"/>
                      </a:lnTo>
                      <a:lnTo>
                        <a:pt x="116" y="16"/>
                      </a:lnTo>
                      <a:lnTo>
                        <a:pt x="103" y="8"/>
                      </a:lnTo>
                      <a:lnTo>
                        <a:pt x="90" y="0"/>
                      </a:lnTo>
                      <a:lnTo>
                        <a:pt x="77" y="8"/>
                      </a:lnTo>
                      <a:lnTo>
                        <a:pt x="51" y="8"/>
                      </a:lnTo>
                      <a:lnTo>
                        <a:pt x="38" y="8"/>
                      </a:lnTo>
                      <a:lnTo>
                        <a:pt x="19" y="16"/>
                      </a:lnTo>
                      <a:lnTo>
                        <a:pt x="6" y="16"/>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33" name="Oval 176"/>
                <p:cNvSpPr>
                  <a:spLocks noChangeArrowheads="1"/>
                </p:cNvSpPr>
                <p:nvPr/>
              </p:nvSpPr>
              <p:spPr bwMode="auto">
                <a:xfrm>
                  <a:off x="2237" y="2890"/>
                  <a:ext cx="1" cy="10"/>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34" name="Oval 177"/>
                <p:cNvSpPr>
                  <a:spLocks noChangeArrowheads="1"/>
                </p:cNvSpPr>
                <p:nvPr/>
              </p:nvSpPr>
              <p:spPr bwMode="auto">
                <a:xfrm>
                  <a:off x="2289" y="2882"/>
                  <a:ext cx="0" cy="10"/>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35" name="Freeform 178"/>
                <p:cNvSpPr/>
                <p:nvPr/>
              </p:nvSpPr>
              <p:spPr bwMode="auto">
                <a:xfrm>
                  <a:off x="2279" y="2879"/>
                  <a:ext cx="20" cy="40"/>
                </a:xfrm>
                <a:custGeom>
                  <a:avLst/>
                  <a:gdLst>
                    <a:gd name="T0" fmla="*/ 20 w 20"/>
                    <a:gd name="T1" fmla="*/ 40 h 40"/>
                    <a:gd name="T2" fmla="*/ 20 w 20"/>
                    <a:gd name="T3" fmla="*/ 24 h 40"/>
                    <a:gd name="T4" fmla="*/ 13 w 20"/>
                    <a:gd name="T5" fmla="*/ 16 h 40"/>
                    <a:gd name="T6" fmla="*/ 0 w 20"/>
                    <a:gd name="T7" fmla="*/ 16 h 40"/>
                    <a:gd name="T8" fmla="*/ 0 w 20"/>
                    <a:gd name="T9" fmla="*/ 0 h 40"/>
                    <a:gd name="T10" fmla="*/ 20 w 20"/>
                    <a:gd name="T11" fmla="*/ 40 h 40"/>
                    <a:gd name="T12" fmla="*/ 0 60000 65536"/>
                    <a:gd name="T13" fmla="*/ 0 60000 65536"/>
                    <a:gd name="T14" fmla="*/ 0 60000 65536"/>
                    <a:gd name="T15" fmla="*/ 0 60000 65536"/>
                    <a:gd name="T16" fmla="*/ 0 60000 65536"/>
                    <a:gd name="T17" fmla="*/ 0 60000 65536"/>
                    <a:gd name="T18" fmla="*/ 0 w 20"/>
                    <a:gd name="T19" fmla="*/ 0 h 40"/>
                    <a:gd name="T20" fmla="*/ 20 w 20"/>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20" h="40">
                      <a:moveTo>
                        <a:pt x="20" y="40"/>
                      </a:moveTo>
                      <a:lnTo>
                        <a:pt x="20" y="24"/>
                      </a:lnTo>
                      <a:lnTo>
                        <a:pt x="13" y="16"/>
                      </a:lnTo>
                      <a:lnTo>
                        <a:pt x="0" y="16"/>
                      </a:lnTo>
                      <a:lnTo>
                        <a:pt x="0" y="0"/>
                      </a:lnTo>
                      <a:lnTo>
                        <a:pt x="20" y="4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36" name="Freeform 179"/>
                <p:cNvSpPr/>
                <p:nvPr/>
              </p:nvSpPr>
              <p:spPr bwMode="auto">
                <a:xfrm>
                  <a:off x="2279" y="2879"/>
                  <a:ext cx="20" cy="40"/>
                </a:xfrm>
                <a:custGeom>
                  <a:avLst/>
                  <a:gdLst>
                    <a:gd name="T0" fmla="*/ 20 w 20"/>
                    <a:gd name="T1" fmla="*/ 40 h 40"/>
                    <a:gd name="T2" fmla="*/ 20 w 20"/>
                    <a:gd name="T3" fmla="*/ 24 h 40"/>
                    <a:gd name="T4" fmla="*/ 13 w 20"/>
                    <a:gd name="T5" fmla="*/ 16 h 40"/>
                    <a:gd name="T6" fmla="*/ 0 w 20"/>
                    <a:gd name="T7" fmla="*/ 16 h 40"/>
                    <a:gd name="T8" fmla="*/ 0 w 20"/>
                    <a:gd name="T9" fmla="*/ 0 h 40"/>
                    <a:gd name="T10" fmla="*/ 0 60000 65536"/>
                    <a:gd name="T11" fmla="*/ 0 60000 65536"/>
                    <a:gd name="T12" fmla="*/ 0 60000 65536"/>
                    <a:gd name="T13" fmla="*/ 0 60000 65536"/>
                    <a:gd name="T14" fmla="*/ 0 60000 65536"/>
                    <a:gd name="T15" fmla="*/ 0 w 20"/>
                    <a:gd name="T16" fmla="*/ 0 h 40"/>
                    <a:gd name="T17" fmla="*/ 20 w 20"/>
                    <a:gd name="T18" fmla="*/ 40 h 40"/>
                  </a:gdLst>
                  <a:ahLst/>
                  <a:cxnLst>
                    <a:cxn ang="T10">
                      <a:pos x="T0" y="T1"/>
                    </a:cxn>
                    <a:cxn ang="T11">
                      <a:pos x="T2" y="T3"/>
                    </a:cxn>
                    <a:cxn ang="T12">
                      <a:pos x="T4" y="T5"/>
                    </a:cxn>
                    <a:cxn ang="T13">
                      <a:pos x="T6" y="T7"/>
                    </a:cxn>
                    <a:cxn ang="T14">
                      <a:pos x="T8" y="T9"/>
                    </a:cxn>
                  </a:cxnLst>
                  <a:rect l="T15" t="T16" r="T17" b="T18"/>
                  <a:pathLst>
                    <a:path w="20" h="40">
                      <a:moveTo>
                        <a:pt x="20" y="40"/>
                      </a:moveTo>
                      <a:lnTo>
                        <a:pt x="20" y="24"/>
                      </a:lnTo>
                      <a:lnTo>
                        <a:pt x="13" y="16"/>
                      </a:lnTo>
                      <a:lnTo>
                        <a:pt x="0" y="16"/>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37" name="Freeform 180"/>
                <p:cNvSpPr/>
                <p:nvPr/>
              </p:nvSpPr>
              <p:spPr bwMode="auto">
                <a:xfrm>
                  <a:off x="2215" y="2623"/>
                  <a:ext cx="116" cy="264"/>
                </a:xfrm>
                <a:custGeom>
                  <a:avLst/>
                  <a:gdLst>
                    <a:gd name="T0" fmla="*/ 6 w 116"/>
                    <a:gd name="T1" fmla="*/ 0 h 264"/>
                    <a:gd name="T2" fmla="*/ 0 w 116"/>
                    <a:gd name="T3" fmla="*/ 40 h 264"/>
                    <a:gd name="T4" fmla="*/ 6 w 116"/>
                    <a:gd name="T5" fmla="*/ 80 h 264"/>
                    <a:gd name="T6" fmla="*/ 13 w 116"/>
                    <a:gd name="T7" fmla="*/ 184 h 264"/>
                    <a:gd name="T8" fmla="*/ 13 w 116"/>
                    <a:gd name="T9" fmla="*/ 248 h 264"/>
                    <a:gd name="T10" fmla="*/ 19 w 116"/>
                    <a:gd name="T11" fmla="*/ 264 h 264"/>
                    <a:gd name="T12" fmla="*/ 32 w 116"/>
                    <a:gd name="T13" fmla="*/ 264 h 264"/>
                    <a:gd name="T14" fmla="*/ 58 w 116"/>
                    <a:gd name="T15" fmla="*/ 256 h 264"/>
                    <a:gd name="T16" fmla="*/ 64 w 116"/>
                    <a:gd name="T17" fmla="*/ 248 h 264"/>
                    <a:gd name="T18" fmla="*/ 90 w 116"/>
                    <a:gd name="T19" fmla="*/ 256 h 264"/>
                    <a:gd name="T20" fmla="*/ 103 w 116"/>
                    <a:gd name="T21" fmla="*/ 256 h 264"/>
                    <a:gd name="T22" fmla="*/ 110 w 116"/>
                    <a:gd name="T23" fmla="*/ 240 h 264"/>
                    <a:gd name="T24" fmla="*/ 116 w 116"/>
                    <a:gd name="T25" fmla="*/ 176 h 264"/>
                    <a:gd name="T26" fmla="*/ 116 w 116"/>
                    <a:gd name="T27" fmla="*/ 136 h 264"/>
                    <a:gd name="T28" fmla="*/ 110 w 116"/>
                    <a:gd name="T29" fmla="*/ 0 h 264"/>
                    <a:gd name="T30" fmla="*/ 97 w 116"/>
                    <a:gd name="T31" fmla="*/ 8 h 264"/>
                    <a:gd name="T32" fmla="*/ 64 w 116"/>
                    <a:gd name="T33" fmla="*/ 16 h 264"/>
                    <a:gd name="T34" fmla="*/ 32 w 116"/>
                    <a:gd name="T35" fmla="*/ 16 h 264"/>
                    <a:gd name="T36" fmla="*/ 6 w 116"/>
                    <a:gd name="T37" fmla="*/ 0 h 2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6"/>
                    <a:gd name="T58" fmla="*/ 0 h 264"/>
                    <a:gd name="T59" fmla="*/ 116 w 116"/>
                    <a:gd name="T60" fmla="*/ 264 h 2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6" h="264">
                      <a:moveTo>
                        <a:pt x="6" y="0"/>
                      </a:moveTo>
                      <a:lnTo>
                        <a:pt x="0" y="40"/>
                      </a:lnTo>
                      <a:lnTo>
                        <a:pt x="6" y="80"/>
                      </a:lnTo>
                      <a:lnTo>
                        <a:pt x="13" y="184"/>
                      </a:lnTo>
                      <a:lnTo>
                        <a:pt x="13" y="248"/>
                      </a:lnTo>
                      <a:lnTo>
                        <a:pt x="19" y="264"/>
                      </a:lnTo>
                      <a:lnTo>
                        <a:pt x="32" y="264"/>
                      </a:lnTo>
                      <a:lnTo>
                        <a:pt x="58" y="256"/>
                      </a:lnTo>
                      <a:lnTo>
                        <a:pt x="64" y="248"/>
                      </a:lnTo>
                      <a:lnTo>
                        <a:pt x="90" y="256"/>
                      </a:lnTo>
                      <a:lnTo>
                        <a:pt x="103" y="256"/>
                      </a:lnTo>
                      <a:lnTo>
                        <a:pt x="110" y="240"/>
                      </a:lnTo>
                      <a:lnTo>
                        <a:pt x="116" y="176"/>
                      </a:lnTo>
                      <a:lnTo>
                        <a:pt x="116" y="136"/>
                      </a:lnTo>
                      <a:lnTo>
                        <a:pt x="110" y="0"/>
                      </a:lnTo>
                      <a:lnTo>
                        <a:pt x="97" y="8"/>
                      </a:lnTo>
                      <a:lnTo>
                        <a:pt x="64" y="16"/>
                      </a:lnTo>
                      <a:lnTo>
                        <a:pt x="32" y="16"/>
                      </a:lnTo>
                      <a:lnTo>
                        <a:pt x="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38" name="Freeform 181"/>
                <p:cNvSpPr/>
                <p:nvPr/>
              </p:nvSpPr>
              <p:spPr bwMode="auto">
                <a:xfrm>
                  <a:off x="2279" y="2703"/>
                  <a:ext cx="7" cy="168"/>
                </a:xfrm>
                <a:custGeom>
                  <a:avLst/>
                  <a:gdLst>
                    <a:gd name="T0" fmla="*/ 0 w 7"/>
                    <a:gd name="T1" fmla="*/ 168 h 168"/>
                    <a:gd name="T2" fmla="*/ 7 w 7"/>
                    <a:gd name="T3" fmla="*/ 64 h 168"/>
                    <a:gd name="T4" fmla="*/ 7 w 7"/>
                    <a:gd name="T5" fmla="*/ 0 h 168"/>
                    <a:gd name="T6" fmla="*/ 0 60000 65536"/>
                    <a:gd name="T7" fmla="*/ 0 60000 65536"/>
                    <a:gd name="T8" fmla="*/ 0 60000 65536"/>
                    <a:gd name="T9" fmla="*/ 0 w 7"/>
                    <a:gd name="T10" fmla="*/ 0 h 168"/>
                    <a:gd name="T11" fmla="*/ 7 w 7"/>
                    <a:gd name="T12" fmla="*/ 168 h 168"/>
                  </a:gdLst>
                  <a:ahLst/>
                  <a:cxnLst>
                    <a:cxn ang="T6">
                      <a:pos x="T0" y="T1"/>
                    </a:cxn>
                    <a:cxn ang="T7">
                      <a:pos x="T2" y="T3"/>
                    </a:cxn>
                    <a:cxn ang="T8">
                      <a:pos x="T4" y="T5"/>
                    </a:cxn>
                  </a:cxnLst>
                  <a:rect l="T9" t="T10" r="T11" b="T12"/>
                  <a:pathLst>
                    <a:path w="7" h="168">
                      <a:moveTo>
                        <a:pt x="0" y="168"/>
                      </a:moveTo>
                      <a:lnTo>
                        <a:pt x="7" y="64"/>
                      </a:lnTo>
                      <a:lnTo>
                        <a:pt x="7"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39" name="Freeform 182"/>
                <p:cNvSpPr/>
                <p:nvPr/>
              </p:nvSpPr>
              <p:spPr bwMode="auto">
                <a:xfrm>
                  <a:off x="2228" y="2344"/>
                  <a:ext cx="71" cy="96"/>
                </a:xfrm>
                <a:custGeom>
                  <a:avLst/>
                  <a:gdLst>
                    <a:gd name="T0" fmla="*/ 13 w 71"/>
                    <a:gd name="T1" fmla="*/ 40 h 96"/>
                    <a:gd name="T2" fmla="*/ 6 w 71"/>
                    <a:gd name="T3" fmla="*/ 40 h 96"/>
                    <a:gd name="T4" fmla="*/ 0 w 71"/>
                    <a:gd name="T5" fmla="*/ 48 h 96"/>
                    <a:gd name="T6" fmla="*/ 0 w 71"/>
                    <a:gd name="T7" fmla="*/ 56 h 96"/>
                    <a:gd name="T8" fmla="*/ 13 w 71"/>
                    <a:gd name="T9" fmla="*/ 64 h 96"/>
                    <a:gd name="T10" fmla="*/ 19 w 71"/>
                    <a:gd name="T11" fmla="*/ 80 h 96"/>
                    <a:gd name="T12" fmla="*/ 38 w 71"/>
                    <a:gd name="T13" fmla="*/ 96 h 96"/>
                    <a:gd name="T14" fmla="*/ 58 w 71"/>
                    <a:gd name="T15" fmla="*/ 96 h 96"/>
                    <a:gd name="T16" fmla="*/ 64 w 71"/>
                    <a:gd name="T17" fmla="*/ 80 h 96"/>
                    <a:gd name="T18" fmla="*/ 71 w 71"/>
                    <a:gd name="T19" fmla="*/ 64 h 96"/>
                    <a:gd name="T20" fmla="*/ 71 w 71"/>
                    <a:gd name="T21" fmla="*/ 32 h 96"/>
                    <a:gd name="T22" fmla="*/ 64 w 71"/>
                    <a:gd name="T23" fmla="*/ 0 h 96"/>
                    <a:gd name="T24" fmla="*/ 25 w 71"/>
                    <a:gd name="T25" fmla="*/ 24 h 96"/>
                    <a:gd name="T26" fmla="*/ 13 w 71"/>
                    <a:gd name="T27" fmla="*/ 24 h 96"/>
                    <a:gd name="T28" fmla="*/ 13 w 71"/>
                    <a:gd name="T29" fmla="*/ 4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96"/>
                    <a:gd name="T47" fmla="*/ 71 w 71"/>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96">
                      <a:moveTo>
                        <a:pt x="13" y="40"/>
                      </a:moveTo>
                      <a:lnTo>
                        <a:pt x="6" y="40"/>
                      </a:lnTo>
                      <a:lnTo>
                        <a:pt x="0" y="48"/>
                      </a:lnTo>
                      <a:lnTo>
                        <a:pt x="0" y="56"/>
                      </a:lnTo>
                      <a:lnTo>
                        <a:pt x="13" y="64"/>
                      </a:lnTo>
                      <a:lnTo>
                        <a:pt x="19" y="80"/>
                      </a:lnTo>
                      <a:lnTo>
                        <a:pt x="38" y="96"/>
                      </a:lnTo>
                      <a:lnTo>
                        <a:pt x="58" y="96"/>
                      </a:lnTo>
                      <a:lnTo>
                        <a:pt x="64" y="80"/>
                      </a:lnTo>
                      <a:lnTo>
                        <a:pt x="71" y="64"/>
                      </a:lnTo>
                      <a:lnTo>
                        <a:pt x="71" y="32"/>
                      </a:lnTo>
                      <a:lnTo>
                        <a:pt x="64" y="0"/>
                      </a:lnTo>
                      <a:lnTo>
                        <a:pt x="25" y="24"/>
                      </a:lnTo>
                      <a:lnTo>
                        <a:pt x="13" y="24"/>
                      </a:lnTo>
                      <a:lnTo>
                        <a:pt x="13" y="4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40" name="Freeform 183"/>
                <p:cNvSpPr/>
                <p:nvPr/>
              </p:nvSpPr>
              <p:spPr bwMode="auto">
                <a:xfrm>
                  <a:off x="2215" y="2320"/>
                  <a:ext cx="90" cy="80"/>
                </a:xfrm>
                <a:custGeom>
                  <a:avLst/>
                  <a:gdLst>
                    <a:gd name="T0" fmla="*/ 84 w 90"/>
                    <a:gd name="T1" fmla="*/ 56 h 80"/>
                    <a:gd name="T2" fmla="*/ 84 w 90"/>
                    <a:gd name="T3" fmla="*/ 40 h 80"/>
                    <a:gd name="T4" fmla="*/ 90 w 90"/>
                    <a:gd name="T5" fmla="*/ 24 h 80"/>
                    <a:gd name="T6" fmla="*/ 77 w 90"/>
                    <a:gd name="T7" fmla="*/ 8 h 80"/>
                    <a:gd name="T8" fmla="*/ 64 w 90"/>
                    <a:gd name="T9" fmla="*/ 0 h 80"/>
                    <a:gd name="T10" fmla="*/ 38 w 90"/>
                    <a:gd name="T11" fmla="*/ 0 h 80"/>
                    <a:gd name="T12" fmla="*/ 19 w 90"/>
                    <a:gd name="T13" fmla="*/ 0 h 80"/>
                    <a:gd name="T14" fmla="*/ 13 w 90"/>
                    <a:gd name="T15" fmla="*/ 8 h 80"/>
                    <a:gd name="T16" fmla="*/ 6 w 90"/>
                    <a:gd name="T17" fmla="*/ 0 h 80"/>
                    <a:gd name="T18" fmla="*/ 13 w 90"/>
                    <a:gd name="T19" fmla="*/ 8 h 80"/>
                    <a:gd name="T20" fmla="*/ 6 w 90"/>
                    <a:gd name="T21" fmla="*/ 8 h 80"/>
                    <a:gd name="T22" fmla="*/ 13 w 90"/>
                    <a:gd name="T23" fmla="*/ 16 h 80"/>
                    <a:gd name="T24" fmla="*/ 0 w 90"/>
                    <a:gd name="T25" fmla="*/ 24 h 80"/>
                    <a:gd name="T26" fmla="*/ 0 w 90"/>
                    <a:gd name="T27" fmla="*/ 56 h 80"/>
                    <a:gd name="T28" fmla="*/ 13 w 90"/>
                    <a:gd name="T29" fmla="*/ 80 h 80"/>
                    <a:gd name="T30" fmla="*/ 13 w 90"/>
                    <a:gd name="T31" fmla="*/ 72 h 80"/>
                    <a:gd name="T32" fmla="*/ 19 w 90"/>
                    <a:gd name="T33" fmla="*/ 64 h 80"/>
                    <a:gd name="T34" fmla="*/ 26 w 90"/>
                    <a:gd name="T35" fmla="*/ 64 h 80"/>
                    <a:gd name="T36" fmla="*/ 26 w 90"/>
                    <a:gd name="T37" fmla="*/ 48 h 80"/>
                    <a:gd name="T38" fmla="*/ 38 w 90"/>
                    <a:gd name="T39" fmla="*/ 48 h 80"/>
                    <a:gd name="T40" fmla="*/ 77 w 90"/>
                    <a:gd name="T41" fmla="*/ 24 h 80"/>
                    <a:gd name="T42" fmla="*/ 84 w 90"/>
                    <a:gd name="T43" fmla="*/ 56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
                    <a:gd name="T67" fmla="*/ 0 h 80"/>
                    <a:gd name="T68" fmla="*/ 90 w 9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 h="80">
                      <a:moveTo>
                        <a:pt x="84" y="56"/>
                      </a:moveTo>
                      <a:lnTo>
                        <a:pt x="84" y="40"/>
                      </a:lnTo>
                      <a:lnTo>
                        <a:pt x="90" y="24"/>
                      </a:lnTo>
                      <a:lnTo>
                        <a:pt x="77" y="8"/>
                      </a:lnTo>
                      <a:lnTo>
                        <a:pt x="64" y="0"/>
                      </a:lnTo>
                      <a:lnTo>
                        <a:pt x="38" y="0"/>
                      </a:lnTo>
                      <a:lnTo>
                        <a:pt x="19" y="0"/>
                      </a:lnTo>
                      <a:lnTo>
                        <a:pt x="13" y="8"/>
                      </a:lnTo>
                      <a:lnTo>
                        <a:pt x="6" y="0"/>
                      </a:lnTo>
                      <a:lnTo>
                        <a:pt x="13" y="8"/>
                      </a:lnTo>
                      <a:lnTo>
                        <a:pt x="6" y="8"/>
                      </a:lnTo>
                      <a:lnTo>
                        <a:pt x="13" y="16"/>
                      </a:lnTo>
                      <a:lnTo>
                        <a:pt x="0" y="24"/>
                      </a:lnTo>
                      <a:lnTo>
                        <a:pt x="0" y="56"/>
                      </a:lnTo>
                      <a:lnTo>
                        <a:pt x="13" y="80"/>
                      </a:lnTo>
                      <a:lnTo>
                        <a:pt x="13" y="72"/>
                      </a:lnTo>
                      <a:lnTo>
                        <a:pt x="19" y="64"/>
                      </a:lnTo>
                      <a:lnTo>
                        <a:pt x="26" y="64"/>
                      </a:lnTo>
                      <a:lnTo>
                        <a:pt x="26" y="48"/>
                      </a:lnTo>
                      <a:lnTo>
                        <a:pt x="38" y="48"/>
                      </a:lnTo>
                      <a:lnTo>
                        <a:pt x="77" y="24"/>
                      </a:lnTo>
                      <a:lnTo>
                        <a:pt x="84" y="56"/>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41" name="Freeform 184"/>
                <p:cNvSpPr/>
                <p:nvPr/>
              </p:nvSpPr>
              <p:spPr bwMode="auto">
                <a:xfrm>
                  <a:off x="2234" y="2408"/>
                  <a:ext cx="52" cy="48"/>
                </a:xfrm>
                <a:custGeom>
                  <a:avLst/>
                  <a:gdLst>
                    <a:gd name="T0" fmla="*/ 7 w 52"/>
                    <a:gd name="T1" fmla="*/ 0 h 48"/>
                    <a:gd name="T2" fmla="*/ 0 w 52"/>
                    <a:gd name="T3" fmla="*/ 32 h 48"/>
                    <a:gd name="T4" fmla="*/ 19 w 52"/>
                    <a:gd name="T5" fmla="*/ 48 h 48"/>
                    <a:gd name="T6" fmla="*/ 32 w 52"/>
                    <a:gd name="T7" fmla="*/ 48 h 48"/>
                    <a:gd name="T8" fmla="*/ 45 w 52"/>
                    <a:gd name="T9" fmla="*/ 40 h 48"/>
                    <a:gd name="T10" fmla="*/ 52 w 52"/>
                    <a:gd name="T11" fmla="*/ 40 h 48"/>
                    <a:gd name="T12" fmla="*/ 45 w 52"/>
                    <a:gd name="T13" fmla="*/ 32 h 48"/>
                    <a:gd name="T14" fmla="*/ 32 w 52"/>
                    <a:gd name="T15" fmla="*/ 32 h 48"/>
                    <a:gd name="T16" fmla="*/ 13 w 52"/>
                    <a:gd name="T17" fmla="*/ 16 h 48"/>
                    <a:gd name="T18" fmla="*/ 7 w 52"/>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8"/>
                    <a:gd name="T32" fmla="*/ 52 w 5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8">
                      <a:moveTo>
                        <a:pt x="7" y="0"/>
                      </a:moveTo>
                      <a:lnTo>
                        <a:pt x="0" y="32"/>
                      </a:lnTo>
                      <a:lnTo>
                        <a:pt x="19" y="48"/>
                      </a:lnTo>
                      <a:lnTo>
                        <a:pt x="32" y="48"/>
                      </a:lnTo>
                      <a:lnTo>
                        <a:pt x="45" y="40"/>
                      </a:lnTo>
                      <a:lnTo>
                        <a:pt x="52" y="40"/>
                      </a:lnTo>
                      <a:lnTo>
                        <a:pt x="45" y="32"/>
                      </a:lnTo>
                      <a:lnTo>
                        <a:pt x="32" y="32"/>
                      </a:lnTo>
                      <a:lnTo>
                        <a:pt x="13" y="16"/>
                      </a:lnTo>
                      <a:lnTo>
                        <a:pt x="7"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42" name="Freeform 185"/>
                <p:cNvSpPr/>
                <p:nvPr/>
              </p:nvSpPr>
              <p:spPr bwMode="auto">
                <a:xfrm>
                  <a:off x="2182" y="2440"/>
                  <a:ext cx="162" cy="199"/>
                </a:xfrm>
                <a:custGeom>
                  <a:avLst/>
                  <a:gdLst>
                    <a:gd name="T0" fmla="*/ 52 w 162"/>
                    <a:gd name="T1" fmla="*/ 0 h 199"/>
                    <a:gd name="T2" fmla="*/ 33 w 162"/>
                    <a:gd name="T3" fmla="*/ 16 h 199"/>
                    <a:gd name="T4" fmla="*/ 13 w 162"/>
                    <a:gd name="T5" fmla="*/ 32 h 199"/>
                    <a:gd name="T6" fmla="*/ 0 w 162"/>
                    <a:gd name="T7" fmla="*/ 71 h 199"/>
                    <a:gd name="T8" fmla="*/ 0 w 162"/>
                    <a:gd name="T9" fmla="*/ 119 h 199"/>
                    <a:gd name="T10" fmla="*/ 13 w 162"/>
                    <a:gd name="T11" fmla="*/ 127 h 199"/>
                    <a:gd name="T12" fmla="*/ 33 w 162"/>
                    <a:gd name="T13" fmla="*/ 119 h 199"/>
                    <a:gd name="T14" fmla="*/ 33 w 162"/>
                    <a:gd name="T15" fmla="*/ 103 h 199"/>
                    <a:gd name="T16" fmla="*/ 33 w 162"/>
                    <a:gd name="T17" fmla="*/ 183 h 199"/>
                    <a:gd name="T18" fmla="*/ 65 w 162"/>
                    <a:gd name="T19" fmla="*/ 199 h 199"/>
                    <a:gd name="T20" fmla="*/ 97 w 162"/>
                    <a:gd name="T21" fmla="*/ 199 h 199"/>
                    <a:gd name="T22" fmla="*/ 130 w 162"/>
                    <a:gd name="T23" fmla="*/ 199 h 199"/>
                    <a:gd name="T24" fmla="*/ 143 w 162"/>
                    <a:gd name="T25" fmla="*/ 183 h 199"/>
                    <a:gd name="T26" fmla="*/ 136 w 162"/>
                    <a:gd name="T27" fmla="*/ 103 h 199"/>
                    <a:gd name="T28" fmla="*/ 156 w 162"/>
                    <a:gd name="T29" fmla="*/ 103 h 199"/>
                    <a:gd name="T30" fmla="*/ 162 w 162"/>
                    <a:gd name="T31" fmla="*/ 95 h 199"/>
                    <a:gd name="T32" fmla="*/ 156 w 162"/>
                    <a:gd name="T33" fmla="*/ 55 h 199"/>
                    <a:gd name="T34" fmla="*/ 143 w 162"/>
                    <a:gd name="T35" fmla="*/ 16 h 199"/>
                    <a:gd name="T36" fmla="*/ 117 w 162"/>
                    <a:gd name="T37" fmla="*/ 8 h 199"/>
                    <a:gd name="T38" fmla="*/ 97 w 162"/>
                    <a:gd name="T39" fmla="*/ 0 h 199"/>
                    <a:gd name="T40" fmla="*/ 97 w 162"/>
                    <a:gd name="T41" fmla="*/ 8 h 199"/>
                    <a:gd name="T42" fmla="*/ 84 w 162"/>
                    <a:gd name="T43" fmla="*/ 16 h 199"/>
                    <a:gd name="T44" fmla="*/ 71 w 162"/>
                    <a:gd name="T45" fmla="*/ 16 h 199"/>
                    <a:gd name="T46" fmla="*/ 52 w 162"/>
                    <a:gd name="T47" fmla="*/ 0 h 1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2"/>
                    <a:gd name="T73" fmla="*/ 0 h 199"/>
                    <a:gd name="T74" fmla="*/ 162 w 162"/>
                    <a:gd name="T75" fmla="*/ 199 h 1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2" h="199">
                      <a:moveTo>
                        <a:pt x="52" y="0"/>
                      </a:moveTo>
                      <a:lnTo>
                        <a:pt x="33" y="16"/>
                      </a:lnTo>
                      <a:lnTo>
                        <a:pt x="13" y="32"/>
                      </a:lnTo>
                      <a:lnTo>
                        <a:pt x="0" y="71"/>
                      </a:lnTo>
                      <a:lnTo>
                        <a:pt x="0" y="119"/>
                      </a:lnTo>
                      <a:lnTo>
                        <a:pt x="13" y="127"/>
                      </a:lnTo>
                      <a:lnTo>
                        <a:pt x="33" y="119"/>
                      </a:lnTo>
                      <a:lnTo>
                        <a:pt x="33" y="103"/>
                      </a:lnTo>
                      <a:lnTo>
                        <a:pt x="33" y="183"/>
                      </a:lnTo>
                      <a:lnTo>
                        <a:pt x="65" y="199"/>
                      </a:lnTo>
                      <a:lnTo>
                        <a:pt x="97" y="199"/>
                      </a:lnTo>
                      <a:lnTo>
                        <a:pt x="130" y="199"/>
                      </a:lnTo>
                      <a:lnTo>
                        <a:pt x="143" y="183"/>
                      </a:lnTo>
                      <a:lnTo>
                        <a:pt x="136" y="103"/>
                      </a:lnTo>
                      <a:lnTo>
                        <a:pt x="156" y="103"/>
                      </a:lnTo>
                      <a:lnTo>
                        <a:pt x="162" y="95"/>
                      </a:lnTo>
                      <a:lnTo>
                        <a:pt x="156" y="55"/>
                      </a:lnTo>
                      <a:lnTo>
                        <a:pt x="143" y="16"/>
                      </a:lnTo>
                      <a:lnTo>
                        <a:pt x="117" y="8"/>
                      </a:lnTo>
                      <a:lnTo>
                        <a:pt x="97" y="0"/>
                      </a:lnTo>
                      <a:lnTo>
                        <a:pt x="97" y="8"/>
                      </a:lnTo>
                      <a:lnTo>
                        <a:pt x="84" y="16"/>
                      </a:lnTo>
                      <a:lnTo>
                        <a:pt x="71" y="16"/>
                      </a:lnTo>
                      <a:lnTo>
                        <a:pt x="52"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43" name="Line 186"/>
                <p:cNvSpPr>
                  <a:spLocks noChangeShapeType="1"/>
                </p:cNvSpPr>
                <p:nvPr/>
              </p:nvSpPr>
              <p:spPr bwMode="auto">
                <a:xfrm flipV="1">
                  <a:off x="2318" y="2519"/>
                  <a:ext cx="1" cy="24"/>
                </a:xfrm>
                <a:prstGeom prst="line">
                  <a:avLst/>
                </a:pr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44" name="Freeform 187"/>
                <p:cNvSpPr/>
                <p:nvPr/>
              </p:nvSpPr>
              <p:spPr bwMode="auto">
                <a:xfrm>
                  <a:off x="2182" y="2559"/>
                  <a:ext cx="52" cy="104"/>
                </a:xfrm>
                <a:custGeom>
                  <a:avLst/>
                  <a:gdLst>
                    <a:gd name="T0" fmla="*/ 26 w 52"/>
                    <a:gd name="T1" fmla="*/ 0 h 104"/>
                    <a:gd name="T2" fmla="*/ 33 w 52"/>
                    <a:gd name="T3" fmla="*/ 48 h 104"/>
                    <a:gd name="T4" fmla="*/ 52 w 52"/>
                    <a:gd name="T5" fmla="*/ 88 h 104"/>
                    <a:gd name="T6" fmla="*/ 46 w 52"/>
                    <a:gd name="T7" fmla="*/ 104 h 104"/>
                    <a:gd name="T8" fmla="*/ 7 w 52"/>
                    <a:gd name="T9" fmla="*/ 48 h 104"/>
                    <a:gd name="T10" fmla="*/ 0 w 52"/>
                    <a:gd name="T11" fmla="*/ 0 h 104"/>
                    <a:gd name="T12" fmla="*/ 13 w 52"/>
                    <a:gd name="T13" fmla="*/ 8 h 104"/>
                    <a:gd name="T14" fmla="*/ 26 w 52"/>
                    <a:gd name="T15" fmla="*/ 0 h 104"/>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104"/>
                    <a:gd name="T26" fmla="*/ 52 w 52"/>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104">
                      <a:moveTo>
                        <a:pt x="26" y="0"/>
                      </a:moveTo>
                      <a:lnTo>
                        <a:pt x="33" y="48"/>
                      </a:lnTo>
                      <a:lnTo>
                        <a:pt x="52" y="88"/>
                      </a:lnTo>
                      <a:lnTo>
                        <a:pt x="46" y="104"/>
                      </a:lnTo>
                      <a:lnTo>
                        <a:pt x="7" y="48"/>
                      </a:lnTo>
                      <a:lnTo>
                        <a:pt x="0" y="0"/>
                      </a:lnTo>
                      <a:lnTo>
                        <a:pt x="13" y="8"/>
                      </a:lnTo>
                      <a:lnTo>
                        <a:pt x="2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45" name="Freeform 188"/>
                <p:cNvSpPr/>
                <p:nvPr/>
              </p:nvSpPr>
              <p:spPr bwMode="auto">
                <a:xfrm>
                  <a:off x="2318" y="2543"/>
                  <a:ext cx="26" cy="112"/>
                </a:xfrm>
                <a:custGeom>
                  <a:avLst/>
                  <a:gdLst>
                    <a:gd name="T0" fmla="*/ 26 w 26"/>
                    <a:gd name="T1" fmla="*/ 0 h 112"/>
                    <a:gd name="T2" fmla="*/ 26 w 26"/>
                    <a:gd name="T3" fmla="*/ 40 h 112"/>
                    <a:gd name="T4" fmla="*/ 7 w 26"/>
                    <a:gd name="T5" fmla="*/ 112 h 112"/>
                    <a:gd name="T6" fmla="*/ 7 w 26"/>
                    <a:gd name="T7" fmla="*/ 88 h 112"/>
                    <a:gd name="T8" fmla="*/ 7 w 26"/>
                    <a:gd name="T9" fmla="*/ 80 h 112"/>
                    <a:gd name="T10" fmla="*/ 0 w 26"/>
                    <a:gd name="T11" fmla="*/ 0 h 112"/>
                    <a:gd name="T12" fmla="*/ 20 w 26"/>
                    <a:gd name="T13" fmla="*/ 0 h 112"/>
                    <a:gd name="T14" fmla="*/ 26 w 26"/>
                    <a:gd name="T15" fmla="*/ 0 h 112"/>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12"/>
                    <a:gd name="T26" fmla="*/ 26 w 26"/>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12">
                      <a:moveTo>
                        <a:pt x="26" y="0"/>
                      </a:moveTo>
                      <a:lnTo>
                        <a:pt x="26" y="40"/>
                      </a:lnTo>
                      <a:lnTo>
                        <a:pt x="7" y="112"/>
                      </a:lnTo>
                      <a:lnTo>
                        <a:pt x="7" y="88"/>
                      </a:lnTo>
                      <a:lnTo>
                        <a:pt x="7" y="80"/>
                      </a:lnTo>
                      <a:lnTo>
                        <a:pt x="0" y="0"/>
                      </a:lnTo>
                      <a:lnTo>
                        <a:pt x="20" y="0"/>
                      </a:lnTo>
                      <a:lnTo>
                        <a:pt x="2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46" name="Freeform 189"/>
                <p:cNvSpPr/>
                <p:nvPr/>
              </p:nvSpPr>
              <p:spPr bwMode="auto">
                <a:xfrm>
                  <a:off x="2455" y="2895"/>
                  <a:ext cx="77" cy="40"/>
                </a:xfrm>
                <a:custGeom>
                  <a:avLst/>
                  <a:gdLst>
                    <a:gd name="T0" fmla="*/ 0 w 77"/>
                    <a:gd name="T1" fmla="*/ 8 h 40"/>
                    <a:gd name="T2" fmla="*/ 0 w 77"/>
                    <a:gd name="T3" fmla="*/ 24 h 40"/>
                    <a:gd name="T4" fmla="*/ 0 w 77"/>
                    <a:gd name="T5" fmla="*/ 32 h 40"/>
                    <a:gd name="T6" fmla="*/ 13 w 77"/>
                    <a:gd name="T7" fmla="*/ 32 h 40"/>
                    <a:gd name="T8" fmla="*/ 19 w 77"/>
                    <a:gd name="T9" fmla="*/ 40 h 40"/>
                    <a:gd name="T10" fmla="*/ 39 w 77"/>
                    <a:gd name="T11" fmla="*/ 32 h 40"/>
                    <a:gd name="T12" fmla="*/ 39 w 77"/>
                    <a:gd name="T13" fmla="*/ 24 h 40"/>
                    <a:gd name="T14" fmla="*/ 58 w 77"/>
                    <a:gd name="T15" fmla="*/ 32 h 40"/>
                    <a:gd name="T16" fmla="*/ 64 w 77"/>
                    <a:gd name="T17" fmla="*/ 32 h 40"/>
                    <a:gd name="T18" fmla="*/ 77 w 77"/>
                    <a:gd name="T19" fmla="*/ 32 h 40"/>
                    <a:gd name="T20" fmla="*/ 77 w 77"/>
                    <a:gd name="T21" fmla="*/ 24 h 40"/>
                    <a:gd name="T22" fmla="*/ 77 w 77"/>
                    <a:gd name="T23" fmla="*/ 16 h 40"/>
                    <a:gd name="T24" fmla="*/ 71 w 77"/>
                    <a:gd name="T25" fmla="*/ 8 h 40"/>
                    <a:gd name="T26" fmla="*/ 58 w 77"/>
                    <a:gd name="T27" fmla="*/ 8 h 40"/>
                    <a:gd name="T28" fmla="*/ 52 w 77"/>
                    <a:gd name="T29" fmla="*/ 0 h 40"/>
                    <a:gd name="T30" fmla="*/ 45 w 77"/>
                    <a:gd name="T31" fmla="*/ 8 h 40"/>
                    <a:gd name="T32" fmla="*/ 26 w 77"/>
                    <a:gd name="T33" fmla="*/ 0 h 40"/>
                    <a:gd name="T34" fmla="*/ 19 w 77"/>
                    <a:gd name="T35" fmla="*/ 8 h 40"/>
                    <a:gd name="T36" fmla="*/ 6 w 77"/>
                    <a:gd name="T37" fmla="*/ 8 h 40"/>
                    <a:gd name="T38" fmla="*/ 0 w 77"/>
                    <a:gd name="T39" fmla="*/ 8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
                    <a:gd name="T61" fmla="*/ 0 h 40"/>
                    <a:gd name="T62" fmla="*/ 77 w 77"/>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 h="40">
                      <a:moveTo>
                        <a:pt x="0" y="8"/>
                      </a:moveTo>
                      <a:lnTo>
                        <a:pt x="0" y="24"/>
                      </a:lnTo>
                      <a:lnTo>
                        <a:pt x="0" y="32"/>
                      </a:lnTo>
                      <a:lnTo>
                        <a:pt x="13" y="32"/>
                      </a:lnTo>
                      <a:lnTo>
                        <a:pt x="19" y="40"/>
                      </a:lnTo>
                      <a:lnTo>
                        <a:pt x="39" y="32"/>
                      </a:lnTo>
                      <a:lnTo>
                        <a:pt x="39" y="24"/>
                      </a:lnTo>
                      <a:lnTo>
                        <a:pt x="58" y="32"/>
                      </a:lnTo>
                      <a:lnTo>
                        <a:pt x="64" y="32"/>
                      </a:lnTo>
                      <a:lnTo>
                        <a:pt x="77" y="32"/>
                      </a:lnTo>
                      <a:lnTo>
                        <a:pt x="77" y="24"/>
                      </a:lnTo>
                      <a:lnTo>
                        <a:pt x="77" y="16"/>
                      </a:lnTo>
                      <a:lnTo>
                        <a:pt x="71" y="8"/>
                      </a:lnTo>
                      <a:lnTo>
                        <a:pt x="58" y="8"/>
                      </a:lnTo>
                      <a:lnTo>
                        <a:pt x="52" y="0"/>
                      </a:lnTo>
                      <a:lnTo>
                        <a:pt x="45" y="8"/>
                      </a:lnTo>
                      <a:lnTo>
                        <a:pt x="26" y="0"/>
                      </a:lnTo>
                      <a:lnTo>
                        <a:pt x="19" y="8"/>
                      </a:lnTo>
                      <a:lnTo>
                        <a:pt x="6" y="8"/>
                      </a:lnTo>
                      <a:lnTo>
                        <a:pt x="0" y="8"/>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47" name="Oval 190"/>
                <p:cNvSpPr>
                  <a:spLocks noChangeArrowheads="1"/>
                </p:cNvSpPr>
                <p:nvPr/>
              </p:nvSpPr>
              <p:spPr bwMode="auto">
                <a:xfrm>
                  <a:off x="2458" y="2906"/>
                  <a:ext cx="0" cy="10"/>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48" name="Oval 191"/>
                <p:cNvSpPr>
                  <a:spLocks noChangeArrowheads="1"/>
                </p:cNvSpPr>
                <p:nvPr/>
              </p:nvSpPr>
              <p:spPr bwMode="auto">
                <a:xfrm>
                  <a:off x="2490" y="2906"/>
                  <a:ext cx="1" cy="2"/>
                </a:xfrm>
                <a:prstGeom prst="ellipse">
                  <a:avLst/>
                </a:prstGeom>
                <a:grpFill/>
                <a:ln w="9525">
                  <a:solidFill>
                    <a:schemeClr val="tx1"/>
                  </a:solidFill>
                  <a:round/>
                </a:ln>
              </p:spPr>
              <p:txBody>
                <a:bodyPr/>
                <a:lstStyle/>
                <a:p>
                  <a:pPr>
                    <a:defRPr/>
                  </a:pPr>
                  <a:endParaRPr lang="tr-TR">
                    <a:latin typeface="Arial" panose="020B0604020202020204" pitchFamily="34" charset="0"/>
                    <a:ea typeface="PMingLiU" pitchFamily="18" charset="-120"/>
                  </a:endParaRPr>
                </a:p>
              </p:txBody>
            </p:sp>
            <p:sp>
              <p:nvSpPr>
                <p:cNvPr id="49" name="Freeform 192"/>
                <p:cNvSpPr/>
                <p:nvPr/>
              </p:nvSpPr>
              <p:spPr bwMode="auto">
                <a:xfrm>
                  <a:off x="2481" y="2903"/>
                  <a:ext cx="13" cy="24"/>
                </a:xfrm>
                <a:custGeom>
                  <a:avLst/>
                  <a:gdLst>
                    <a:gd name="T0" fmla="*/ 13 w 13"/>
                    <a:gd name="T1" fmla="*/ 24 h 24"/>
                    <a:gd name="T2" fmla="*/ 13 w 13"/>
                    <a:gd name="T3" fmla="*/ 16 h 24"/>
                    <a:gd name="T4" fmla="*/ 13 w 13"/>
                    <a:gd name="T5" fmla="*/ 8 h 24"/>
                    <a:gd name="T6" fmla="*/ 6 w 13"/>
                    <a:gd name="T7" fmla="*/ 8 h 24"/>
                    <a:gd name="T8" fmla="*/ 0 w 13"/>
                    <a:gd name="T9" fmla="*/ 0 h 24"/>
                    <a:gd name="T10" fmla="*/ 13 w 13"/>
                    <a:gd name="T11" fmla="*/ 24 h 24"/>
                    <a:gd name="T12" fmla="*/ 0 60000 65536"/>
                    <a:gd name="T13" fmla="*/ 0 60000 65536"/>
                    <a:gd name="T14" fmla="*/ 0 60000 65536"/>
                    <a:gd name="T15" fmla="*/ 0 60000 65536"/>
                    <a:gd name="T16" fmla="*/ 0 60000 65536"/>
                    <a:gd name="T17" fmla="*/ 0 60000 65536"/>
                    <a:gd name="T18" fmla="*/ 0 w 13"/>
                    <a:gd name="T19" fmla="*/ 0 h 24"/>
                    <a:gd name="T20" fmla="*/ 13 w 1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3" h="24">
                      <a:moveTo>
                        <a:pt x="13" y="24"/>
                      </a:moveTo>
                      <a:lnTo>
                        <a:pt x="13" y="16"/>
                      </a:lnTo>
                      <a:lnTo>
                        <a:pt x="13" y="8"/>
                      </a:lnTo>
                      <a:lnTo>
                        <a:pt x="6" y="8"/>
                      </a:lnTo>
                      <a:lnTo>
                        <a:pt x="0" y="0"/>
                      </a:lnTo>
                      <a:lnTo>
                        <a:pt x="13" y="24"/>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0" name="Freeform 193"/>
                <p:cNvSpPr/>
                <p:nvPr/>
              </p:nvSpPr>
              <p:spPr bwMode="auto">
                <a:xfrm>
                  <a:off x="2481" y="2903"/>
                  <a:ext cx="13" cy="24"/>
                </a:xfrm>
                <a:custGeom>
                  <a:avLst/>
                  <a:gdLst>
                    <a:gd name="T0" fmla="*/ 13 w 13"/>
                    <a:gd name="T1" fmla="*/ 24 h 24"/>
                    <a:gd name="T2" fmla="*/ 13 w 13"/>
                    <a:gd name="T3" fmla="*/ 16 h 24"/>
                    <a:gd name="T4" fmla="*/ 13 w 13"/>
                    <a:gd name="T5" fmla="*/ 8 h 24"/>
                    <a:gd name="T6" fmla="*/ 6 w 13"/>
                    <a:gd name="T7" fmla="*/ 8 h 24"/>
                    <a:gd name="T8" fmla="*/ 0 w 13"/>
                    <a:gd name="T9" fmla="*/ 0 h 24"/>
                    <a:gd name="T10" fmla="*/ 0 60000 65536"/>
                    <a:gd name="T11" fmla="*/ 0 60000 65536"/>
                    <a:gd name="T12" fmla="*/ 0 60000 65536"/>
                    <a:gd name="T13" fmla="*/ 0 60000 65536"/>
                    <a:gd name="T14" fmla="*/ 0 60000 65536"/>
                    <a:gd name="T15" fmla="*/ 0 w 13"/>
                    <a:gd name="T16" fmla="*/ 0 h 24"/>
                    <a:gd name="T17" fmla="*/ 13 w 13"/>
                    <a:gd name="T18" fmla="*/ 24 h 24"/>
                  </a:gdLst>
                  <a:ahLst/>
                  <a:cxnLst>
                    <a:cxn ang="T10">
                      <a:pos x="T0" y="T1"/>
                    </a:cxn>
                    <a:cxn ang="T11">
                      <a:pos x="T2" y="T3"/>
                    </a:cxn>
                    <a:cxn ang="T12">
                      <a:pos x="T4" y="T5"/>
                    </a:cxn>
                    <a:cxn ang="T13">
                      <a:pos x="T6" y="T7"/>
                    </a:cxn>
                    <a:cxn ang="T14">
                      <a:pos x="T8" y="T9"/>
                    </a:cxn>
                  </a:cxnLst>
                  <a:rect l="T15" t="T16" r="T17" b="T18"/>
                  <a:pathLst>
                    <a:path w="13" h="24">
                      <a:moveTo>
                        <a:pt x="13" y="24"/>
                      </a:moveTo>
                      <a:lnTo>
                        <a:pt x="13" y="16"/>
                      </a:lnTo>
                      <a:lnTo>
                        <a:pt x="13" y="8"/>
                      </a:lnTo>
                      <a:lnTo>
                        <a:pt x="6" y="8"/>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1" name="Freeform 194"/>
                <p:cNvSpPr/>
                <p:nvPr/>
              </p:nvSpPr>
              <p:spPr bwMode="auto">
                <a:xfrm>
                  <a:off x="2448" y="2751"/>
                  <a:ext cx="65" cy="152"/>
                </a:xfrm>
                <a:custGeom>
                  <a:avLst/>
                  <a:gdLst>
                    <a:gd name="T0" fmla="*/ 0 w 65"/>
                    <a:gd name="T1" fmla="*/ 0 h 152"/>
                    <a:gd name="T2" fmla="*/ 0 w 65"/>
                    <a:gd name="T3" fmla="*/ 16 h 152"/>
                    <a:gd name="T4" fmla="*/ 0 w 65"/>
                    <a:gd name="T5" fmla="*/ 40 h 152"/>
                    <a:gd name="T6" fmla="*/ 0 w 65"/>
                    <a:gd name="T7" fmla="*/ 104 h 152"/>
                    <a:gd name="T8" fmla="*/ 0 w 65"/>
                    <a:gd name="T9" fmla="*/ 144 h 152"/>
                    <a:gd name="T10" fmla="*/ 7 w 65"/>
                    <a:gd name="T11" fmla="*/ 152 h 152"/>
                    <a:gd name="T12" fmla="*/ 20 w 65"/>
                    <a:gd name="T13" fmla="*/ 152 h 152"/>
                    <a:gd name="T14" fmla="*/ 33 w 65"/>
                    <a:gd name="T15" fmla="*/ 152 h 152"/>
                    <a:gd name="T16" fmla="*/ 39 w 65"/>
                    <a:gd name="T17" fmla="*/ 144 h 152"/>
                    <a:gd name="T18" fmla="*/ 52 w 65"/>
                    <a:gd name="T19" fmla="*/ 152 h 152"/>
                    <a:gd name="T20" fmla="*/ 59 w 65"/>
                    <a:gd name="T21" fmla="*/ 152 h 152"/>
                    <a:gd name="T22" fmla="*/ 65 w 65"/>
                    <a:gd name="T23" fmla="*/ 144 h 152"/>
                    <a:gd name="T24" fmla="*/ 65 w 65"/>
                    <a:gd name="T25" fmla="*/ 96 h 152"/>
                    <a:gd name="T26" fmla="*/ 65 w 65"/>
                    <a:gd name="T27" fmla="*/ 80 h 152"/>
                    <a:gd name="T28" fmla="*/ 59 w 65"/>
                    <a:gd name="T29" fmla="*/ 0 h 152"/>
                    <a:gd name="T30" fmla="*/ 59 w 65"/>
                    <a:gd name="T31" fmla="*/ 0 h 152"/>
                    <a:gd name="T32" fmla="*/ 39 w 65"/>
                    <a:gd name="T33" fmla="*/ 8 h 152"/>
                    <a:gd name="T34" fmla="*/ 20 w 65"/>
                    <a:gd name="T35" fmla="*/ 8 h 152"/>
                    <a:gd name="T36" fmla="*/ 0 w 65"/>
                    <a:gd name="T37" fmla="*/ 0 h 1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152"/>
                    <a:gd name="T59" fmla="*/ 65 w 65"/>
                    <a:gd name="T60" fmla="*/ 152 h 1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152">
                      <a:moveTo>
                        <a:pt x="0" y="0"/>
                      </a:moveTo>
                      <a:lnTo>
                        <a:pt x="0" y="16"/>
                      </a:lnTo>
                      <a:lnTo>
                        <a:pt x="0" y="40"/>
                      </a:lnTo>
                      <a:lnTo>
                        <a:pt x="0" y="104"/>
                      </a:lnTo>
                      <a:lnTo>
                        <a:pt x="0" y="144"/>
                      </a:lnTo>
                      <a:lnTo>
                        <a:pt x="7" y="152"/>
                      </a:lnTo>
                      <a:lnTo>
                        <a:pt x="20" y="152"/>
                      </a:lnTo>
                      <a:lnTo>
                        <a:pt x="33" y="152"/>
                      </a:lnTo>
                      <a:lnTo>
                        <a:pt x="39" y="144"/>
                      </a:lnTo>
                      <a:lnTo>
                        <a:pt x="52" y="152"/>
                      </a:lnTo>
                      <a:lnTo>
                        <a:pt x="59" y="152"/>
                      </a:lnTo>
                      <a:lnTo>
                        <a:pt x="65" y="144"/>
                      </a:lnTo>
                      <a:lnTo>
                        <a:pt x="65" y="96"/>
                      </a:lnTo>
                      <a:lnTo>
                        <a:pt x="65" y="80"/>
                      </a:lnTo>
                      <a:lnTo>
                        <a:pt x="59" y="0"/>
                      </a:lnTo>
                      <a:lnTo>
                        <a:pt x="39" y="8"/>
                      </a:lnTo>
                      <a:lnTo>
                        <a:pt x="20" y="8"/>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2" name="Freeform 195"/>
                <p:cNvSpPr/>
                <p:nvPr/>
              </p:nvSpPr>
              <p:spPr bwMode="auto">
                <a:xfrm>
                  <a:off x="2487" y="2799"/>
                  <a:ext cx="1" cy="96"/>
                </a:xfrm>
                <a:custGeom>
                  <a:avLst/>
                  <a:gdLst>
                    <a:gd name="T0" fmla="*/ 0 w 1"/>
                    <a:gd name="T1" fmla="*/ 96 h 96"/>
                    <a:gd name="T2" fmla="*/ 0 w 1"/>
                    <a:gd name="T3" fmla="*/ 32 h 96"/>
                    <a:gd name="T4" fmla="*/ 0 w 1"/>
                    <a:gd name="T5" fmla="*/ 0 h 96"/>
                    <a:gd name="T6" fmla="*/ 0 60000 65536"/>
                    <a:gd name="T7" fmla="*/ 0 60000 65536"/>
                    <a:gd name="T8" fmla="*/ 0 60000 65536"/>
                    <a:gd name="T9" fmla="*/ 0 w 1"/>
                    <a:gd name="T10" fmla="*/ 0 h 96"/>
                    <a:gd name="T11" fmla="*/ 1 w 1"/>
                    <a:gd name="T12" fmla="*/ 96 h 96"/>
                  </a:gdLst>
                  <a:ahLst/>
                  <a:cxnLst>
                    <a:cxn ang="T6">
                      <a:pos x="T0" y="T1"/>
                    </a:cxn>
                    <a:cxn ang="T7">
                      <a:pos x="T2" y="T3"/>
                    </a:cxn>
                    <a:cxn ang="T8">
                      <a:pos x="T4" y="T5"/>
                    </a:cxn>
                  </a:cxnLst>
                  <a:rect l="T9" t="T10" r="T11" b="T12"/>
                  <a:pathLst>
                    <a:path w="1" h="96">
                      <a:moveTo>
                        <a:pt x="0" y="96"/>
                      </a:moveTo>
                      <a:lnTo>
                        <a:pt x="0" y="32"/>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3" name="Freeform 196"/>
                <p:cNvSpPr/>
                <p:nvPr/>
              </p:nvSpPr>
              <p:spPr bwMode="auto">
                <a:xfrm>
                  <a:off x="2455" y="2583"/>
                  <a:ext cx="39" cy="56"/>
                </a:xfrm>
                <a:custGeom>
                  <a:avLst/>
                  <a:gdLst>
                    <a:gd name="T0" fmla="*/ 6 w 39"/>
                    <a:gd name="T1" fmla="*/ 24 h 56"/>
                    <a:gd name="T2" fmla="*/ 0 w 39"/>
                    <a:gd name="T3" fmla="*/ 16 h 56"/>
                    <a:gd name="T4" fmla="*/ 0 w 39"/>
                    <a:gd name="T5" fmla="*/ 24 h 56"/>
                    <a:gd name="T6" fmla="*/ 0 w 39"/>
                    <a:gd name="T7" fmla="*/ 32 h 56"/>
                    <a:gd name="T8" fmla="*/ 6 w 39"/>
                    <a:gd name="T9" fmla="*/ 32 h 56"/>
                    <a:gd name="T10" fmla="*/ 6 w 39"/>
                    <a:gd name="T11" fmla="*/ 48 h 56"/>
                    <a:gd name="T12" fmla="*/ 19 w 39"/>
                    <a:gd name="T13" fmla="*/ 56 h 56"/>
                    <a:gd name="T14" fmla="*/ 32 w 39"/>
                    <a:gd name="T15" fmla="*/ 48 h 56"/>
                    <a:gd name="T16" fmla="*/ 39 w 39"/>
                    <a:gd name="T17" fmla="*/ 48 h 56"/>
                    <a:gd name="T18" fmla="*/ 39 w 39"/>
                    <a:gd name="T19" fmla="*/ 32 h 56"/>
                    <a:gd name="T20" fmla="*/ 39 w 39"/>
                    <a:gd name="T21" fmla="*/ 16 h 56"/>
                    <a:gd name="T22" fmla="*/ 32 w 39"/>
                    <a:gd name="T23" fmla="*/ 0 h 56"/>
                    <a:gd name="T24" fmla="*/ 13 w 39"/>
                    <a:gd name="T25" fmla="*/ 8 h 56"/>
                    <a:gd name="T26" fmla="*/ 6 w 39"/>
                    <a:gd name="T27" fmla="*/ 8 h 56"/>
                    <a:gd name="T28" fmla="*/ 6 w 39"/>
                    <a:gd name="T29" fmla="*/ 24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56"/>
                    <a:gd name="T47" fmla="*/ 39 w 39"/>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56">
                      <a:moveTo>
                        <a:pt x="6" y="24"/>
                      </a:moveTo>
                      <a:lnTo>
                        <a:pt x="0" y="16"/>
                      </a:lnTo>
                      <a:lnTo>
                        <a:pt x="0" y="24"/>
                      </a:lnTo>
                      <a:lnTo>
                        <a:pt x="0" y="32"/>
                      </a:lnTo>
                      <a:lnTo>
                        <a:pt x="6" y="32"/>
                      </a:lnTo>
                      <a:lnTo>
                        <a:pt x="6" y="48"/>
                      </a:lnTo>
                      <a:lnTo>
                        <a:pt x="19" y="56"/>
                      </a:lnTo>
                      <a:lnTo>
                        <a:pt x="32" y="48"/>
                      </a:lnTo>
                      <a:lnTo>
                        <a:pt x="39" y="48"/>
                      </a:lnTo>
                      <a:lnTo>
                        <a:pt x="39" y="32"/>
                      </a:lnTo>
                      <a:lnTo>
                        <a:pt x="39" y="16"/>
                      </a:lnTo>
                      <a:lnTo>
                        <a:pt x="32" y="0"/>
                      </a:lnTo>
                      <a:lnTo>
                        <a:pt x="13" y="8"/>
                      </a:lnTo>
                      <a:lnTo>
                        <a:pt x="6" y="8"/>
                      </a:lnTo>
                      <a:lnTo>
                        <a:pt x="6" y="24"/>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4" name="Freeform 197"/>
                <p:cNvSpPr/>
                <p:nvPr/>
              </p:nvSpPr>
              <p:spPr bwMode="auto">
                <a:xfrm>
                  <a:off x="2442" y="2559"/>
                  <a:ext cx="58" cy="56"/>
                </a:xfrm>
                <a:custGeom>
                  <a:avLst/>
                  <a:gdLst>
                    <a:gd name="T0" fmla="*/ 52 w 58"/>
                    <a:gd name="T1" fmla="*/ 40 h 56"/>
                    <a:gd name="T2" fmla="*/ 52 w 58"/>
                    <a:gd name="T3" fmla="*/ 32 h 56"/>
                    <a:gd name="T4" fmla="*/ 58 w 58"/>
                    <a:gd name="T5" fmla="*/ 16 h 56"/>
                    <a:gd name="T6" fmla="*/ 52 w 58"/>
                    <a:gd name="T7" fmla="*/ 8 h 56"/>
                    <a:gd name="T8" fmla="*/ 45 w 58"/>
                    <a:gd name="T9" fmla="*/ 8 h 56"/>
                    <a:gd name="T10" fmla="*/ 26 w 58"/>
                    <a:gd name="T11" fmla="*/ 0 h 56"/>
                    <a:gd name="T12" fmla="*/ 13 w 58"/>
                    <a:gd name="T13" fmla="*/ 8 h 56"/>
                    <a:gd name="T14" fmla="*/ 13 w 58"/>
                    <a:gd name="T15" fmla="*/ 8 h 56"/>
                    <a:gd name="T16" fmla="*/ 6 w 58"/>
                    <a:gd name="T17" fmla="*/ 8 h 56"/>
                    <a:gd name="T18" fmla="*/ 13 w 58"/>
                    <a:gd name="T19" fmla="*/ 8 h 56"/>
                    <a:gd name="T20" fmla="*/ 6 w 58"/>
                    <a:gd name="T21" fmla="*/ 8 h 56"/>
                    <a:gd name="T22" fmla="*/ 6 w 58"/>
                    <a:gd name="T23" fmla="*/ 16 h 56"/>
                    <a:gd name="T24" fmla="*/ 6 w 58"/>
                    <a:gd name="T25" fmla="*/ 16 h 56"/>
                    <a:gd name="T26" fmla="*/ 0 w 58"/>
                    <a:gd name="T27" fmla="*/ 40 h 56"/>
                    <a:gd name="T28" fmla="*/ 13 w 58"/>
                    <a:gd name="T29" fmla="*/ 56 h 56"/>
                    <a:gd name="T30" fmla="*/ 13 w 58"/>
                    <a:gd name="T31" fmla="*/ 48 h 56"/>
                    <a:gd name="T32" fmla="*/ 13 w 58"/>
                    <a:gd name="T33" fmla="*/ 40 h 56"/>
                    <a:gd name="T34" fmla="*/ 19 w 58"/>
                    <a:gd name="T35" fmla="*/ 48 h 56"/>
                    <a:gd name="T36" fmla="*/ 19 w 58"/>
                    <a:gd name="T37" fmla="*/ 32 h 56"/>
                    <a:gd name="T38" fmla="*/ 26 w 58"/>
                    <a:gd name="T39" fmla="*/ 32 h 56"/>
                    <a:gd name="T40" fmla="*/ 45 w 58"/>
                    <a:gd name="T41" fmla="*/ 24 h 56"/>
                    <a:gd name="T42" fmla="*/ 52 w 58"/>
                    <a:gd name="T43" fmla="*/ 40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8"/>
                    <a:gd name="T67" fmla="*/ 0 h 56"/>
                    <a:gd name="T68" fmla="*/ 58 w 58"/>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8" h="56">
                      <a:moveTo>
                        <a:pt x="52" y="40"/>
                      </a:moveTo>
                      <a:lnTo>
                        <a:pt x="52" y="32"/>
                      </a:lnTo>
                      <a:lnTo>
                        <a:pt x="58" y="16"/>
                      </a:lnTo>
                      <a:lnTo>
                        <a:pt x="52" y="8"/>
                      </a:lnTo>
                      <a:lnTo>
                        <a:pt x="45" y="8"/>
                      </a:lnTo>
                      <a:lnTo>
                        <a:pt x="26" y="0"/>
                      </a:lnTo>
                      <a:lnTo>
                        <a:pt x="13" y="8"/>
                      </a:lnTo>
                      <a:lnTo>
                        <a:pt x="6" y="8"/>
                      </a:lnTo>
                      <a:lnTo>
                        <a:pt x="13" y="8"/>
                      </a:lnTo>
                      <a:lnTo>
                        <a:pt x="6" y="8"/>
                      </a:lnTo>
                      <a:lnTo>
                        <a:pt x="6" y="16"/>
                      </a:lnTo>
                      <a:lnTo>
                        <a:pt x="0" y="40"/>
                      </a:lnTo>
                      <a:lnTo>
                        <a:pt x="13" y="56"/>
                      </a:lnTo>
                      <a:lnTo>
                        <a:pt x="13" y="48"/>
                      </a:lnTo>
                      <a:lnTo>
                        <a:pt x="13" y="40"/>
                      </a:lnTo>
                      <a:lnTo>
                        <a:pt x="19" y="48"/>
                      </a:lnTo>
                      <a:lnTo>
                        <a:pt x="19" y="32"/>
                      </a:lnTo>
                      <a:lnTo>
                        <a:pt x="26" y="32"/>
                      </a:lnTo>
                      <a:lnTo>
                        <a:pt x="45" y="24"/>
                      </a:lnTo>
                      <a:lnTo>
                        <a:pt x="52" y="4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5" name="Freeform 198"/>
                <p:cNvSpPr/>
                <p:nvPr/>
              </p:nvSpPr>
              <p:spPr bwMode="auto">
                <a:xfrm>
                  <a:off x="2461" y="2615"/>
                  <a:ext cx="26" cy="32"/>
                </a:xfrm>
                <a:custGeom>
                  <a:avLst/>
                  <a:gdLst>
                    <a:gd name="T0" fmla="*/ 0 w 26"/>
                    <a:gd name="T1" fmla="*/ 0 h 32"/>
                    <a:gd name="T2" fmla="*/ 0 w 26"/>
                    <a:gd name="T3" fmla="*/ 24 h 32"/>
                    <a:gd name="T4" fmla="*/ 7 w 26"/>
                    <a:gd name="T5" fmla="*/ 32 h 32"/>
                    <a:gd name="T6" fmla="*/ 13 w 26"/>
                    <a:gd name="T7" fmla="*/ 32 h 32"/>
                    <a:gd name="T8" fmla="*/ 20 w 26"/>
                    <a:gd name="T9" fmla="*/ 32 h 32"/>
                    <a:gd name="T10" fmla="*/ 26 w 26"/>
                    <a:gd name="T11" fmla="*/ 24 h 32"/>
                    <a:gd name="T12" fmla="*/ 26 w 26"/>
                    <a:gd name="T13" fmla="*/ 16 h 32"/>
                    <a:gd name="T14" fmla="*/ 13 w 26"/>
                    <a:gd name="T15" fmla="*/ 24 h 32"/>
                    <a:gd name="T16" fmla="*/ 0 w 26"/>
                    <a:gd name="T17" fmla="*/ 16 h 32"/>
                    <a:gd name="T18" fmla="*/ 0 w 2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32"/>
                    <a:gd name="T32" fmla="*/ 26 w 26"/>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32">
                      <a:moveTo>
                        <a:pt x="0" y="0"/>
                      </a:moveTo>
                      <a:lnTo>
                        <a:pt x="0" y="24"/>
                      </a:lnTo>
                      <a:lnTo>
                        <a:pt x="7" y="32"/>
                      </a:lnTo>
                      <a:lnTo>
                        <a:pt x="13" y="32"/>
                      </a:lnTo>
                      <a:lnTo>
                        <a:pt x="20" y="32"/>
                      </a:lnTo>
                      <a:lnTo>
                        <a:pt x="26" y="24"/>
                      </a:lnTo>
                      <a:lnTo>
                        <a:pt x="26" y="16"/>
                      </a:lnTo>
                      <a:lnTo>
                        <a:pt x="13" y="24"/>
                      </a:lnTo>
                      <a:lnTo>
                        <a:pt x="0" y="16"/>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6" name="Freeform 199"/>
                <p:cNvSpPr/>
                <p:nvPr/>
              </p:nvSpPr>
              <p:spPr bwMode="auto">
                <a:xfrm>
                  <a:off x="2422" y="2631"/>
                  <a:ext cx="97" cy="128"/>
                </a:xfrm>
                <a:custGeom>
                  <a:avLst/>
                  <a:gdLst>
                    <a:gd name="T0" fmla="*/ 39 w 97"/>
                    <a:gd name="T1" fmla="*/ 8 h 128"/>
                    <a:gd name="T2" fmla="*/ 20 w 97"/>
                    <a:gd name="T3" fmla="*/ 16 h 128"/>
                    <a:gd name="T4" fmla="*/ 13 w 97"/>
                    <a:gd name="T5" fmla="*/ 24 h 128"/>
                    <a:gd name="T6" fmla="*/ 7 w 97"/>
                    <a:gd name="T7" fmla="*/ 48 h 128"/>
                    <a:gd name="T8" fmla="*/ 0 w 97"/>
                    <a:gd name="T9" fmla="*/ 72 h 128"/>
                    <a:gd name="T10" fmla="*/ 13 w 97"/>
                    <a:gd name="T11" fmla="*/ 80 h 128"/>
                    <a:gd name="T12" fmla="*/ 20 w 97"/>
                    <a:gd name="T13" fmla="*/ 80 h 128"/>
                    <a:gd name="T14" fmla="*/ 26 w 97"/>
                    <a:gd name="T15" fmla="*/ 64 h 128"/>
                    <a:gd name="T16" fmla="*/ 26 w 97"/>
                    <a:gd name="T17" fmla="*/ 120 h 128"/>
                    <a:gd name="T18" fmla="*/ 46 w 97"/>
                    <a:gd name="T19" fmla="*/ 128 h 128"/>
                    <a:gd name="T20" fmla="*/ 65 w 97"/>
                    <a:gd name="T21" fmla="*/ 128 h 128"/>
                    <a:gd name="T22" fmla="*/ 85 w 97"/>
                    <a:gd name="T23" fmla="*/ 120 h 128"/>
                    <a:gd name="T24" fmla="*/ 91 w 97"/>
                    <a:gd name="T25" fmla="*/ 120 h 128"/>
                    <a:gd name="T26" fmla="*/ 85 w 97"/>
                    <a:gd name="T27" fmla="*/ 72 h 128"/>
                    <a:gd name="T28" fmla="*/ 97 w 97"/>
                    <a:gd name="T29" fmla="*/ 72 h 128"/>
                    <a:gd name="T30" fmla="*/ 97 w 97"/>
                    <a:gd name="T31" fmla="*/ 64 h 128"/>
                    <a:gd name="T32" fmla="*/ 97 w 97"/>
                    <a:gd name="T33" fmla="*/ 40 h 128"/>
                    <a:gd name="T34" fmla="*/ 85 w 97"/>
                    <a:gd name="T35" fmla="*/ 16 h 128"/>
                    <a:gd name="T36" fmla="*/ 72 w 97"/>
                    <a:gd name="T37" fmla="*/ 8 h 128"/>
                    <a:gd name="T38" fmla="*/ 65 w 97"/>
                    <a:gd name="T39" fmla="*/ 0 h 128"/>
                    <a:gd name="T40" fmla="*/ 59 w 97"/>
                    <a:gd name="T41" fmla="*/ 16 h 128"/>
                    <a:gd name="T42" fmla="*/ 52 w 97"/>
                    <a:gd name="T43" fmla="*/ 16 h 128"/>
                    <a:gd name="T44" fmla="*/ 46 w 97"/>
                    <a:gd name="T45" fmla="*/ 16 h 128"/>
                    <a:gd name="T46" fmla="*/ 39 w 97"/>
                    <a:gd name="T47" fmla="*/ 8 h 1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7"/>
                    <a:gd name="T73" fmla="*/ 0 h 128"/>
                    <a:gd name="T74" fmla="*/ 97 w 97"/>
                    <a:gd name="T75" fmla="*/ 128 h 1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7" h="128">
                      <a:moveTo>
                        <a:pt x="39" y="8"/>
                      </a:moveTo>
                      <a:lnTo>
                        <a:pt x="20" y="16"/>
                      </a:lnTo>
                      <a:lnTo>
                        <a:pt x="13" y="24"/>
                      </a:lnTo>
                      <a:lnTo>
                        <a:pt x="7" y="48"/>
                      </a:lnTo>
                      <a:lnTo>
                        <a:pt x="0" y="72"/>
                      </a:lnTo>
                      <a:lnTo>
                        <a:pt x="13" y="80"/>
                      </a:lnTo>
                      <a:lnTo>
                        <a:pt x="20" y="80"/>
                      </a:lnTo>
                      <a:lnTo>
                        <a:pt x="26" y="64"/>
                      </a:lnTo>
                      <a:lnTo>
                        <a:pt x="26" y="120"/>
                      </a:lnTo>
                      <a:lnTo>
                        <a:pt x="46" y="128"/>
                      </a:lnTo>
                      <a:lnTo>
                        <a:pt x="65" y="128"/>
                      </a:lnTo>
                      <a:lnTo>
                        <a:pt x="85" y="120"/>
                      </a:lnTo>
                      <a:lnTo>
                        <a:pt x="91" y="120"/>
                      </a:lnTo>
                      <a:lnTo>
                        <a:pt x="85" y="72"/>
                      </a:lnTo>
                      <a:lnTo>
                        <a:pt x="97" y="72"/>
                      </a:lnTo>
                      <a:lnTo>
                        <a:pt x="97" y="64"/>
                      </a:lnTo>
                      <a:lnTo>
                        <a:pt x="97" y="40"/>
                      </a:lnTo>
                      <a:lnTo>
                        <a:pt x="85" y="16"/>
                      </a:lnTo>
                      <a:lnTo>
                        <a:pt x="72" y="8"/>
                      </a:lnTo>
                      <a:lnTo>
                        <a:pt x="65" y="0"/>
                      </a:lnTo>
                      <a:lnTo>
                        <a:pt x="59" y="16"/>
                      </a:lnTo>
                      <a:lnTo>
                        <a:pt x="52" y="16"/>
                      </a:lnTo>
                      <a:lnTo>
                        <a:pt x="46" y="16"/>
                      </a:lnTo>
                      <a:lnTo>
                        <a:pt x="39" y="8"/>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7" name="Line 200"/>
                <p:cNvSpPr>
                  <a:spLocks noChangeShapeType="1"/>
                </p:cNvSpPr>
                <p:nvPr/>
              </p:nvSpPr>
              <p:spPr bwMode="auto">
                <a:xfrm flipV="1">
                  <a:off x="2507" y="2679"/>
                  <a:ext cx="1" cy="24"/>
                </a:xfrm>
                <a:prstGeom prst="line">
                  <a:avLst/>
                </a:pr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8" name="Freeform 201"/>
                <p:cNvSpPr/>
                <p:nvPr/>
              </p:nvSpPr>
              <p:spPr bwMode="auto">
                <a:xfrm>
                  <a:off x="2429" y="2711"/>
                  <a:ext cx="26" cy="64"/>
                </a:xfrm>
                <a:custGeom>
                  <a:avLst/>
                  <a:gdLst>
                    <a:gd name="T0" fmla="*/ 13 w 26"/>
                    <a:gd name="T1" fmla="*/ 0 h 64"/>
                    <a:gd name="T2" fmla="*/ 13 w 26"/>
                    <a:gd name="T3" fmla="*/ 24 h 64"/>
                    <a:gd name="T4" fmla="*/ 26 w 26"/>
                    <a:gd name="T5" fmla="*/ 48 h 64"/>
                    <a:gd name="T6" fmla="*/ 19 w 26"/>
                    <a:gd name="T7" fmla="*/ 64 h 64"/>
                    <a:gd name="T8" fmla="*/ 0 w 26"/>
                    <a:gd name="T9" fmla="*/ 24 h 64"/>
                    <a:gd name="T10" fmla="*/ 0 w 26"/>
                    <a:gd name="T11" fmla="*/ 0 h 64"/>
                    <a:gd name="T12" fmla="*/ 6 w 26"/>
                    <a:gd name="T13" fmla="*/ 0 h 64"/>
                    <a:gd name="T14" fmla="*/ 13 w 26"/>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64"/>
                    <a:gd name="T26" fmla="*/ 26 w 26"/>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64">
                      <a:moveTo>
                        <a:pt x="13" y="0"/>
                      </a:moveTo>
                      <a:lnTo>
                        <a:pt x="13" y="24"/>
                      </a:lnTo>
                      <a:lnTo>
                        <a:pt x="26" y="48"/>
                      </a:lnTo>
                      <a:lnTo>
                        <a:pt x="19" y="64"/>
                      </a:lnTo>
                      <a:lnTo>
                        <a:pt x="0" y="24"/>
                      </a:lnTo>
                      <a:lnTo>
                        <a:pt x="0" y="0"/>
                      </a:lnTo>
                      <a:lnTo>
                        <a:pt x="6" y="0"/>
                      </a:lnTo>
                      <a:lnTo>
                        <a:pt x="13"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59" name="Freeform 202"/>
                <p:cNvSpPr/>
                <p:nvPr/>
              </p:nvSpPr>
              <p:spPr bwMode="auto">
                <a:xfrm>
                  <a:off x="2507" y="2695"/>
                  <a:ext cx="12" cy="72"/>
                </a:xfrm>
                <a:custGeom>
                  <a:avLst/>
                  <a:gdLst>
                    <a:gd name="T0" fmla="*/ 12 w 12"/>
                    <a:gd name="T1" fmla="*/ 0 h 72"/>
                    <a:gd name="T2" fmla="*/ 12 w 12"/>
                    <a:gd name="T3" fmla="*/ 32 h 72"/>
                    <a:gd name="T4" fmla="*/ 6 w 12"/>
                    <a:gd name="T5" fmla="*/ 72 h 72"/>
                    <a:gd name="T6" fmla="*/ 0 w 12"/>
                    <a:gd name="T7" fmla="*/ 56 h 72"/>
                    <a:gd name="T8" fmla="*/ 6 w 12"/>
                    <a:gd name="T9" fmla="*/ 56 h 72"/>
                    <a:gd name="T10" fmla="*/ 0 w 12"/>
                    <a:gd name="T11" fmla="*/ 8 h 72"/>
                    <a:gd name="T12" fmla="*/ 12 w 12"/>
                    <a:gd name="T13" fmla="*/ 8 h 72"/>
                    <a:gd name="T14" fmla="*/ 12 w 12"/>
                    <a:gd name="T15" fmla="*/ 0 h 7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72"/>
                    <a:gd name="T26" fmla="*/ 12 w 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72">
                      <a:moveTo>
                        <a:pt x="12" y="0"/>
                      </a:moveTo>
                      <a:lnTo>
                        <a:pt x="12" y="32"/>
                      </a:lnTo>
                      <a:lnTo>
                        <a:pt x="6" y="72"/>
                      </a:lnTo>
                      <a:lnTo>
                        <a:pt x="0" y="56"/>
                      </a:lnTo>
                      <a:lnTo>
                        <a:pt x="6" y="56"/>
                      </a:lnTo>
                      <a:lnTo>
                        <a:pt x="0" y="8"/>
                      </a:lnTo>
                      <a:lnTo>
                        <a:pt x="12" y="8"/>
                      </a:lnTo>
                      <a:lnTo>
                        <a:pt x="12"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0" name="Freeform 203"/>
                <p:cNvSpPr/>
                <p:nvPr/>
              </p:nvSpPr>
              <p:spPr bwMode="auto">
                <a:xfrm>
                  <a:off x="2630" y="2903"/>
                  <a:ext cx="71" cy="32"/>
                </a:xfrm>
                <a:custGeom>
                  <a:avLst/>
                  <a:gdLst>
                    <a:gd name="T0" fmla="*/ 6 w 71"/>
                    <a:gd name="T1" fmla="*/ 8 h 32"/>
                    <a:gd name="T2" fmla="*/ 0 w 71"/>
                    <a:gd name="T3" fmla="*/ 16 h 32"/>
                    <a:gd name="T4" fmla="*/ 0 w 71"/>
                    <a:gd name="T5" fmla="*/ 24 h 32"/>
                    <a:gd name="T6" fmla="*/ 13 w 71"/>
                    <a:gd name="T7" fmla="*/ 24 h 32"/>
                    <a:gd name="T8" fmla="*/ 19 w 71"/>
                    <a:gd name="T9" fmla="*/ 32 h 32"/>
                    <a:gd name="T10" fmla="*/ 32 w 71"/>
                    <a:gd name="T11" fmla="*/ 24 h 32"/>
                    <a:gd name="T12" fmla="*/ 39 w 71"/>
                    <a:gd name="T13" fmla="*/ 24 h 32"/>
                    <a:gd name="T14" fmla="*/ 45 w 71"/>
                    <a:gd name="T15" fmla="*/ 24 h 32"/>
                    <a:gd name="T16" fmla="*/ 52 w 71"/>
                    <a:gd name="T17" fmla="*/ 24 h 32"/>
                    <a:gd name="T18" fmla="*/ 65 w 71"/>
                    <a:gd name="T19" fmla="*/ 24 h 32"/>
                    <a:gd name="T20" fmla="*/ 71 w 71"/>
                    <a:gd name="T21" fmla="*/ 16 h 32"/>
                    <a:gd name="T22" fmla="*/ 65 w 71"/>
                    <a:gd name="T23" fmla="*/ 8 h 32"/>
                    <a:gd name="T24" fmla="*/ 58 w 71"/>
                    <a:gd name="T25" fmla="*/ 8 h 32"/>
                    <a:gd name="T26" fmla="*/ 52 w 71"/>
                    <a:gd name="T27" fmla="*/ 0 h 32"/>
                    <a:gd name="T28" fmla="*/ 45 w 71"/>
                    <a:gd name="T29" fmla="*/ 0 h 32"/>
                    <a:gd name="T30" fmla="*/ 39 w 71"/>
                    <a:gd name="T31" fmla="*/ 0 h 32"/>
                    <a:gd name="T32" fmla="*/ 26 w 71"/>
                    <a:gd name="T33" fmla="*/ 0 h 32"/>
                    <a:gd name="T34" fmla="*/ 19 w 71"/>
                    <a:gd name="T35" fmla="*/ 0 h 32"/>
                    <a:gd name="T36" fmla="*/ 13 w 71"/>
                    <a:gd name="T37" fmla="*/ 8 h 32"/>
                    <a:gd name="T38" fmla="*/ 6 w 71"/>
                    <a:gd name="T39" fmla="*/ 8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32"/>
                    <a:gd name="T62" fmla="*/ 71 w 71"/>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32">
                      <a:moveTo>
                        <a:pt x="6" y="8"/>
                      </a:moveTo>
                      <a:lnTo>
                        <a:pt x="0" y="16"/>
                      </a:lnTo>
                      <a:lnTo>
                        <a:pt x="0" y="24"/>
                      </a:lnTo>
                      <a:lnTo>
                        <a:pt x="13" y="24"/>
                      </a:lnTo>
                      <a:lnTo>
                        <a:pt x="19" y="32"/>
                      </a:lnTo>
                      <a:lnTo>
                        <a:pt x="32" y="24"/>
                      </a:lnTo>
                      <a:lnTo>
                        <a:pt x="39" y="24"/>
                      </a:lnTo>
                      <a:lnTo>
                        <a:pt x="45" y="24"/>
                      </a:lnTo>
                      <a:lnTo>
                        <a:pt x="52" y="24"/>
                      </a:lnTo>
                      <a:lnTo>
                        <a:pt x="65" y="24"/>
                      </a:lnTo>
                      <a:lnTo>
                        <a:pt x="71" y="16"/>
                      </a:lnTo>
                      <a:lnTo>
                        <a:pt x="65" y="8"/>
                      </a:lnTo>
                      <a:lnTo>
                        <a:pt x="58" y="8"/>
                      </a:lnTo>
                      <a:lnTo>
                        <a:pt x="52" y="0"/>
                      </a:lnTo>
                      <a:lnTo>
                        <a:pt x="45" y="0"/>
                      </a:lnTo>
                      <a:lnTo>
                        <a:pt x="39" y="0"/>
                      </a:lnTo>
                      <a:lnTo>
                        <a:pt x="26" y="0"/>
                      </a:lnTo>
                      <a:lnTo>
                        <a:pt x="19" y="0"/>
                      </a:lnTo>
                      <a:lnTo>
                        <a:pt x="13" y="8"/>
                      </a:lnTo>
                      <a:lnTo>
                        <a:pt x="6" y="8"/>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1" name="Freeform 204"/>
                <p:cNvSpPr/>
                <p:nvPr/>
              </p:nvSpPr>
              <p:spPr bwMode="auto">
                <a:xfrm>
                  <a:off x="2656" y="2903"/>
                  <a:ext cx="13" cy="24"/>
                </a:xfrm>
                <a:custGeom>
                  <a:avLst/>
                  <a:gdLst>
                    <a:gd name="T0" fmla="*/ 13 w 13"/>
                    <a:gd name="T1" fmla="*/ 24 h 24"/>
                    <a:gd name="T2" fmla="*/ 13 w 13"/>
                    <a:gd name="T3" fmla="*/ 16 h 24"/>
                    <a:gd name="T4" fmla="*/ 6 w 13"/>
                    <a:gd name="T5" fmla="*/ 8 h 24"/>
                    <a:gd name="T6" fmla="*/ 0 w 13"/>
                    <a:gd name="T7" fmla="*/ 8 h 24"/>
                    <a:gd name="T8" fmla="*/ 0 w 13"/>
                    <a:gd name="T9" fmla="*/ 0 h 24"/>
                    <a:gd name="T10" fmla="*/ 13 w 13"/>
                    <a:gd name="T11" fmla="*/ 24 h 24"/>
                    <a:gd name="T12" fmla="*/ 0 60000 65536"/>
                    <a:gd name="T13" fmla="*/ 0 60000 65536"/>
                    <a:gd name="T14" fmla="*/ 0 60000 65536"/>
                    <a:gd name="T15" fmla="*/ 0 60000 65536"/>
                    <a:gd name="T16" fmla="*/ 0 60000 65536"/>
                    <a:gd name="T17" fmla="*/ 0 60000 65536"/>
                    <a:gd name="T18" fmla="*/ 0 w 13"/>
                    <a:gd name="T19" fmla="*/ 0 h 24"/>
                    <a:gd name="T20" fmla="*/ 13 w 1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3" h="24">
                      <a:moveTo>
                        <a:pt x="13" y="24"/>
                      </a:moveTo>
                      <a:lnTo>
                        <a:pt x="13" y="16"/>
                      </a:lnTo>
                      <a:lnTo>
                        <a:pt x="6" y="8"/>
                      </a:lnTo>
                      <a:lnTo>
                        <a:pt x="0" y="8"/>
                      </a:lnTo>
                      <a:lnTo>
                        <a:pt x="0" y="0"/>
                      </a:lnTo>
                      <a:lnTo>
                        <a:pt x="13" y="24"/>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2" name="Freeform 205"/>
                <p:cNvSpPr/>
                <p:nvPr/>
              </p:nvSpPr>
              <p:spPr bwMode="auto">
                <a:xfrm>
                  <a:off x="2656" y="2903"/>
                  <a:ext cx="13" cy="24"/>
                </a:xfrm>
                <a:custGeom>
                  <a:avLst/>
                  <a:gdLst>
                    <a:gd name="T0" fmla="*/ 13 w 13"/>
                    <a:gd name="T1" fmla="*/ 24 h 24"/>
                    <a:gd name="T2" fmla="*/ 13 w 13"/>
                    <a:gd name="T3" fmla="*/ 16 h 24"/>
                    <a:gd name="T4" fmla="*/ 6 w 13"/>
                    <a:gd name="T5" fmla="*/ 8 h 24"/>
                    <a:gd name="T6" fmla="*/ 0 w 13"/>
                    <a:gd name="T7" fmla="*/ 8 h 24"/>
                    <a:gd name="T8" fmla="*/ 0 w 13"/>
                    <a:gd name="T9" fmla="*/ 0 h 24"/>
                    <a:gd name="T10" fmla="*/ 0 60000 65536"/>
                    <a:gd name="T11" fmla="*/ 0 60000 65536"/>
                    <a:gd name="T12" fmla="*/ 0 60000 65536"/>
                    <a:gd name="T13" fmla="*/ 0 60000 65536"/>
                    <a:gd name="T14" fmla="*/ 0 60000 65536"/>
                    <a:gd name="T15" fmla="*/ 0 w 13"/>
                    <a:gd name="T16" fmla="*/ 0 h 24"/>
                    <a:gd name="T17" fmla="*/ 13 w 13"/>
                    <a:gd name="T18" fmla="*/ 24 h 24"/>
                  </a:gdLst>
                  <a:ahLst/>
                  <a:cxnLst>
                    <a:cxn ang="T10">
                      <a:pos x="T0" y="T1"/>
                    </a:cxn>
                    <a:cxn ang="T11">
                      <a:pos x="T2" y="T3"/>
                    </a:cxn>
                    <a:cxn ang="T12">
                      <a:pos x="T4" y="T5"/>
                    </a:cxn>
                    <a:cxn ang="T13">
                      <a:pos x="T6" y="T7"/>
                    </a:cxn>
                    <a:cxn ang="T14">
                      <a:pos x="T8" y="T9"/>
                    </a:cxn>
                  </a:cxnLst>
                  <a:rect l="T15" t="T16" r="T17" b="T18"/>
                  <a:pathLst>
                    <a:path w="13" h="24">
                      <a:moveTo>
                        <a:pt x="13" y="24"/>
                      </a:moveTo>
                      <a:lnTo>
                        <a:pt x="13" y="16"/>
                      </a:lnTo>
                      <a:lnTo>
                        <a:pt x="6" y="8"/>
                      </a:lnTo>
                      <a:lnTo>
                        <a:pt x="0" y="8"/>
                      </a:lnTo>
                      <a:lnTo>
                        <a:pt x="0"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3" name="Freeform 206"/>
                <p:cNvSpPr/>
                <p:nvPr/>
              </p:nvSpPr>
              <p:spPr bwMode="auto">
                <a:xfrm>
                  <a:off x="2623" y="2775"/>
                  <a:ext cx="59" cy="136"/>
                </a:xfrm>
                <a:custGeom>
                  <a:avLst/>
                  <a:gdLst>
                    <a:gd name="T0" fmla="*/ 0 w 59"/>
                    <a:gd name="T1" fmla="*/ 0 h 136"/>
                    <a:gd name="T2" fmla="*/ 0 w 59"/>
                    <a:gd name="T3" fmla="*/ 24 h 136"/>
                    <a:gd name="T4" fmla="*/ 7 w 59"/>
                    <a:gd name="T5" fmla="*/ 40 h 136"/>
                    <a:gd name="T6" fmla="*/ 7 w 59"/>
                    <a:gd name="T7" fmla="*/ 96 h 136"/>
                    <a:gd name="T8" fmla="*/ 7 w 59"/>
                    <a:gd name="T9" fmla="*/ 128 h 136"/>
                    <a:gd name="T10" fmla="*/ 13 w 59"/>
                    <a:gd name="T11" fmla="*/ 136 h 136"/>
                    <a:gd name="T12" fmla="*/ 20 w 59"/>
                    <a:gd name="T13" fmla="*/ 136 h 136"/>
                    <a:gd name="T14" fmla="*/ 26 w 59"/>
                    <a:gd name="T15" fmla="*/ 128 h 136"/>
                    <a:gd name="T16" fmla="*/ 33 w 59"/>
                    <a:gd name="T17" fmla="*/ 128 h 136"/>
                    <a:gd name="T18" fmla="*/ 46 w 59"/>
                    <a:gd name="T19" fmla="*/ 136 h 136"/>
                    <a:gd name="T20" fmla="*/ 52 w 59"/>
                    <a:gd name="T21" fmla="*/ 128 h 136"/>
                    <a:gd name="T22" fmla="*/ 59 w 59"/>
                    <a:gd name="T23" fmla="*/ 120 h 136"/>
                    <a:gd name="T24" fmla="*/ 59 w 59"/>
                    <a:gd name="T25" fmla="*/ 88 h 136"/>
                    <a:gd name="T26" fmla="*/ 59 w 59"/>
                    <a:gd name="T27" fmla="*/ 72 h 136"/>
                    <a:gd name="T28" fmla="*/ 52 w 59"/>
                    <a:gd name="T29" fmla="*/ 0 h 136"/>
                    <a:gd name="T30" fmla="*/ 52 w 59"/>
                    <a:gd name="T31" fmla="*/ 8 h 136"/>
                    <a:gd name="T32" fmla="*/ 33 w 59"/>
                    <a:gd name="T33" fmla="*/ 8 h 136"/>
                    <a:gd name="T34" fmla="*/ 20 w 59"/>
                    <a:gd name="T35" fmla="*/ 8 h 136"/>
                    <a:gd name="T36" fmla="*/ 0 w 59"/>
                    <a:gd name="T37" fmla="*/ 0 h 1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136"/>
                    <a:gd name="T59" fmla="*/ 59 w 59"/>
                    <a:gd name="T60" fmla="*/ 136 h 1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136">
                      <a:moveTo>
                        <a:pt x="0" y="0"/>
                      </a:moveTo>
                      <a:lnTo>
                        <a:pt x="0" y="24"/>
                      </a:lnTo>
                      <a:lnTo>
                        <a:pt x="7" y="40"/>
                      </a:lnTo>
                      <a:lnTo>
                        <a:pt x="7" y="96"/>
                      </a:lnTo>
                      <a:lnTo>
                        <a:pt x="7" y="128"/>
                      </a:lnTo>
                      <a:lnTo>
                        <a:pt x="13" y="136"/>
                      </a:lnTo>
                      <a:lnTo>
                        <a:pt x="20" y="136"/>
                      </a:lnTo>
                      <a:lnTo>
                        <a:pt x="26" y="128"/>
                      </a:lnTo>
                      <a:lnTo>
                        <a:pt x="33" y="128"/>
                      </a:lnTo>
                      <a:lnTo>
                        <a:pt x="46" y="136"/>
                      </a:lnTo>
                      <a:lnTo>
                        <a:pt x="52" y="128"/>
                      </a:lnTo>
                      <a:lnTo>
                        <a:pt x="59" y="120"/>
                      </a:lnTo>
                      <a:lnTo>
                        <a:pt x="59" y="88"/>
                      </a:lnTo>
                      <a:lnTo>
                        <a:pt x="59" y="72"/>
                      </a:lnTo>
                      <a:lnTo>
                        <a:pt x="52" y="0"/>
                      </a:lnTo>
                      <a:lnTo>
                        <a:pt x="52" y="8"/>
                      </a:lnTo>
                      <a:lnTo>
                        <a:pt x="33" y="8"/>
                      </a:lnTo>
                      <a:lnTo>
                        <a:pt x="20" y="8"/>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4" name="Freeform 207"/>
                <p:cNvSpPr/>
                <p:nvPr/>
              </p:nvSpPr>
              <p:spPr bwMode="auto">
                <a:xfrm>
                  <a:off x="2656" y="2815"/>
                  <a:ext cx="6" cy="88"/>
                </a:xfrm>
                <a:custGeom>
                  <a:avLst/>
                  <a:gdLst>
                    <a:gd name="T0" fmla="*/ 0 w 6"/>
                    <a:gd name="T1" fmla="*/ 88 h 88"/>
                    <a:gd name="T2" fmla="*/ 6 w 6"/>
                    <a:gd name="T3" fmla="*/ 32 h 88"/>
                    <a:gd name="T4" fmla="*/ 6 w 6"/>
                    <a:gd name="T5" fmla="*/ 0 h 88"/>
                    <a:gd name="T6" fmla="*/ 0 60000 65536"/>
                    <a:gd name="T7" fmla="*/ 0 60000 65536"/>
                    <a:gd name="T8" fmla="*/ 0 60000 65536"/>
                    <a:gd name="T9" fmla="*/ 0 w 6"/>
                    <a:gd name="T10" fmla="*/ 0 h 88"/>
                    <a:gd name="T11" fmla="*/ 6 w 6"/>
                    <a:gd name="T12" fmla="*/ 88 h 88"/>
                  </a:gdLst>
                  <a:ahLst/>
                  <a:cxnLst>
                    <a:cxn ang="T6">
                      <a:pos x="T0" y="T1"/>
                    </a:cxn>
                    <a:cxn ang="T7">
                      <a:pos x="T2" y="T3"/>
                    </a:cxn>
                    <a:cxn ang="T8">
                      <a:pos x="T4" y="T5"/>
                    </a:cxn>
                  </a:cxnLst>
                  <a:rect l="T9" t="T10" r="T11" b="T12"/>
                  <a:pathLst>
                    <a:path w="6" h="88">
                      <a:moveTo>
                        <a:pt x="0" y="88"/>
                      </a:moveTo>
                      <a:lnTo>
                        <a:pt x="6" y="32"/>
                      </a:lnTo>
                      <a:lnTo>
                        <a:pt x="6" y="0"/>
                      </a:lnTo>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5" name="Freeform 208"/>
                <p:cNvSpPr/>
                <p:nvPr/>
              </p:nvSpPr>
              <p:spPr bwMode="auto">
                <a:xfrm>
                  <a:off x="2630" y="2639"/>
                  <a:ext cx="32" cy="48"/>
                </a:xfrm>
                <a:custGeom>
                  <a:avLst/>
                  <a:gdLst>
                    <a:gd name="T0" fmla="*/ 6 w 32"/>
                    <a:gd name="T1" fmla="*/ 16 h 48"/>
                    <a:gd name="T2" fmla="*/ 6 w 32"/>
                    <a:gd name="T3" fmla="*/ 16 h 48"/>
                    <a:gd name="T4" fmla="*/ 0 w 32"/>
                    <a:gd name="T5" fmla="*/ 24 h 48"/>
                    <a:gd name="T6" fmla="*/ 0 w 32"/>
                    <a:gd name="T7" fmla="*/ 24 h 48"/>
                    <a:gd name="T8" fmla="*/ 6 w 32"/>
                    <a:gd name="T9" fmla="*/ 32 h 48"/>
                    <a:gd name="T10" fmla="*/ 6 w 32"/>
                    <a:gd name="T11" fmla="*/ 40 h 48"/>
                    <a:gd name="T12" fmla="*/ 19 w 32"/>
                    <a:gd name="T13" fmla="*/ 48 h 48"/>
                    <a:gd name="T14" fmla="*/ 32 w 32"/>
                    <a:gd name="T15" fmla="*/ 48 h 48"/>
                    <a:gd name="T16" fmla="*/ 32 w 32"/>
                    <a:gd name="T17" fmla="*/ 40 h 48"/>
                    <a:gd name="T18" fmla="*/ 32 w 32"/>
                    <a:gd name="T19" fmla="*/ 32 h 48"/>
                    <a:gd name="T20" fmla="*/ 32 w 32"/>
                    <a:gd name="T21" fmla="*/ 16 h 48"/>
                    <a:gd name="T22" fmla="*/ 32 w 32"/>
                    <a:gd name="T23" fmla="*/ 0 h 48"/>
                    <a:gd name="T24" fmla="*/ 13 w 32"/>
                    <a:gd name="T25" fmla="*/ 8 h 48"/>
                    <a:gd name="T26" fmla="*/ 6 w 32"/>
                    <a:gd name="T27" fmla="*/ 8 h 48"/>
                    <a:gd name="T28" fmla="*/ 6 w 32"/>
                    <a:gd name="T29" fmla="*/ 1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8"/>
                    <a:gd name="T47" fmla="*/ 32 w 32"/>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8">
                      <a:moveTo>
                        <a:pt x="6" y="16"/>
                      </a:moveTo>
                      <a:lnTo>
                        <a:pt x="6" y="16"/>
                      </a:lnTo>
                      <a:lnTo>
                        <a:pt x="0" y="24"/>
                      </a:lnTo>
                      <a:lnTo>
                        <a:pt x="6" y="32"/>
                      </a:lnTo>
                      <a:lnTo>
                        <a:pt x="6" y="40"/>
                      </a:lnTo>
                      <a:lnTo>
                        <a:pt x="19" y="48"/>
                      </a:lnTo>
                      <a:lnTo>
                        <a:pt x="32" y="48"/>
                      </a:lnTo>
                      <a:lnTo>
                        <a:pt x="32" y="40"/>
                      </a:lnTo>
                      <a:lnTo>
                        <a:pt x="32" y="32"/>
                      </a:lnTo>
                      <a:lnTo>
                        <a:pt x="32" y="16"/>
                      </a:lnTo>
                      <a:lnTo>
                        <a:pt x="32" y="0"/>
                      </a:lnTo>
                      <a:lnTo>
                        <a:pt x="13" y="8"/>
                      </a:lnTo>
                      <a:lnTo>
                        <a:pt x="6" y="8"/>
                      </a:lnTo>
                      <a:lnTo>
                        <a:pt x="6" y="16"/>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6" name="Freeform 209"/>
                <p:cNvSpPr/>
                <p:nvPr/>
              </p:nvSpPr>
              <p:spPr bwMode="auto">
                <a:xfrm>
                  <a:off x="2623" y="2623"/>
                  <a:ext cx="46" cy="40"/>
                </a:xfrm>
                <a:custGeom>
                  <a:avLst/>
                  <a:gdLst>
                    <a:gd name="T0" fmla="*/ 39 w 46"/>
                    <a:gd name="T1" fmla="*/ 32 h 40"/>
                    <a:gd name="T2" fmla="*/ 46 w 46"/>
                    <a:gd name="T3" fmla="*/ 24 h 40"/>
                    <a:gd name="T4" fmla="*/ 46 w 46"/>
                    <a:gd name="T5" fmla="*/ 16 h 40"/>
                    <a:gd name="T6" fmla="*/ 39 w 46"/>
                    <a:gd name="T7" fmla="*/ 8 h 40"/>
                    <a:gd name="T8" fmla="*/ 33 w 46"/>
                    <a:gd name="T9" fmla="*/ 0 h 40"/>
                    <a:gd name="T10" fmla="*/ 20 w 46"/>
                    <a:gd name="T11" fmla="*/ 0 h 40"/>
                    <a:gd name="T12" fmla="*/ 13 w 46"/>
                    <a:gd name="T13" fmla="*/ 0 h 40"/>
                    <a:gd name="T14" fmla="*/ 7 w 46"/>
                    <a:gd name="T15" fmla="*/ 8 h 40"/>
                    <a:gd name="T16" fmla="*/ 7 w 46"/>
                    <a:gd name="T17" fmla="*/ 0 h 40"/>
                    <a:gd name="T18" fmla="*/ 7 w 46"/>
                    <a:gd name="T19" fmla="*/ 8 h 40"/>
                    <a:gd name="T20" fmla="*/ 0 w 46"/>
                    <a:gd name="T21" fmla="*/ 8 h 40"/>
                    <a:gd name="T22" fmla="*/ 7 w 46"/>
                    <a:gd name="T23" fmla="*/ 8 h 40"/>
                    <a:gd name="T24" fmla="*/ 0 w 46"/>
                    <a:gd name="T25" fmla="*/ 16 h 40"/>
                    <a:gd name="T26" fmla="*/ 0 w 46"/>
                    <a:gd name="T27" fmla="*/ 32 h 40"/>
                    <a:gd name="T28" fmla="*/ 7 w 46"/>
                    <a:gd name="T29" fmla="*/ 40 h 40"/>
                    <a:gd name="T30" fmla="*/ 7 w 46"/>
                    <a:gd name="T31" fmla="*/ 40 h 40"/>
                    <a:gd name="T32" fmla="*/ 13 w 46"/>
                    <a:gd name="T33" fmla="*/ 32 h 40"/>
                    <a:gd name="T34" fmla="*/ 13 w 46"/>
                    <a:gd name="T35" fmla="*/ 32 h 40"/>
                    <a:gd name="T36" fmla="*/ 13 w 46"/>
                    <a:gd name="T37" fmla="*/ 24 h 40"/>
                    <a:gd name="T38" fmla="*/ 20 w 46"/>
                    <a:gd name="T39" fmla="*/ 24 h 40"/>
                    <a:gd name="T40" fmla="*/ 39 w 46"/>
                    <a:gd name="T41" fmla="*/ 16 h 40"/>
                    <a:gd name="T42" fmla="*/ 39 w 46"/>
                    <a:gd name="T43" fmla="*/ 32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
                    <a:gd name="T67" fmla="*/ 0 h 40"/>
                    <a:gd name="T68" fmla="*/ 46 w 46"/>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 h="40">
                      <a:moveTo>
                        <a:pt x="39" y="32"/>
                      </a:moveTo>
                      <a:lnTo>
                        <a:pt x="46" y="24"/>
                      </a:lnTo>
                      <a:lnTo>
                        <a:pt x="46" y="16"/>
                      </a:lnTo>
                      <a:lnTo>
                        <a:pt x="39" y="8"/>
                      </a:lnTo>
                      <a:lnTo>
                        <a:pt x="33" y="0"/>
                      </a:lnTo>
                      <a:lnTo>
                        <a:pt x="20" y="0"/>
                      </a:lnTo>
                      <a:lnTo>
                        <a:pt x="13" y="0"/>
                      </a:lnTo>
                      <a:lnTo>
                        <a:pt x="7" y="8"/>
                      </a:lnTo>
                      <a:lnTo>
                        <a:pt x="7" y="0"/>
                      </a:lnTo>
                      <a:lnTo>
                        <a:pt x="7" y="8"/>
                      </a:lnTo>
                      <a:lnTo>
                        <a:pt x="0" y="8"/>
                      </a:lnTo>
                      <a:lnTo>
                        <a:pt x="7" y="8"/>
                      </a:lnTo>
                      <a:lnTo>
                        <a:pt x="0" y="16"/>
                      </a:lnTo>
                      <a:lnTo>
                        <a:pt x="0" y="32"/>
                      </a:lnTo>
                      <a:lnTo>
                        <a:pt x="7" y="40"/>
                      </a:lnTo>
                      <a:lnTo>
                        <a:pt x="13" y="32"/>
                      </a:lnTo>
                      <a:lnTo>
                        <a:pt x="13" y="24"/>
                      </a:lnTo>
                      <a:lnTo>
                        <a:pt x="20" y="24"/>
                      </a:lnTo>
                      <a:lnTo>
                        <a:pt x="39" y="16"/>
                      </a:lnTo>
                      <a:lnTo>
                        <a:pt x="39" y="32"/>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7" name="Freeform 210"/>
                <p:cNvSpPr/>
                <p:nvPr/>
              </p:nvSpPr>
              <p:spPr bwMode="auto">
                <a:xfrm>
                  <a:off x="2636" y="2671"/>
                  <a:ext cx="20" cy="24"/>
                </a:xfrm>
                <a:custGeom>
                  <a:avLst/>
                  <a:gdLst>
                    <a:gd name="T0" fmla="*/ 0 w 20"/>
                    <a:gd name="T1" fmla="*/ 0 h 24"/>
                    <a:gd name="T2" fmla="*/ 0 w 20"/>
                    <a:gd name="T3" fmla="*/ 16 h 24"/>
                    <a:gd name="T4" fmla="*/ 7 w 20"/>
                    <a:gd name="T5" fmla="*/ 24 h 24"/>
                    <a:gd name="T6" fmla="*/ 13 w 20"/>
                    <a:gd name="T7" fmla="*/ 24 h 24"/>
                    <a:gd name="T8" fmla="*/ 20 w 20"/>
                    <a:gd name="T9" fmla="*/ 24 h 24"/>
                    <a:gd name="T10" fmla="*/ 20 w 20"/>
                    <a:gd name="T11" fmla="*/ 16 h 24"/>
                    <a:gd name="T12" fmla="*/ 20 w 20"/>
                    <a:gd name="T13" fmla="*/ 16 h 24"/>
                    <a:gd name="T14" fmla="*/ 13 w 20"/>
                    <a:gd name="T15" fmla="*/ 16 h 24"/>
                    <a:gd name="T16" fmla="*/ 0 w 20"/>
                    <a:gd name="T17" fmla="*/ 8 h 24"/>
                    <a:gd name="T18" fmla="*/ 0 w 20"/>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4"/>
                    <a:gd name="T32" fmla="*/ 20 w 2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4">
                      <a:moveTo>
                        <a:pt x="0" y="0"/>
                      </a:moveTo>
                      <a:lnTo>
                        <a:pt x="0" y="16"/>
                      </a:lnTo>
                      <a:lnTo>
                        <a:pt x="7" y="24"/>
                      </a:lnTo>
                      <a:lnTo>
                        <a:pt x="13" y="24"/>
                      </a:lnTo>
                      <a:lnTo>
                        <a:pt x="20" y="24"/>
                      </a:lnTo>
                      <a:lnTo>
                        <a:pt x="20" y="16"/>
                      </a:lnTo>
                      <a:lnTo>
                        <a:pt x="13" y="16"/>
                      </a:lnTo>
                      <a:lnTo>
                        <a:pt x="0" y="8"/>
                      </a:lnTo>
                      <a:lnTo>
                        <a:pt x="0"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8" name="Freeform 211"/>
                <p:cNvSpPr/>
                <p:nvPr/>
              </p:nvSpPr>
              <p:spPr bwMode="auto">
                <a:xfrm>
                  <a:off x="2610" y="2687"/>
                  <a:ext cx="78" cy="96"/>
                </a:xfrm>
                <a:custGeom>
                  <a:avLst/>
                  <a:gdLst>
                    <a:gd name="T0" fmla="*/ 26 w 78"/>
                    <a:gd name="T1" fmla="*/ 0 h 96"/>
                    <a:gd name="T2" fmla="*/ 13 w 78"/>
                    <a:gd name="T3" fmla="*/ 8 h 96"/>
                    <a:gd name="T4" fmla="*/ 7 w 78"/>
                    <a:gd name="T5" fmla="*/ 16 h 96"/>
                    <a:gd name="T6" fmla="*/ 0 w 78"/>
                    <a:gd name="T7" fmla="*/ 32 h 96"/>
                    <a:gd name="T8" fmla="*/ 0 w 78"/>
                    <a:gd name="T9" fmla="*/ 56 h 96"/>
                    <a:gd name="T10" fmla="*/ 7 w 78"/>
                    <a:gd name="T11" fmla="*/ 64 h 96"/>
                    <a:gd name="T12" fmla="*/ 13 w 78"/>
                    <a:gd name="T13" fmla="*/ 56 h 96"/>
                    <a:gd name="T14" fmla="*/ 13 w 78"/>
                    <a:gd name="T15" fmla="*/ 48 h 96"/>
                    <a:gd name="T16" fmla="*/ 13 w 78"/>
                    <a:gd name="T17" fmla="*/ 88 h 96"/>
                    <a:gd name="T18" fmla="*/ 33 w 78"/>
                    <a:gd name="T19" fmla="*/ 96 h 96"/>
                    <a:gd name="T20" fmla="*/ 46 w 78"/>
                    <a:gd name="T21" fmla="*/ 96 h 96"/>
                    <a:gd name="T22" fmla="*/ 65 w 78"/>
                    <a:gd name="T23" fmla="*/ 96 h 96"/>
                    <a:gd name="T24" fmla="*/ 72 w 78"/>
                    <a:gd name="T25" fmla="*/ 88 h 96"/>
                    <a:gd name="T26" fmla="*/ 65 w 78"/>
                    <a:gd name="T27" fmla="*/ 48 h 96"/>
                    <a:gd name="T28" fmla="*/ 72 w 78"/>
                    <a:gd name="T29" fmla="*/ 48 h 96"/>
                    <a:gd name="T30" fmla="*/ 78 w 78"/>
                    <a:gd name="T31" fmla="*/ 48 h 96"/>
                    <a:gd name="T32" fmla="*/ 78 w 78"/>
                    <a:gd name="T33" fmla="*/ 24 h 96"/>
                    <a:gd name="T34" fmla="*/ 65 w 78"/>
                    <a:gd name="T35" fmla="*/ 8 h 96"/>
                    <a:gd name="T36" fmla="*/ 59 w 78"/>
                    <a:gd name="T37" fmla="*/ 0 h 96"/>
                    <a:gd name="T38" fmla="*/ 46 w 78"/>
                    <a:gd name="T39" fmla="*/ 0 h 96"/>
                    <a:gd name="T40" fmla="*/ 46 w 78"/>
                    <a:gd name="T41" fmla="*/ 8 h 96"/>
                    <a:gd name="T42" fmla="*/ 39 w 78"/>
                    <a:gd name="T43" fmla="*/ 8 h 96"/>
                    <a:gd name="T44" fmla="*/ 33 w 78"/>
                    <a:gd name="T45" fmla="*/ 8 h 96"/>
                    <a:gd name="T46" fmla="*/ 26 w 78"/>
                    <a:gd name="T47" fmla="*/ 0 h 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8"/>
                    <a:gd name="T73" fmla="*/ 0 h 96"/>
                    <a:gd name="T74" fmla="*/ 78 w 78"/>
                    <a:gd name="T75" fmla="*/ 96 h 9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8" h="96">
                      <a:moveTo>
                        <a:pt x="26" y="0"/>
                      </a:moveTo>
                      <a:lnTo>
                        <a:pt x="13" y="8"/>
                      </a:lnTo>
                      <a:lnTo>
                        <a:pt x="7" y="16"/>
                      </a:lnTo>
                      <a:lnTo>
                        <a:pt x="0" y="32"/>
                      </a:lnTo>
                      <a:lnTo>
                        <a:pt x="0" y="56"/>
                      </a:lnTo>
                      <a:lnTo>
                        <a:pt x="7" y="64"/>
                      </a:lnTo>
                      <a:lnTo>
                        <a:pt x="13" y="56"/>
                      </a:lnTo>
                      <a:lnTo>
                        <a:pt x="13" y="48"/>
                      </a:lnTo>
                      <a:lnTo>
                        <a:pt x="13" y="88"/>
                      </a:lnTo>
                      <a:lnTo>
                        <a:pt x="33" y="96"/>
                      </a:lnTo>
                      <a:lnTo>
                        <a:pt x="46" y="96"/>
                      </a:lnTo>
                      <a:lnTo>
                        <a:pt x="65" y="96"/>
                      </a:lnTo>
                      <a:lnTo>
                        <a:pt x="72" y="88"/>
                      </a:lnTo>
                      <a:lnTo>
                        <a:pt x="65" y="48"/>
                      </a:lnTo>
                      <a:lnTo>
                        <a:pt x="72" y="48"/>
                      </a:lnTo>
                      <a:lnTo>
                        <a:pt x="78" y="48"/>
                      </a:lnTo>
                      <a:lnTo>
                        <a:pt x="78" y="24"/>
                      </a:lnTo>
                      <a:lnTo>
                        <a:pt x="65" y="8"/>
                      </a:lnTo>
                      <a:lnTo>
                        <a:pt x="59" y="0"/>
                      </a:lnTo>
                      <a:lnTo>
                        <a:pt x="46" y="0"/>
                      </a:lnTo>
                      <a:lnTo>
                        <a:pt x="46" y="8"/>
                      </a:lnTo>
                      <a:lnTo>
                        <a:pt x="39" y="8"/>
                      </a:lnTo>
                      <a:lnTo>
                        <a:pt x="33" y="8"/>
                      </a:lnTo>
                      <a:lnTo>
                        <a:pt x="26"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69" name="Line 212"/>
                <p:cNvSpPr>
                  <a:spLocks noChangeShapeType="1"/>
                </p:cNvSpPr>
                <p:nvPr/>
              </p:nvSpPr>
              <p:spPr bwMode="auto">
                <a:xfrm flipV="1">
                  <a:off x="2675" y="2727"/>
                  <a:ext cx="1" cy="8"/>
                </a:xfrm>
                <a:prstGeom prst="line">
                  <a:avLst/>
                </a:pr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70" name="Freeform 213"/>
                <p:cNvSpPr/>
                <p:nvPr/>
              </p:nvSpPr>
              <p:spPr bwMode="auto">
                <a:xfrm>
                  <a:off x="2610" y="2743"/>
                  <a:ext cx="26" cy="56"/>
                </a:xfrm>
                <a:custGeom>
                  <a:avLst/>
                  <a:gdLst>
                    <a:gd name="T0" fmla="*/ 13 w 26"/>
                    <a:gd name="T1" fmla="*/ 0 h 56"/>
                    <a:gd name="T2" fmla="*/ 13 w 26"/>
                    <a:gd name="T3" fmla="*/ 24 h 56"/>
                    <a:gd name="T4" fmla="*/ 26 w 26"/>
                    <a:gd name="T5" fmla="*/ 48 h 56"/>
                    <a:gd name="T6" fmla="*/ 20 w 26"/>
                    <a:gd name="T7" fmla="*/ 56 h 56"/>
                    <a:gd name="T8" fmla="*/ 0 w 26"/>
                    <a:gd name="T9" fmla="*/ 24 h 56"/>
                    <a:gd name="T10" fmla="*/ 0 w 26"/>
                    <a:gd name="T11" fmla="*/ 0 h 56"/>
                    <a:gd name="T12" fmla="*/ 7 w 26"/>
                    <a:gd name="T13" fmla="*/ 8 h 56"/>
                    <a:gd name="T14" fmla="*/ 13 w 26"/>
                    <a:gd name="T15" fmla="*/ 0 h 56"/>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56"/>
                    <a:gd name="T26" fmla="*/ 26 w 2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56">
                      <a:moveTo>
                        <a:pt x="13" y="0"/>
                      </a:moveTo>
                      <a:lnTo>
                        <a:pt x="13" y="24"/>
                      </a:lnTo>
                      <a:lnTo>
                        <a:pt x="26" y="48"/>
                      </a:lnTo>
                      <a:lnTo>
                        <a:pt x="20" y="56"/>
                      </a:lnTo>
                      <a:lnTo>
                        <a:pt x="0" y="24"/>
                      </a:lnTo>
                      <a:lnTo>
                        <a:pt x="0" y="0"/>
                      </a:lnTo>
                      <a:lnTo>
                        <a:pt x="7" y="8"/>
                      </a:lnTo>
                      <a:lnTo>
                        <a:pt x="13"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sp>
              <p:nvSpPr>
                <p:cNvPr id="71" name="Freeform 214"/>
                <p:cNvSpPr/>
                <p:nvPr/>
              </p:nvSpPr>
              <p:spPr bwMode="auto">
                <a:xfrm>
                  <a:off x="2675" y="2735"/>
                  <a:ext cx="13" cy="56"/>
                </a:xfrm>
                <a:custGeom>
                  <a:avLst/>
                  <a:gdLst>
                    <a:gd name="T0" fmla="*/ 13 w 13"/>
                    <a:gd name="T1" fmla="*/ 0 h 56"/>
                    <a:gd name="T2" fmla="*/ 13 w 13"/>
                    <a:gd name="T3" fmla="*/ 24 h 56"/>
                    <a:gd name="T4" fmla="*/ 0 w 13"/>
                    <a:gd name="T5" fmla="*/ 56 h 56"/>
                    <a:gd name="T6" fmla="*/ 0 w 13"/>
                    <a:gd name="T7" fmla="*/ 48 h 56"/>
                    <a:gd name="T8" fmla="*/ 7 w 13"/>
                    <a:gd name="T9" fmla="*/ 40 h 56"/>
                    <a:gd name="T10" fmla="*/ 0 w 13"/>
                    <a:gd name="T11" fmla="*/ 0 h 56"/>
                    <a:gd name="T12" fmla="*/ 7 w 13"/>
                    <a:gd name="T13" fmla="*/ 0 h 56"/>
                    <a:gd name="T14" fmla="*/ 13 w 13"/>
                    <a:gd name="T15" fmla="*/ 0 h 5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56"/>
                    <a:gd name="T26" fmla="*/ 13 w 13"/>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56">
                      <a:moveTo>
                        <a:pt x="13" y="0"/>
                      </a:moveTo>
                      <a:lnTo>
                        <a:pt x="13" y="24"/>
                      </a:lnTo>
                      <a:lnTo>
                        <a:pt x="0" y="56"/>
                      </a:lnTo>
                      <a:lnTo>
                        <a:pt x="0" y="48"/>
                      </a:lnTo>
                      <a:lnTo>
                        <a:pt x="7" y="40"/>
                      </a:lnTo>
                      <a:lnTo>
                        <a:pt x="0" y="0"/>
                      </a:lnTo>
                      <a:lnTo>
                        <a:pt x="7" y="0"/>
                      </a:lnTo>
                      <a:lnTo>
                        <a:pt x="13" y="0"/>
                      </a:lnTo>
                      <a:close/>
                    </a:path>
                  </a:pathLst>
                </a:custGeom>
                <a:grpFill/>
                <a:ln w="9525">
                  <a:solidFill>
                    <a:schemeClr val="tx1"/>
                  </a:solidFill>
                  <a:round/>
                </a:ln>
              </p:spPr>
              <p:txBody>
                <a:bodyPr/>
                <a:lstStyle/>
                <a:p>
                  <a:pPr eaLnBrk="1" hangingPunct="1">
                    <a:spcBef>
                      <a:spcPct val="50000"/>
                    </a:spcBef>
                    <a:defRPr/>
                  </a:pPr>
                  <a:endParaRPr lang="en-US" sz="1600">
                    <a:latin typeface="Arial" panose="020B0604020202020204" pitchFamily="34" charset="0"/>
                  </a:endParaRPr>
                </a:p>
              </p:txBody>
            </p:sp>
          </p:grpSp>
        </p:grpSp>
      </p:grpSp>
      <p:pic>
        <p:nvPicPr>
          <p:cNvPr id="195" name="Picture 4" descr="15feec637c63f9bbbca0f81b4f1e95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752850"/>
            <a:ext cx="18097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blinds(horizontal)">
                                      <p:cBhvr>
                                        <p:cTn id="18" dur="500"/>
                                        <p:tgtEl>
                                          <p:spTgt spid="6">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blinds(horizontal)">
                                      <p:cBhvr>
                                        <p:cTn id="21" dur="500"/>
                                        <p:tgtEl>
                                          <p:spTgt spid="6">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blinds(horizontal)">
                                      <p:cBhvr>
                                        <p:cTn id="24" dur="500"/>
                                        <p:tgtEl>
                                          <p:spTgt spid="6">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blinds(horizontal)">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par>
                                <p:cTn id="33" presetID="3" presetClass="entr" presetSubtype="10" fill="hold" nodeType="withEffect">
                                  <p:stCondLst>
                                    <p:cond delay="0"/>
                                  </p:stCondLst>
                                  <p:childTnLst>
                                    <p:set>
                                      <p:cBhvr>
                                        <p:cTn id="34" dur="1" fill="hold">
                                          <p:stCondLst>
                                            <p:cond delay="0"/>
                                          </p:stCondLst>
                                        </p:cTn>
                                        <p:tgtEl>
                                          <p:spTgt spid="195"/>
                                        </p:tgtEl>
                                        <p:attrNameLst>
                                          <p:attrName>style.visibility</p:attrName>
                                        </p:attrNameLst>
                                      </p:cBhvr>
                                      <p:to>
                                        <p:strVal val="visible"/>
                                      </p:to>
                                    </p:set>
                                    <p:animEffect transition="in" filter="blinds(horizontal)">
                                      <p:cBhvr>
                                        <p:cTn id="35"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TW" dirty="0">
                <a:solidFill>
                  <a:srgbClr val="0000FF"/>
                </a:solidFill>
              </a:rPr>
              <a:t>Reference Books</a:t>
            </a:r>
          </a:p>
        </p:txBody>
      </p:sp>
      <p:sp>
        <p:nvSpPr>
          <p:cNvPr id="5" name="Slide Number Placeholder 4"/>
          <p:cNvSpPr>
            <a:spLocks noGrp="1"/>
          </p:cNvSpPr>
          <p:nvPr>
            <p:ph type="sldNum" sz="quarter" idx="14"/>
          </p:nvPr>
        </p:nvSpPr>
        <p:spPr/>
        <p:txBody>
          <a:bodyPr/>
          <a:lstStyle/>
          <a:p>
            <a:fld id="{BC8D7E44-7D4F-4942-A8C9-2DF6BF8399E8}" type="slidenum">
              <a:rPr lang="en-US" smtClean="0"/>
              <a:t>40</a:t>
            </a:fld>
            <a:endParaRPr lang="en-US" dirty="0"/>
          </a:p>
        </p:txBody>
      </p:sp>
      <p:grpSp>
        <p:nvGrpSpPr>
          <p:cNvPr id="6" name="Group 10"/>
          <p:cNvGrpSpPr/>
          <p:nvPr/>
        </p:nvGrpSpPr>
        <p:grpSpPr bwMode="auto">
          <a:xfrm>
            <a:off x="838200" y="1681951"/>
            <a:ext cx="6781800" cy="4419600"/>
            <a:chOff x="528" y="624"/>
            <a:chExt cx="4472" cy="3024"/>
          </a:xfrm>
        </p:grpSpPr>
        <p:pic>
          <p:nvPicPr>
            <p:cNvPr id="7" name="Picture 6" descr="41WDWECWVCL"/>
            <p:cNvPicPr>
              <a:picLocks noChangeAspect="1" noChangeArrowheads="1"/>
            </p:cNvPicPr>
            <p:nvPr/>
          </p:nvPicPr>
          <p:blipFill>
            <a:blip r:embed="rId2">
              <a:extLst>
                <a:ext uri="{28A0092B-C50C-407E-A947-70E740481C1C}">
                  <a14:useLocalDpi xmlns:a14="http://schemas.microsoft.com/office/drawing/2010/main" val="0"/>
                </a:ext>
              </a:extLst>
            </a:blip>
            <a:srcRect l="10211" t="3104" r="10211" b="990"/>
            <a:stretch>
              <a:fillRect/>
            </a:stretch>
          </p:blipFill>
          <p:spPr bwMode="auto">
            <a:xfrm>
              <a:off x="528" y="624"/>
              <a:ext cx="2509"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ormen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928"/>
              <a:ext cx="941" cy="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Photo of Charles E. Leiser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928"/>
              <a:ext cx="912"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Photo of Ron Rive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 y="2031"/>
              <a:ext cx="960" cy="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stein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8" y="2046"/>
              <a:ext cx="902" cy="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2"/>
            <p:cNvSpPr txBox="1">
              <a:spLocks noChangeArrowheads="1"/>
            </p:cNvSpPr>
            <p:nvPr/>
          </p:nvSpPr>
          <p:spPr bwMode="auto">
            <a:xfrm>
              <a:off x="3072" y="3263"/>
              <a:ext cx="18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a:t>Also known as CLRS book</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BC8D7E44-7D4F-4942-A8C9-2DF6BF8399E8}" type="slidenum">
              <a:rPr lang="en-US" smtClean="0"/>
              <a:t>41</a:t>
            </a:fld>
            <a:endParaRPr lang="en-US" dirty="0"/>
          </a:p>
        </p:txBody>
      </p:sp>
      <p:sp>
        <p:nvSpPr>
          <p:cNvPr id="6" name="TextBox 1"/>
          <p:cNvSpPr txBox="1">
            <a:spLocks noChangeArrowheads="1"/>
          </p:cNvSpPr>
          <p:nvPr/>
        </p:nvSpPr>
        <p:spPr bwMode="auto">
          <a:xfrm>
            <a:off x="3124200" y="3200400"/>
            <a:ext cx="266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a:solidFill>
                  <a:srgbClr val="0000FF"/>
                </a:solidFill>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altLang="zh-TW" sz="2600" dirty="0">
                <a:solidFill>
                  <a:srgbClr val="0000FF"/>
                </a:solidFill>
                <a:latin typeface="Arial" panose="020B0604020202020204" pitchFamily="34" charset="0"/>
                <a:cs typeface="Arial" panose="020B0604020202020204" pitchFamily="34" charset="0"/>
              </a:rPr>
              <a:t>Some Vocabulary with an example</a:t>
            </a:r>
            <a:endParaRPr lang="en-US" sz="2600" dirty="0"/>
          </a:p>
        </p:txBody>
      </p:sp>
      <p:sp>
        <p:nvSpPr>
          <p:cNvPr id="6" name="Rectangle 4"/>
          <p:cNvSpPr>
            <a:spLocks noChangeArrowheads="1"/>
          </p:cNvSpPr>
          <p:nvPr/>
        </p:nvSpPr>
        <p:spPr bwMode="auto">
          <a:xfrm>
            <a:off x="76200" y="2084388"/>
            <a:ext cx="795655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FontTx/>
              <a:buNone/>
            </a:pPr>
            <a:r>
              <a:rPr lang="en-US" altLang="zh-TW" sz="1800" b="1" i="1" dirty="0">
                <a:solidFill>
                  <a:srgbClr val="C00000"/>
                </a:solidFill>
              </a:rPr>
              <a:t>Problem: </a:t>
            </a:r>
            <a:r>
              <a:rPr lang="en-US" altLang="zh-TW" sz="1800" dirty="0"/>
              <a:t>Sorting of given keys</a:t>
            </a:r>
          </a:p>
          <a:p>
            <a:pPr lvl="1" eaLnBrk="1" hangingPunct="1">
              <a:buFontTx/>
              <a:buNone/>
            </a:pPr>
            <a:endParaRPr lang="en-US" altLang="zh-TW" sz="1800" dirty="0"/>
          </a:p>
          <a:p>
            <a:pPr lvl="1" eaLnBrk="1" hangingPunct="1">
              <a:buFontTx/>
              <a:buNone/>
            </a:pPr>
            <a:r>
              <a:rPr lang="en-US" altLang="zh-TW" sz="1800" b="1" i="1" dirty="0">
                <a:solidFill>
                  <a:srgbClr val="C00000"/>
                </a:solidFill>
              </a:rPr>
              <a:t>Input:</a:t>
            </a:r>
            <a:r>
              <a:rPr lang="en-US" altLang="zh-TW" sz="1800" i="1" dirty="0"/>
              <a:t> </a:t>
            </a:r>
            <a:r>
              <a:rPr lang="en-US" altLang="zh-TW" sz="1800" dirty="0"/>
              <a:t>A sequence of </a:t>
            </a:r>
            <a:r>
              <a:rPr lang="en-US" altLang="zh-TW" sz="1800" i="1" dirty="0"/>
              <a:t>n </a:t>
            </a:r>
            <a:r>
              <a:rPr lang="en-US" altLang="zh-TW" sz="1800" dirty="0"/>
              <a:t>keys </a:t>
            </a:r>
            <a:r>
              <a:rPr lang="en-US" altLang="zh-TW" sz="1800" i="1" dirty="0"/>
              <a:t>a</a:t>
            </a:r>
            <a:r>
              <a:rPr lang="en-US" altLang="zh-TW" sz="1800" dirty="0"/>
              <a:t>1</a:t>
            </a:r>
            <a:r>
              <a:rPr lang="en-US" altLang="zh-TW" sz="1800" i="1" dirty="0"/>
              <a:t>, . . . , an</a:t>
            </a:r>
            <a:r>
              <a:rPr lang="en-US" altLang="zh-TW" sz="1800" dirty="0"/>
              <a:t>.</a:t>
            </a:r>
          </a:p>
          <a:p>
            <a:pPr lvl="1" eaLnBrk="1" hangingPunct="1">
              <a:buFontTx/>
              <a:buNone/>
            </a:pPr>
            <a:endParaRPr lang="en-US" altLang="zh-TW" sz="1800" b="1" i="1" dirty="0"/>
          </a:p>
          <a:p>
            <a:pPr lvl="1" eaLnBrk="1" hangingPunct="1">
              <a:buFontTx/>
              <a:buNone/>
            </a:pPr>
            <a:r>
              <a:rPr lang="en-US" altLang="zh-TW" sz="1800" b="1" i="1" dirty="0">
                <a:solidFill>
                  <a:srgbClr val="C00000"/>
                </a:solidFill>
              </a:rPr>
              <a:t>Output:</a:t>
            </a:r>
            <a:r>
              <a:rPr lang="en-US" altLang="zh-TW" sz="1800" i="1" dirty="0">
                <a:solidFill>
                  <a:srgbClr val="66FF66"/>
                </a:solidFill>
              </a:rPr>
              <a:t> </a:t>
            </a:r>
            <a:r>
              <a:rPr lang="en-US" altLang="zh-TW" sz="1800" dirty="0"/>
              <a:t>The permutation (reordering) of the input sequence such that </a:t>
            </a:r>
            <a:r>
              <a:rPr lang="en-US" altLang="zh-TW" sz="1800" i="1" dirty="0"/>
              <a:t>a</a:t>
            </a:r>
            <a:r>
              <a:rPr lang="en-US" altLang="zh-TW" sz="1800" dirty="0"/>
              <a:t>1 </a:t>
            </a:r>
            <a:r>
              <a:rPr lang="en-US" altLang="zh-TW" sz="1800" i="1" dirty="0"/>
              <a:t>≤ a</a:t>
            </a:r>
            <a:r>
              <a:rPr lang="en-US" altLang="zh-TW" sz="1800" dirty="0"/>
              <a:t>2 </a:t>
            </a:r>
            <a:r>
              <a:rPr lang="en-US" altLang="zh-TW" sz="1800" i="1" dirty="0"/>
              <a:t>≤	· · · ≤ an−</a:t>
            </a:r>
            <a:r>
              <a:rPr lang="en-US" altLang="zh-TW" sz="1800" dirty="0"/>
              <a:t>1 </a:t>
            </a:r>
            <a:r>
              <a:rPr lang="en-US" altLang="zh-TW" sz="1800" i="1" dirty="0"/>
              <a:t>≤ an</a:t>
            </a:r>
            <a:r>
              <a:rPr lang="en-US" altLang="zh-TW" sz="1800" dirty="0"/>
              <a:t>.</a:t>
            </a:r>
          </a:p>
          <a:p>
            <a:pPr lvl="1" eaLnBrk="1" hangingPunct="1">
              <a:buFontTx/>
              <a:buNone/>
            </a:pPr>
            <a:endParaRPr lang="en-US" altLang="zh-TW" sz="1800" b="1" i="1" dirty="0"/>
          </a:p>
          <a:p>
            <a:pPr lvl="1" eaLnBrk="1" hangingPunct="1">
              <a:buFontTx/>
              <a:buNone/>
            </a:pPr>
            <a:r>
              <a:rPr lang="en-US" altLang="zh-TW" sz="1800" b="1" i="1" dirty="0">
                <a:solidFill>
                  <a:srgbClr val="C00000"/>
                </a:solidFill>
              </a:rPr>
              <a:t>Instance:</a:t>
            </a:r>
            <a:r>
              <a:rPr lang="en-US" altLang="zh-TW" sz="1800" dirty="0"/>
              <a:t> An </a:t>
            </a:r>
            <a:r>
              <a:rPr lang="en-US" altLang="zh-TW" sz="1800" i="1" dirty="0"/>
              <a:t>instance </a:t>
            </a:r>
            <a:r>
              <a:rPr lang="en-US" altLang="zh-TW" sz="1800" dirty="0"/>
              <a:t>of sorting might be an array of names, like </a:t>
            </a:r>
            <a:r>
              <a:rPr lang="en-US" altLang="zh-TW" sz="1800" i="1" dirty="0"/>
              <a:t>{Mike, Bob, Sally, Jill ,Jan}</a:t>
            </a:r>
            <a:r>
              <a:rPr lang="en-US" altLang="zh-TW" sz="1800" dirty="0"/>
              <a:t>, or a list of numbers like </a:t>
            </a:r>
            <a:r>
              <a:rPr lang="en-US" altLang="zh-TW" sz="1800" i="1" dirty="0"/>
              <a:t>{154, 245, 568, 324, 654, 324}</a:t>
            </a:r>
            <a:endParaRPr lang="en-US" altLang="zh-TW" sz="1800" dirty="0"/>
          </a:p>
          <a:p>
            <a:pPr lvl="1" eaLnBrk="1" hangingPunct="1">
              <a:buFontTx/>
              <a:buNone/>
            </a:pPr>
            <a:endParaRPr lang="en-US" altLang="zh-TW" sz="1800" b="1" i="1" dirty="0">
              <a:solidFill>
                <a:srgbClr val="C00000"/>
              </a:solidFill>
            </a:endParaRPr>
          </a:p>
          <a:p>
            <a:pPr lvl="1" eaLnBrk="1" hangingPunct="1">
              <a:buFontTx/>
              <a:buNone/>
            </a:pPr>
            <a:r>
              <a:rPr lang="en-US" altLang="zh-TW" sz="1800" b="1" i="1" dirty="0">
                <a:solidFill>
                  <a:srgbClr val="C00000"/>
                </a:solidFill>
              </a:rPr>
              <a:t>Algorithm:</a:t>
            </a:r>
            <a:r>
              <a:rPr lang="en-US" altLang="zh-TW" sz="1800" dirty="0">
                <a:solidFill>
                  <a:srgbClr val="C00000"/>
                </a:solidFill>
              </a:rPr>
              <a:t> </a:t>
            </a:r>
            <a:r>
              <a:rPr lang="en-US" altLang="zh-TW" sz="1800" dirty="0"/>
              <a:t>An </a:t>
            </a:r>
            <a:r>
              <a:rPr lang="en-US" altLang="zh-TW" sz="1800" i="1" dirty="0"/>
              <a:t>algorithm </a:t>
            </a:r>
            <a:r>
              <a:rPr lang="en-US" altLang="zh-TW" sz="1800" dirty="0"/>
              <a:t>is a procedure that takes any of the possible input </a:t>
            </a:r>
            <a:r>
              <a:rPr lang="en-US" altLang="zh-TW" sz="1800" dirty="0">
                <a:solidFill>
                  <a:srgbClr val="FF3300"/>
                </a:solidFill>
              </a:rPr>
              <a:t>instances</a:t>
            </a:r>
            <a:r>
              <a:rPr lang="en-US" altLang="zh-TW" sz="1800" dirty="0"/>
              <a:t> and transforms it to the desired output.</a:t>
            </a:r>
          </a:p>
        </p:txBody>
      </p:sp>
      <p:pic>
        <p:nvPicPr>
          <p:cNvPr id="7" name="Picture 5"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414463"/>
            <a:ext cx="193833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altLang="zh-TW" sz="2600" dirty="0">
                <a:solidFill>
                  <a:srgbClr val="0000FF"/>
                </a:solidFill>
                <a:latin typeface="Arial" panose="020B0604020202020204" pitchFamily="34" charset="0"/>
                <a:cs typeface="Arial" panose="020B0604020202020204" pitchFamily="34" charset="0"/>
              </a:rPr>
              <a:t>Which algorithm is better?</a:t>
            </a:r>
            <a:endParaRPr lang="en-US" sz="2600" dirty="0"/>
          </a:p>
        </p:txBody>
      </p:sp>
      <p:sp>
        <p:nvSpPr>
          <p:cNvPr id="6" name="Rectangle 3"/>
          <p:cNvSpPr txBox="1">
            <a:spLocks noChangeArrowheads="1"/>
          </p:cNvSpPr>
          <p:nvPr/>
        </p:nvSpPr>
        <p:spPr>
          <a:xfrm>
            <a:off x="450850" y="2743200"/>
            <a:ext cx="4032250" cy="2743200"/>
          </a:xfrm>
          <a:prstGeom prst="rect">
            <a:avLst/>
          </a:prstGeom>
          <a:blipFill dpi="0" rotWithShape="1">
            <a:blip r:embed="rId2"/>
            <a:srcRect/>
            <a:tile tx="0" ty="0" sx="100000" sy="100000" flip="none" algn="tl"/>
          </a:blip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33400" indent="-533400">
              <a:buFont typeface="Arial" panose="020B0604020202020204" pitchFamily="34" charset="0"/>
              <a:buNone/>
            </a:pPr>
            <a:r>
              <a:rPr lang="en-US" altLang="zh-TW" sz="1800">
                <a:ea typeface="PMingLiU" pitchFamily="18" charset="-120"/>
              </a:rPr>
              <a:t>Algorithm 1:</a:t>
            </a:r>
          </a:p>
          <a:p>
            <a:pPr marL="933450" lvl="1" indent="-533400">
              <a:buFont typeface="Arial" panose="020B0604020202020204" pitchFamily="34" charset="0"/>
              <a:buNone/>
            </a:pPr>
            <a:endParaRPr lang="en-US" altLang="zh-TW" sz="1800">
              <a:ea typeface="PMingLiU" pitchFamily="18" charset="-120"/>
            </a:endParaRPr>
          </a:p>
          <a:p>
            <a:pPr marL="933450" lvl="1" indent="-533400">
              <a:buFont typeface="Arial" panose="020B0604020202020204" pitchFamily="34" charset="0"/>
              <a:buNone/>
            </a:pPr>
            <a:r>
              <a:rPr lang="en-US" altLang="zh-TW" sz="1800">
                <a:ea typeface="PMingLiU" pitchFamily="18" charset="-120"/>
              </a:rPr>
              <a:t>Sort </a:t>
            </a:r>
            <a:r>
              <a:rPr lang="en-US" altLang="zh-TW" sz="1800" i="1">
                <a:ea typeface="PMingLiU" pitchFamily="18" charset="-120"/>
              </a:rPr>
              <a:t>A</a:t>
            </a:r>
            <a:r>
              <a:rPr lang="en-US" altLang="zh-TW" sz="1800">
                <a:ea typeface="PMingLiU" pitchFamily="18" charset="-120"/>
              </a:rPr>
              <a:t> into decreasing order</a:t>
            </a:r>
          </a:p>
          <a:p>
            <a:pPr marL="933450" lvl="1" indent="-533400">
              <a:buFont typeface="Arial" panose="020B0604020202020204" pitchFamily="34" charset="0"/>
              <a:buNone/>
            </a:pPr>
            <a:endParaRPr lang="en-US" altLang="zh-TW" sz="1800">
              <a:ea typeface="PMingLiU" pitchFamily="18" charset="-120"/>
            </a:endParaRPr>
          </a:p>
          <a:p>
            <a:pPr marL="933450" lvl="1" indent="-533400">
              <a:buFont typeface="Arial" panose="020B0604020202020204" pitchFamily="34" charset="0"/>
              <a:buNone/>
            </a:pPr>
            <a:r>
              <a:rPr lang="en-US" altLang="zh-TW" sz="1800">
                <a:ea typeface="PMingLiU" pitchFamily="18" charset="-120"/>
              </a:rPr>
              <a:t>Output </a:t>
            </a:r>
            <a:r>
              <a:rPr lang="en-US" altLang="zh-TW" sz="1800" i="1">
                <a:ea typeface="PMingLiU" pitchFamily="18" charset="-120"/>
              </a:rPr>
              <a:t>A</a:t>
            </a:r>
            <a:r>
              <a:rPr lang="en-US" altLang="zh-TW" sz="1800">
                <a:ea typeface="PMingLiU" pitchFamily="18" charset="-120"/>
              </a:rPr>
              <a:t>[1].</a:t>
            </a:r>
          </a:p>
          <a:p>
            <a:pPr marL="533400" indent="-533400"/>
            <a:endParaRPr lang="zh-TW" altLang="en-US" sz="2400">
              <a:ea typeface="PMingLiU" pitchFamily="18" charset="-120"/>
            </a:endParaRPr>
          </a:p>
        </p:txBody>
      </p:sp>
      <p:sp>
        <p:nvSpPr>
          <p:cNvPr id="7" name="Rectangle 4"/>
          <p:cNvSpPr txBox="1">
            <a:spLocks noChangeArrowheads="1"/>
          </p:cNvSpPr>
          <p:nvPr/>
        </p:nvSpPr>
        <p:spPr>
          <a:xfrm>
            <a:off x="4648200" y="2743200"/>
            <a:ext cx="4032250" cy="2743200"/>
          </a:xfrm>
          <a:prstGeom prst="rect">
            <a:avLst/>
          </a:prstGeom>
          <a:blipFill dpi="0" rotWithShape="1">
            <a:blip r:embed="rId2"/>
            <a:srcRect/>
            <a:tile tx="0" ty="0" sx="100000" sy="100000" flip="none" algn="tl"/>
          </a:blip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33400" indent="-533400">
              <a:buFont typeface="Arial" panose="020B0604020202020204" pitchFamily="34" charset="0"/>
              <a:buNone/>
            </a:pPr>
            <a:r>
              <a:rPr lang="en-US" altLang="zh-TW" sz="1800">
                <a:ea typeface="PMingLiU" pitchFamily="18" charset="-120"/>
              </a:rPr>
              <a:t>Algorithm 2:</a:t>
            </a:r>
            <a:endParaRPr lang="zh-TW" altLang="en-US" sz="1800">
              <a:ea typeface="PMingLiU" pitchFamily="18" charset="-120"/>
            </a:endParaRPr>
          </a:p>
          <a:p>
            <a:pPr marL="933450" lvl="1" indent="-533400">
              <a:buFont typeface="Arial" panose="020B0604020202020204" pitchFamily="34" charset="0"/>
              <a:buNone/>
            </a:pPr>
            <a:endParaRPr lang="en-US" altLang="zh-TW" sz="1800">
              <a:ea typeface="PMingLiU" pitchFamily="18" charset="-120"/>
            </a:endParaRPr>
          </a:p>
          <a:p>
            <a:pPr marL="933450" lvl="1" indent="-533400">
              <a:buFont typeface="Arial" panose="020B0604020202020204" pitchFamily="34" charset="0"/>
              <a:buNone/>
            </a:pPr>
            <a:r>
              <a:rPr lang="en-US" altLang="zh-TW" sz="1800">
                <a:ea typeface="PMingLiU" pitchFamily="18" charset="-120"/>
              </a:rPr>
              <a:t>int i;</a:t>
            </a:r>
          </a:p>
          <a:p>
            <a:pPr marL="933450" lvl="1" indent="-533400">
              <a:buFont typeface="Arial" panose="020B0604020202020204" pitchFamily="34" charset="0"/>
              <a:buNone/>
            </a:pPr>
            <a:r>
              <a:rPr lang="en-US" altLang="zh-TW" sz="1800">
                <a:ea typeface="PMingLiU" pitchFamily="18" charset="-120"/>
              </a:rPr>
              <a:t>int m = A[1];</a:t>
            </a:r>
          </a:p>
          <a:p>
            <a:pPr marL="933450" lvl="1" indent="-533400">
              <a:buFont typeface="Arial" panose="020B0604020202020204" pitchFamily="34" charset="0"/>
              <a:buNone/>
            </a:pPr>
            <a:r>
              <a:rPr lang="en-US" altLang="zh-TW" sz="1800">
                <a:ea typeface="PMingLiU" pitchFamily="18" charset="-120"/>
              </a:rPr>
              <a:t>for (i = 2; i &lt;= n; i ++)</a:t>
            </a:r>
          </a:p>
          <a:p>
            <a:pPr marL="933450" lvl="1" indent="-533400">
              <a:buFont typeface="Arial" panose="020B0604020202020204" pitchFamily="34" charset="0"/>
              <a:buNone/>
            </a:pPr>
            <a:r>
              <a:rPr lang="en-US" altLang="zh-TW" sz="1800">
                <a:ea typeface="PMingLiU" pitchFamily="18" charset="-120"/>
              </a:rPr>
              <a:t>    if (A[i] &gt; m)</a:t>
            </a:r>
          </a:p>
          <a:p>
            <a:pPr marL="933450" lvl="1" indent="-533400">
              <a:buFont typeface="Arial" panose="020B0604020202020204" pitchFamily="34" charset="0"/>
              <a:buNone/>
            </a:pPr>
            <a:r>
              <a:rPr lang="en-US" altLang="zh-TW" sz="1800">
                <a:ea typeface="PMingLiU" pitchFamily="18" charset="-120"/>
              </a:rPr>
              <a:t>	    m = A[i];</a:t>
            </a:r>
          </a:p>
          <a:p>
            <a:pPr marL="933450" lvl="1" indent="-533400">
              <a:buFont typeface="Arial" panose="020B0604020202020204" pitchFamily="34" charset="0"/>
              <a:buNone/>
            </a:pPr>
            <a:r>
              <a:rPr lang="en-US" altLang="zh-TW" sz="1800">
                <a:ea typeface="PMingLiU" pitchFamily="18" charset="-120"/>
              </a:rPr>
              <a:t>return m;</a:t>
            </a:r>
          </a:p>
          <a:p>
            <a:pPr marL="533400" indent="-533400"/>
            <a:endParaRPr lang="zh-TW" altLang="en-US" sz="1800">
              <a:ea typeface="PMingLiU" pitchFamily="18" charset="-120"/>
            </a:endParaRPr>
          </a:p>
        </p:txBody>
      </p:sp>
      <p:sp>
        <p:nvSpPr>
          <p:cNvPr id="8" name="TextBox 7"/>
          <p:cNvSpPr txBox="1">
            <a:spLocks noChangeArrowheads="1"/>
          </p:cNvSpPr>
          <p:nvPr/>
        </p:nvSpPr>
        <p:spPr bwMode="auto">
          <a:xfrm>
            <a:off x="533400" y="1752600"/>
            <a:ext cx="647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dirty="0">
                <a:solidFill>
                  <a:srgbClr val="FF3300"/>
                </a:solidFill>
              </a:rPr>
              <a:t>Who is topper in DS</a:t>
            </a:r>
            <a:r>
              <a:rPr lang="en-IN" altLang="en-US" sz="1800" dirty="0">
                <a:solidFill>
                  <a:srgbClr val="FF3300"/>
                </a:solidFill>
              </a:rPr>
              <a:t>?</a:t>
            </a:r>
            <a:endParaRPr lang="en-US" altLang="en-US" sz="1800" dirty="0">
              <a:solidFill>
                <a:srgbClr val="FF3300"/>
              </a:solidFill>
            </a:endParaRPr>
          </a:p>
        </p:txBody>
      </p:sp>
      <p:sp>
        <p:nvSpPr>
          <p:cNvPr id="9" name="TextBox 8"/>
          <p:cNvSpPr txBox="1">
            <a:spLocks noChangeArrowheads="1"/>
          </p:cNvSpPr>
          <p:nvPr/>
        </p:nvSpPr>
        <p:spPr bwMode="auto">
          <a:xfrm>
            <a:off x="3352800" y="4400550"/>
            <a:ext cx="2286000" cy="40005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000" b="1">
                <a:solidFill>
                  <a:srgbClr val="FF3300"/>
                </a:solidFill>
              </a:rPr>
              <a:t>Which is better?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animEffect transition="in" filter="blinds(horizontal)">
                                      <p:cBhvr>
                                        <p:cTn id="12" dur="500"/>
                                        <p:tgtEl>
                                          <p:spTgt spid="6">
                                            <p:bg/>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blinds(horizontal)">
                                      <p:cBhvr>
                                        <p:cTn id="15" dur="500"/>
                                        <p:tgtEl>
                                          <p:spTgt spid="6">
                                            <p:txEl>
                                              <p:pRg st="0" end="0"/>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linds(horizontal)">
                                      <p:cBhvr>
                                        <p:cTn id="18" dur="500"/>
                                        <p:tgtEl>
                                          <p:spTgt spid="6">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blinds(horizontal)">
                                      <p:cBhvr>
                                        <p:cTn id="21" dur="500"/>
                                        <p:tgtEl>
                                          <p:spTgt spid="6">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bg/>
                                          </p:spTgt>
                                        </p:tgtEl>
                                        <p:attrNameLst>
                                          <p:attrName>style.visibility</p:attrName>
                                        </p:attrNameLst>
                                      </p:cBhvr>
                                      <p:to>
                                        <p:strVal val="visible"/>
                                      </p:to>
                                    </p:set>
                                    <p:animEffect transition="in" filter="blinds(horizontal)">
                                      <p:cBhvr>
                                        <p:cTn id="24" dur="500"/>
                                        <p:tgtEl>
                                          <p:spTgt spid="7">
                                            <p:bg/>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linds(horizontal)">
                                      <p:cBhvr>
                                        <p:cTn id="27" dur="500"/>
                                        <p:tgtEl>
                                          <p:spTgt spid="7">
                                            <p:txEl>
                                              <p:pRg st="0" end="0"/>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blinds(horizontal)">
                                      <p:cBhvr>
                                        <p:cTn id="30" dur="500"/>
                                        <p:tgtEl>
                                          <p:spTgt spid="7">
                                            <p:txEl>
                                              <p:pRg st="2" end="2"/>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blinds(horizontal)">
                                      <p:cBhvr>
                                        <p:cTn id="33" dur="500"/>
                                        <p:tgtEl>
                                          <p:spTgt spid="7">
                                            <p:txEl>
                                              <p:pRg st="3" end="3"/>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Effect transition="in" filter="blinds(horizontal)">
                                      <p:cBhvr>
                                        <p:cTn id="36" dur="500"/>
                                        <p:tgtEl>
                                          <p:spTgt spid="7">
                                            <p:txEl>
                                              <p:pRg st="4" end="4"/>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Effect transition="in" filter="blinds(horizontal)">
                                      <p:cBhvr>
                                        <p:cTn id="39" dur="500"/>
                                        <p:tgtEl>
                                          <p:spTgt spid="7">
                                            <p:txEl>
                                              <p:pRg st="5" end="5"/>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blinds(horizontal)">
                                      <p:cBhvr>
                                        <p:cTn id="42" dur="500"/>
                                        <p:tgtEl>
                                          <p:spTgt spid="7">
                                            <p:txEl>
                                              <p:pRg st="6" end="6"/>
                                            </p:txEl>
                                          </p:spTgt>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animEffect transition="in" filter="blinds(horizontal)">
                                      <p:cBhvr>
                                        <p:cTn id="45" dur="500"/>
                                        <p:tgtEl>
                                          <p:spTgt spid="7">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linds(horizontal)">
                                      <p:cBhvr>
                                        <p:cTn id="50" dur="500"/>
                                        <p:tgtEl>
                                          <p:spTgt spid="9"/>
                                        </p:tgtEl>
                                      </p:cBhvr>
                                    </p:animEffect>
                                  </p:childTnLst>
                                </p:cTn>
                              </p:par>
                            </p:childTnLst>
                          </p:cTn>
                        </p:par>
                        <p:par>
                          <p:cTn id="51" fill="hold">
                            <p:stCondLst>
                              <p:cond delay="500"/>
                            </p:stCondLst>
                            <p:childTnLst>
                              <p:par>
                                <p:cTn id="52" presetID="8" presetClass="emph" presetSubtype="0" fill="hold" grpId="1" nodeType="afterEffect">
                                  <p:stCondLst>
                                    <p:cond delay="0"/>
                                  </p:stCondLst>
                                  <p:childTnLst>
                                    <p:animRot by="21600000">
                                      <p:cBhvr>
                                        <p:cTn id="53"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P spid="8" grpId="0"/>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altLang="zh-TW" sz="2800" dirty="0">
                <a:solidFill>
                  <a:srgbClr val="0000FF"/>
                </a:solidFill>
                <a:latin typeface="Arial" panose="020B0604020202020204" pitchFamily="34" charset="0"/>
                <a:cs typeface="Arial" panose="020B0604020202020204" pitchFamily="34" charset="0"/>
              </a:rPr>
              <a:t>Who’s the champion?</a:t>
            </a:r>
            <a:endParaRPr lang="en-US" sz="2800" dirty="0"/>
          </a:p>
        </p:txBody>
      </p:sp>
      <p:pic>
        <p:nvPicPr>
          <p:cNvPr id="6" name="Picture 7" descr="E:\DSA\image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886200"/>
            <a:ext cx="25876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E:\DSA\image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905000"/>
            <a:ext cx="24384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E:\DSA\images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905000"/>
            <a:ext cx="25908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stretch>
            <a:fillRect/>
          </a:stretch>
        </p:blipFill>
        <p:spPr>
          <a:xfrm>
            <a:off x="4038600" y="3776238"/>
            <a:ext cx="2547922" cy="26904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Content Placeholder 2"/>
          <p:cNvSpPr>
            <a:spLocks noGrp="1"/>
          </p:cNvSpPr>
          <p:nvPr>
            <p:ph sz="quarter" idx="10"/>
          </p:nvPr>
        </p:nvSpPr>
        <p:spPr/>
        <p:txBody>
          <a:bodyPr/>
          <a:lstStyle/>
          <a:p>
            <a:r>
              <a:rPr lang="en-US" altLang="zh-TW" dirty="0">
                <a:solidFill>
                  <a:srgbClr val="0000FF"/>
                </a:solidFill>
                <a:latin typeface="Arial" panose="020B0604020202020204" pitchFamily="34" charset="0"/>
                <a:cs typeface="Arial" panose="020B0604020202020204" pitchFamily="34" charset="0"/>
              </a:rPr>
              <a:t>“Better” = more efficient</a:t>
            </a:r>
            <a:endParaRPr lang="en-US" dirty="0"/>
          </a:p>
        </p:txBody>
      </p:sp>
      <p:sp>
        <p:nvSpPr>
          <p:cNvPr id="6" name="Rectangle 3"/>
          <p:cNvSpPr txBox="1">
            <a:spLocks noChangeArrowheads="1"/>
          </p:cNvSpPr>
          <p:nvPr/>
        </p:nvSpPr>
        <p:spPr>
          <a:xfrm>
            <a:off x="1905000" y="2057400"/>
            <a:ext cx="22860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ü"/>
            </a:pPr>
            <a:r>
              <a:rPr lang="en-US" altLang="zh-TW" sz="1800">
                <a:solidFill>
                  <a:srgbClr val="FF3300"/>
                </a:solidFill>
                <a:ea typeface="PMingLiU" pitchFamily="18" charset="-120"/>
              </a:rPr>
              <a:t>Time</a:t>
            </a:r>
          </a:p>
          <a:p>
            <a:pPr>
              <a:lnSpc>
                <a:spcPct val="90000"/>
              </a:lnSpc>
              <a:buFont typeface="Wingdings" panose="05000000000000000000" pitchFamily="2" charset="2"/>
              <a:buChar char="ü"/>
            </a:pPr>
            <a:endParaRPr lang="en-US" altLang="zh-TW" sz="1800">
              <a:solidFill>
                <a:srgbClr val="FF3300"/>
              </a:solidFill>
              <a:ea typeface="PMingLiU" pitchFamily="18" charset="-120"/>
            </a:endParaRPr>
          </a:p>
          <a:p>
            <a:pPr>
              <a:lnSpc>
                <a:spcPct val="90000"/>
              </a:lnSpc>
              <a:buFont typeface="Wingdings" panose="05000000000000000000" pitchFamily="2" charset="2"/>
              <a:buChar char="ü"/>
            </a:pPr>
            <a:r>
              <a:rPr lang="en-US" altLang="zh-TW" sz="1800">
                <a:solidFill>
                  <a:srgbClr val="FF3300"/>
                </a:solidFill>
                <a:ea typeface="PMingLiU" pitchFamily="18" charset="-120"/>
              </a:rPr>
              <a:t>Space</a:t>
            </a:r>
            <a:endParaRPr lang="en-US" altLang="zh-TW">
              <a:solidFill>
                <a:srgbClr val="FF3300"/>
              </a:solidFill>
              <a:ea typeface="PMingLiU" pitchFamily="18" charset="-120"/>
            </a:endParaRPr>
          </a:p>
        </p:txBody>
      </p:sp>
      <p:pic>
        <p:nvPicPr>
          <p:cNvPr id="7" name="Picture 4" descr="vortex1_crop"/>
          <p:cNvPicPr>
            <a:picLocks noChangeAspect="1" noChangeArrowheads="1"/>
          </p:cNvPicPr>
          <p:nvPr/>
        </p:nvPicPr>
        <p:blipFill>
          <a:blip r:embed="rId2">
            <a:extLst>
              <a:ext uri="{28A0092B-C50C-407E-A947-70E740481C1C}">
                <a14:useLocalDpi xmlns:a14="http://schemas.microsoft.com/office/drawing/2010/main" val="0"/>
              </a:ext>
            </a:extLst>
          </a:blip>
          <a:srcRect b="2007"/>
          <a:stretch>
            <a:fillRect/>
          </a:stretch>
        </p:blipFill>
        <p:spPr bwMode="auto">
          <a:xfrm>
            <a:off x="4038600" y="1401763"/>
            <a:ext cx="327660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4"/>
          <p:cNvSpPr txBox="1">
            <a:spLocks noChangeArrowheads="1"/>
          </p:cNvSpPr>
          <p:nvPr/>
        </p:nvSpPr>
        <p:spPr bwMode="auto">
          <a:xfrm>
            <a:off x="838200" y="4343400"/>
            <a:ext cx="6553200"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FontTx/>
              <a:buNone/>
            </a:pPr>
            <a:r>
              <a:rPr lang="en-US" altLang="zh-TW" sz="1800">
                <a:solidFill>
                  <a:srgbClr val="C00000"/>
                </a:solidFill>
              </a:rPr>
              <a:t>Measure efficiency  (asymptotic notation)</a:t>
            </a:r>
          </a:p>
          <a:p>
            <a:pPr eaLnBrk="1" hangingPunct="1">
              <a:lnSpc>
                <a:spcPct val="90000"/>
              </a:lnSpc>
              <a:spcBef>
                <a:spcPct val="50000"/>
              </a:spcBef>
              <a:buFontTx/>
              <a:buNone/>
            </a:pPr>
            <a:r>
              <a:rPr lang="en-US" altLang="zh-TW" sz="2000"/>
              <a:t>O(n)</a:t>
            </a:r>
          </a:p>
          <a:p>
            <a:pPr eaLnBrk="1" hangingPunct="1">
              <a:lnSpc>
                <a:spcPct val="90000"/>
              </a:lnSpc>
              <a:spcBef>
                <a:spcPct val="50000"/>
              </a:spcBef>
              <a:buFontTx/>
              <a:buNone/>
            </a:pPr>
            <a:r>
              <a:rPr lang="en-US" altLang="zh-TW" sz="2000"/>
              <a:t>o(n)</a:t>
            </a:r>
          </a:p>
          <a:p>
            <a:pPr eaLnBrk="1" hangingPunct="1">
              <a:lnSpc>
                <a:spcPct val="90000"/>
              </a:lnSpc>
              <a:spcBef>
                <a:spcPct val="50000"/>
              </a:spcBef>
              <a:buFontTx/>
              <a:buNone/>
            </a:pPr>
            <a:r>
              <a:rPr lang="el-GR" altLang="zh-TW" sz="2000"/>
              <a:t>Ω</a:t>
            </a:r>
            <a:r>
              <a:rPr lang="en-US" altLang="zh-TW" sz="2000"/>
              <a:t>(n)</a:t>
            </a:r>
          </a:p>
          <a:p>
            <a:pPr eaLnBrk="1" hangingPunct="1">
              <a:lnSpc>
                <a:spcPct val="90000"/>
              </a:lnSpc>
              <a:spcBef>
                <a:spcPct val="50000"/>
              </a:spcBef>
              <a:buFontTx/>
              <a:buNone/>
            </a:pPr>
            <a:r>
              <a:rPr lang="az-Cyrl-AZ" altLang="zh-TW" sz="2000"/>
              <a:t>Ө</a:t>
            </a:r>
            <a:r>
              <a:rPr lang="en-US" altLang="zh-TW" sz="2000"/>
              <a:t>(n)</a:t>
            </a:r>
            <a:endParaRPr lang="en-US" altLang="en-US" sz="1600">
              <a:ea typeface="PMingLiU" pitchFamily="18"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533400" y="228600"/>
            <a:ext cx="8229600" cy="1143000"/>
          </a:xfrm>
          <a:prstGeom prst="rect">
            <a:avLst/>
          </a:prstGeom>
        </p:spPr>
        <p:txBody>
          <a:bodyPr vert="horz" wrap="square" lIns="91440" tIns="45720" rIns="91440" bIns="45720" numCol="1" rtlCol="0" anchor="ctr" anchorCtr="0" compatLnSpc="1">
            <a:normAutofit/>
          </a:bodyPr>
          <a:lstStyle>
            <a:lvl1pPr algn="l" defTabSz="914400" rtl="0" eaLnBrk="1" latinLnBrk="0" hangingPunct="1">
              <a:spcBef>
                <a:spcPct val="0"/>
              </a:spcBef>
              <a:buNone/>
              <a:defRPr sz="4000" b="1" kern="1200" spc="-150">
                <a:solidFill>
                  <a:schemeClr val="tx1"/>
                </a:solidFill>
                <a:latin typeface="Arial" panose="020B0604020202020204" pitchFamily="34" charset="0"/>
                <a:ea typeface="+mj-ea"/>
                <a:cs typeface="Arial" panose="020B0604020202020204" pitchFamily="34" charset="0"/>
              </a:defRPr>
            </a:lvl1pPr>
          </a:lstStyle>
          <a:p>
            <a:pPr>
              <a:defRPr/>
            </a:pPr>
            <a:r>
              <a:rPr lang="en-US" altLang="zh-TW" sz="2400">
                <a:solidFill>
                  <a:srgbClr val="0000FF"/>
                </a:solidFill>
                <a:latin typeface="Arial" panose="020B0604020202020204" pitchFamily="34" charset="0"/>
                <a:cs typeface="Arial" panose="020B0604020202020204" pitchFamily="34" charset="0"/>
              </a:rPr>
              <a:t>Sorting Algorithms</a:t>
            </a:r>
            <a:endParaRPr lang="en-US" altLang="zh-TW" sz="2400" dirty="0">
              <a:solidFill>
                <a:srgbClr val="0000FF"/>
              </a:solidFill>
              <a:latin typeface="Arial" panose="020B0604020202020204" pitchFamily="34" charset="0"/>
              <a:cs typeface="Arial" panose="020B0604020202020204" pitchFamily="34" charset="0"/>
            </a:endParaRPr>
          </a:p>
        </p:txBody>
      </p:sp>
      <p:sp>
        <p:nvSpPr>
          <p:cNvPr id="92" name="Oval 3"/>
          <p:cNvSpPr>
            <a:spLocks noChangeArrowheads="1"/>
          </p:cNvSpPr>
          <p:nvPr/>
        </p:nvSpPr>
        <p:spPr bwMode="auto">
          <a:xfrm>
            <a:off x="341313"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3</a:t>
            </a:r>
          </a:p>
        </p:txBody>
      </p:sp>
      <p:sp>
        <p:nvSpPr>
          <p:cNvPr id="93" name="Oval 4"/>
          <p:cNvSpPr>
            <a:spLocks noChangeArrowheads="1"/>
          </p:cNvSpPr>
          <p:nvPr/>
        </p:nvSpPr>
        <p:spPr bwMode="auto">
          <a:xfrm>
            <a:off x="996950"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7</a:t>
            </a:r>
          </a:p>
        </p:txBody>
      </p:sp>
      <p:sp>
        <p:nvSpPr>
          <p:cNvPr id="94" name="Oval 5"/>
          <p:cNvSpPr>
            <a:spLocks noChangeArrowheads="1"/>
          </p:cNvSpPr>
          <p:nvPr/>
        </p:nvSpPr>
        <p:spPr bwMode="auto">
          <a:xfrm>
            <a:off x="1652588"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9</a:t>
            </a:r>
          </a:p>
        </p:txBody>
      </p:sp>
      <p:sp>
        <p:nvSpPr>
          <p:cNvPr id="95" name="Oval 6"/>
          <p:cNvSpPr>
            <a:spLocks noChangeArrowheads="1"/>
          </p:cNvSpPr>
          <p:nvPr/>
        </p:nvSpPr>
        <p:spPr bwMode="auto">
          <a:xfrm>
            <a:off x="2308225"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17</a:t>
            </a:r>
          </a:p>
        </p:txBody>
      </p:sp>
      <p:sp>
        <p:nvSpPr>
          <p:cNvPr id="96" name="Oval 7"/>
          <p:cNvSpPr>
            <a:spLocks noChangeArrowheads="1"/>
          </p:cNvSpPr>
          <p:nvPr/>
        </p:nvSpPr>
        <p:spPr bwMode="auto">
          <a:xfrm>
            <a:off x="2963863"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5</a:t>
            </a:r>
          </a:p>
        </p:txBody>
      </p:sp>
      <p:sp>
        <p:nvSpPr>
          <p:cNvPr id="97" name="Oval 8"/>
          <p:cNvSpPr>
            <a:spLocks noChangeArrowheads="1"/>
          </p:cNvSpPr>
          <p:nvPr/>
        </p:nvSpPr>
        <p:spPr bwMode="auto">
          <a:xfrm>
            <a:off x="3621088"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2</a:t>
            </a:r>
          </a:p>
        </p:txBody>
      </p:sp>
      <p:sp>
        <p:nvSpPr>
          <p:cNvPr id="98" name="Oval 9"/>
          <p:cNvSpPr>
            <a:spLocks noChangeArrowheads="1"/>
          </p:cNvSpPr>
          <p:nvPr/>
        </p:nvSpPr>
        <p:spPr bwMode="auto">
          <a:xfrm>
            <a:off x="4276725"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21</a:t>
            </a:r>
          </a:p>
        </p:txBody>
      </p:sp>
      <p:sp>
        <p:nvSpPr>
          <p:cNvPr id="99" name="Oval 10"/>
          <p:cNvSpPr>
            <a:spLocks noChangeArrowheads="1"/>
          </p:cNvSpPr>
          <p:nvPr/>
        </p:nvSpPr>
        <p:spPr bwMode="auto">
          <a:xfrm>
            <a:off x="4932363"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18</a:t>
            </a:r>
          </a:p>
        </p:txBody>
      </p:sp>
      <p:sp>
        <p:nvSpPr>
          <p:cNvPr id="100" name="Oval 11"/>
          <p:cNvSpPr>
            <a:spLocks noChangeArrowheads="1"/>
          </p:cNvSpPr>
          <p:nvPr/>
        </p:nvSpPr>
        <p:spPr bwMode="auto">
          <a:xfrm>
            <a:off x="5588000"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33</a:t>
            </a:r>
          </a:p>
        </p:txBody>
      </p:sp>
      <p:sp>
        <p:nvSpPr>
          <p:cNvPr id="101" name="Oval 12"/>
          <p:cNvSpPr>
            <a:spLocks noChangeArrowheads="1"/>
          </p:cNvSpPr>
          <p:nvPr/>
        </p:nvSpPr>
        <p:spPr bwMode="auto">
          <a:xfrm>
            <a:off x="6245225" y="19700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4</a:t>
            </a:r>
          </a:p>
        </p:txBody>
      </p:sp>
      <p:sp>
        <p:nvSpPr>
          <p:cNvPr id="102" name="Oval 13"/>
          <p:cNvSpPr>
            <a:spLocks noChangeArrowheads="1"/>
          </p:cNvSpPr>
          <p:nvPr/>
        </p:nvSpPr>
        <p:spPr bwMode="auto">
          <a:xfrm>
            <a:off x="341313"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17</a:t>
            </a:r>
          </a:p>
        </p:txBody>
      </p:sp>
      <p:sp>
        <p:nvSpPr>
          <p:cNvPr id="103" name="Oval 14"/>
          <p:cNvSpPr>
            <a:spLocks noChangeArrowheads="1"/>
          </p:cNvSpPr>
          <p:nvPr/>
        </p:nvSpPr>
        <p:spPr bwMode="auto">
          <a:xfrm>
            <a:off x="996950"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9</a:t>
            </a:r>
          </a:p>
        </p:txBody>
      </p:sp>
      <p:sp>
        <p:nvSpPr>
          <p:cNvPr id="104" name="Oval 15"/>
          <p:cNvSpPr>
            <a:spLocks noChangeArrowheads="1"/>
          </p:cNvSpPr>
          <p:nvPr/>
        </p:nvSpPr>
        <p:spPr bwMode="auto">
          <a:xfrm>
            <a:off x="1652588"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7</a:t>
            </a:r>
          </a:p>
        </p:txBody>
      </p:sp>
      <p:sp>
        <p:nvSpPr>
          <p:cNvPr id="105" name="Oval 16"/>
          <p:cNvSpPr>
            <a:spLocks noChangeArrowheads="1"/>
          </p:cNvSpPr>
          <p:nvPr/>
        </p:nvSpPr>
        <p:spPr bwMode="auto">
          <a:xfrm>
            <a:off x="2308225"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5</a:t>
            </a:r>
          </a:p>
        </p:txBody>
      </p:sp>
      <p:sp>
        <p:nvSpPr>
          <p:cNvPr id="106" name="Oval 17"/>
          <p:cNvSpPr>
            <a:spLocks noChangeArrowheads="1"/>
          </p:cNvSpPr>
          <p:nvPr/>
        </p:nvSpPr>
        <p:spPr bwMode="auto">
          <a:xfrm>
            <a:off x="2963863"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3</a:t>
            </a:r>
          </a:p>
        </p:txBody>
      </p:sp>
      <p:sp>
        <p:nvSpPr>
          <p:cNvPr id="107" name="Oval 18"/>
          <p:cNvSpPr>
            <a:spLocks noChangeArrowheads="1"/>
          </p:cNvSpPr>
          <p:nvPr/>
        </p:nvSpPr>
        <p:spPr bwMode="auto">
          <a:xfrm>
            <a:off x="3621088"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33</a:t>
            </a:r>
          </a:p>
        </p:txBody>
      </p:sp>
      <p:sp>
        <p:nvSpPr>
          <p:cNvPr id="108" name="Oval 19"/>
          <p:cNvSpPr>
            <a:spLocks noChangeArrowheads="1"/>
          </p:cNvSpPr>
          <p:nvPr/>
        </p:nvSpPr>
        <p:spPr bwMode="auto">
          <a:xfrm>
            <a:off x="4276725"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21</a:t>
            </a:r>
          </a:p>
        </p:txBody>
      </p:sp>
      <p:sp>
        <p:nvSpPr>
          <p:cNvPr id="109" name="Oval 20"/>
          <p:cNvSpPr>
            <a:spLocks noChangeArrowheads="1"/>
          </p:cNvSpPr>
          <p:nvPr/>
        </p:nvSpPr>
        <p:spPr bwMode="auto">
          <a:xfrm>
            <a:off x="4932363"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18</a:t>
            </a:r>
          </a:p>
        </p:txBody>
      </p:sp>
      <p:sp>
        <p:nvSpPr>
          <p:cNvPr id="110" name="Oval 21"/>
          <p:cNvSpPr>
            <a:spLocks noChangeArrowheads="1"/>
          </p:cNvSpPr>
          <p:nvPr/>
        </p:nvSpPr>
        <p:spPr bwMode="auto">
          <a:xfrm>
            <a:off x="5588000"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4</a:t>
            </a:r>
          </a:p>
        </p:txBody>
      </p:sp>
      <p:sp>
        <p:nvSpPr>
          <p:cNvPr id="111" name="Oval 22"/>
          <p:cNvSpPr>
            <a:spLocks noChangeArrowheads="1"/>
          </p:cNvSpPr>
          <p:nvPr/>
        </p:nvSpPr>
        <p:spPr bwMode="auto">
          <a:xfrm>
            <a:off x="6245225" y="3697288"/>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2</a:t>
            </a:r>
          </a:p>
        </p:txBody>
      </p:sp>
      <p:sp>
        <p:nvSpPr>
          <p:cNvPr id="112" name="Line 23"/>
          <p:cNvSpPr>
            <a:spLocks noChangeShapeType="1"/>
          </p:cNvSpPr>
          <p:nvPr/>
        </p:nvSpPr>
        <p:spPr bwMode="auto">
          <a:xfrm>
            <a:off x="3536950" y="3625850"/>
            <a:ext cx="0" cy="936625"/>
          </a:xfrm>
          <a:prstGeom prst="line">
            <a:avLst/>
          </a:prstGeom>
          <a:noFill/>
          <a:ln w="76200">
            <a:solidFill>
              <a:schemeClr val="tx1"/>
            </a:solidFill>
            <a:prstDash val="sysDot"/>
            <a:round/>
          </a:ln>
          <a:extLst>
            <a:ext uri="{909E8E84-426E-40DD-AFC4-6F175D3DCCD1}">
              <a14:hiddenFill xmlns:a14="http://schemas.microsoft.com/office/drawing/2010/main">
                <a:noFill/>
              </a14:hiddenFill>
            </a:ext>
          </a:extLst>
        </p:spPr>
        <p:txBody>
          <a:bodyPr/>
          <a:lstStyle/>
          <a:p>
            <a:endParaRPr lang="en-US"/>
          </a:p>
        </p:txBody>
      </p:sp>
      <p:sp>
        <p:nvSpPr>
          <p:cNvPr id="113" name="Oval 24"/>
          <p:cNvSpPr>
            <a:spLocks noChangeArrowheads="1"/>
          </p:cNvSpPr>
          <p:nvPr/>
        </p:nvSpPr>
        <p:spPr bwMode="auto">
          <a:xfrm>
            <a:off x="341313"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33</a:t>
            </a:r>
          </a:p>
        </p:txBody>
      </p:sp>
      <p:sp>
        <p:nvSpPr>
          <p:cNvPr id="114" name="Oval 25"/>
          <p:cNvSpPr>
            <a:spLocks noChangeArrowheads="1"/>
          </p:cNvSpPr>
          <p:nvPr/>
        </p:nvSpPr>
        <p:spPr bwMode="auto">
          <a:xfrm>
            <a:off x="996950"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21</a:t>
            </a:r>
          </a:p>
        </p:txBody>
      </p:sp>
      <p:sp>
        <p:nvSpPr>
          <p:cNvPr id="115" name="Oval 26"/>
          <p:cNvSpPr>
            <a:spLocks noChangeArrowheads="1"/>
          </p:cNvSpPr>
          <p:nvPr/>
        </p:nvSpPr>
        <p:spPr bwMode="auto">
          <a:xfrm>
            <a:off x="1652588"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18</a:t>
            </a:r>
          </a:p>
        </p:txBody>
      </p:sp>
      <p:sp>
        <p:nvSpPr>
          <p:cNvPr id="116" name="Oval 27"/>
          <p:cNvSpPr>
            <a:spLocks noChangeArrowheads="1"/>
          </p:cNvSpPr>
          <p:nvPr/>
        </p:nvSpPr>
        <p:spPr bwMode="auto">
          <a:xfrm>
            <a:off x="2308225"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17</a:t>
            </a:r>
          </a:p>
        </p:txBody>
      </p:sp>
      <p:sp>
        <p:nvSpPr>
          <p:cNvPr id="117" name="Oval 28"/>
          <p:cNvSpPr>
            <a:spLocks noChangeArrowheads="1"/>
          </p:cNvSpPr>
          <p:nvPr/>
        </p:nvSpPr>
        <p:spPr bwMode="auto">
          <a:xfrm>
            <a:off x="2963863"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9</a:t>
            </a:r>
          </a:p>
        </p:txBody>
      </p:sp>
      <p:sp>
        <p:nvSpPr>
          <p:cNvPr id="118" name="Oval 29"/>
          <p:cNvSpPr>
            <a:spLocks noChangeArrowheads="1"/>
          </p:cNvSpPr>
          <p:nvPr/>
        </p:nvSpPr>
        <p:spPr bwMode="auto">
          <a:xfrm>
            <a:off x="3621088"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7</a:t>
            </a:r>
          </a:p>
        </p:txBody>
      </p:sp>
      <p:sp>
        <p:nvSpPr>
          <p:cNvPr id="119" name="Oval 30"/>
          <p:cNvSpPr>
            <a:spLocks noChangeArrowheads="1"/>
          </p:cNvSpPr>
          <p:nvPr/>
        </p:nvSpPr>
        <p:spPr bwMode="auto">
          <a:xfrm>
            <a:off x="4276725"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5</a:t>
            </a:r>
          </a:p>
        </p:txBody>
      </p:sp>
      <p:sp>
        <p:nvSpPr>
          <p:cNvPr id="120" name="Oval 31"/>
          <p:cNvSpPr>
            <a:spLocks noChangeArrowheads="1"/>
          </p:cNvSpPr>
          <p:nvPr/>
        </p:nvSpPr>
        <p:spPr bwMode="auto">
          <a:xfrm>
            <a:off x="4932363"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4</a:t>
            </a:r>
          </a:p>
        </p:txBody>
      </p:sp>
      <p:sp>
        <p:nvSpPr>
          <p:cNvPr id="121" name="Oval 32"/>
          <p:cNvSpPr>
            <a:spLocks noChangeArrowheads="1"/>
          </p:cNvSpPr>
          <p:nvPr/>
        </p:nvSpPr>
        <p:spPr bwMode="auto">
          <a:xfrm>
            <a:off x="5588000"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3</a:t>
            </a:r>
          </a:p>
        </p:txBody>
      </p:sp>
      <p:sp>
        <p:nvSpPr>
          <p:cNvPr id="122" name="Oval 33"/>
          <p:cNvSpPr>
            <a:spLocks noChangeArrowheads="1"/>
          </p:cNvSpPr>
          <p:nvPr/>
        </p:nvSpPr>
        <p:spPr bwMode="auto">
          <a:xfrm>
            <a:off x="6245225" y="5353050"/>
            <a:ext cx="504825" cy="504825"/>
          </a:xfrm>
          <a:prstGeom prst="ellipse">
            <a:avLst/>
          </a:prstGeom>
          <a:gradFill rotWithShape="1">
            <a:gsLst>
              <a:gs pos="0">
                <a:schemeClr val="accent1"/>
              </a:gs>
              <a:gs pos="100000">
                <a:schemeClr val="accent1">
                  <a:gamma/>
                  <a:shade val="46275"/>
                  <a:invGamma/>
                </a:schemeClr>
              </a:gs>
            </a:gsLst>
            <a:lin ang="2700000" scaled="1"/>
          </a:gradFill>
          <a:ln w="9525" algn="ctr">
            <a:noFill/>
            <a:round/>
          </a:ln>
          <a:effectLst/>
        </p:spPr>
        <p:txBody>
          <a:bodyPr wrap="none" anchor="ctr"/>
          <a:lstStyle/>
          <a:p>
            <a:pPr algn="ctr" eaLnBrk="1" hangingPunct="1">
              <a:defRPr/>
            </a:pPr>
            <a:r>
              <a:rPr kumimoji="1" lang="en-US" altLang="zh-TW">
                <a:solidFill>
                  <a:srgbClr val="A50021"/>
                </a:solidFill>
                <a:latin typeface="Tahoma" panose="020B0604030504040204" pitchFamily="34" charset="0"/>
              </a:rPr>
              <a:t>2</a:t>
            </a:r>
          </a:p>
        </p:txBody>
      </p:sp>
      <p:sp>
        <p:nvSpPr>
          <p:cNvPr id="123" name="Rectangle 34"/>
          <p:cNvSpPr>
            <a:spLocks noChangeArrowheads="1"/>
          </p:cNvSpPr>
          <p:nvPr/>
        </p:nvSpPr>
        <p:spPr bwMode="auto">
          <a:xfrm>
            <a:off x="269875" y="3409950"/>
            <a:ext cx="3240088" cy="1079500"/>
          </a:xfrm>
          <a:prstGeom prst="rect">
            <a:avLst/>
          </a:prstGeom>
          <a:noFill/>
          <a:ln w="76200">
            <a:solidFill>
              <a:srgbClr val="A5002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124" name="Rectangle 35"/>
          <p:cNvSpPr>
            <a:spLocks noChangeArrowheads="1"/>
          </p:cNvSpPr>
          <p:nvPr/>
        </p:nvSpPr>
        <p:spPr bwMode="auto">
          <a:xfrm>
            <a:off x="3581400" y="3409950"/>
            <a:ext cx="3240088" cy="1079500"/>
          </a:xfrm>
          <a:prstGeom prst="rect">
            <a:avLst/>
          </a:prstGeom>
          <a:noFill/>
          <a:ln w="76200">
            <a:solidFill>
              <a:srgbClr val="A5002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125" name="Rectangle 36"/>
          <p:cNvSpPr>
            <a:spLocks noChangeArrowheads="1"/>
          </p:cNvSpPr>
          <p:nvPr/>
        </p:nvSpPr>
        <p:spPr bwMode="auto">
          <a:xfrm>
            <a:off x="269875" y="1752600"/>
            <a:ext cx="3240088" cy="1079500"/>
          </a:xfrm>
          <a:prstGeom prst="rect">
            <a:avLst/>
          </a:prstGeom>
          <a:noFill/>
          <a:ln w="76200">
            <a:solidFill>
              <a:srgbClr val="A5002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126" name="Rectangle 37"/>
          <p:cNvSpPr>
            <a:spLocks noChangeArrowheads="1"/>
          </p:cNvSpPr>
          <p:nvPr/>
        </p:nvSpPr>
        <p:spPr bwMode="auto">
          <a:xfrm>
            <a:off x="3581400" y="1752600"/>
            <a:ext cx="3240088" cy="1079500"/>
          </a:xfrm>
          <a:prstGeom prst="rect">
            <a:avLst/>
          </a:prstGeom>
          <a:noFill/>
          <a:ln w="76200">
            <a:solidFill>
              <a:srgbClr val="A5002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127" name="AutoShape 38"/>
          <p:cNvSpPr>
            <a:spLocks noChangeArrowheads="1"/>
          </p:cNvSpPr>
          <p:nvPr/>
        </p:nvSpPr>
        <p:spPr bwMode="auto">
          <a:xfrm>
            <a:off x="3022600" y="2705100"/>
            <a:ext cx="1008063" cy="976313"/>
          </a:xfrm>
          <a:prstGeom prst="downArrow">
            <a:avLst>
              <a:gd name="adj1" fmla="val 58741"/>
              <a:gd name="adj2" fmla="val 65204"/>
            </a:avLst>
          </a:prstGeom>
          <a:gradFill rotWithShape="1">
            <a:gsLst>
              <a:gs pos="0">
                <a:srgbClr val="FFFF00"/>
              </a:gs>
              <a:gs pos="100000">
                <a:srgbClr val="7676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en-US" sz="1600"/>
          </a:p>
        </p:txBody>
      </p:sp>
      <p:sp>
        <p:nvSpPr>
          <p:cNvPr id="128" name="AutoShape 39"/>
          <p:cNvSpPr>
            <a:spLocks noChangeArrowheads="1"/>
          </p:cNvSpPr>
          <p:nvPr/>
        </p:nvSpPr>
        <p:spPr bwMode="auto">
          <a:xfrm>
            <a:off x="3022600" y="4360863"/>
            <a:ext cx="1008063" cy="976312"/>
          </a:xfrm>
          <a:prstGeom prst="downArrow">
            <a:avLst>
              <a:gd name="adj1" fmla="val 58741"/>
              <a:gd name="adj2" fmla="val 65204"/>
            </a:avLst>
          </a:prstGeom>
          <a:gradFill rotWithShape="1">
            <a:gsLst>
              <a:gs pos="0">
                <a:srgbClr val="FFFF00"/>
              </a:gs>
              <a:gs pos="100000">
                <a:srgbClr val="7676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en-US" altLang="zh-TW" sz="1800">
              <a:latin typeface="Tahoma" panose="020B0604030504040204" pitchFamily="34" charset="0"/>
            </a:endParaRPr>
          </a:p>
        </p:txBody>
      </p:sp>
      <p:sp>
        <p:nvSpPr>
          <p:cNvPr id="129" name="Text Box 40"/>
          <p:cNvSpPr txBox="1">
            <a:spLocks noChangeArrowheads="1"/>
          </p:cNvSpPr>
          <p:nvPr/>
        </p:nvSpPr>
        <p:spPr bwMode="auto">
          <a:xfrm>
            <a:off x="3365500" y="4419600"/>
            <a:ext cx="387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kumimoji="1" lang="en-US" altLang="zh-TW" sz="3600">
                <a:solidFill>
                  <a:srgbClr val="000000"/>
                </a:solidFill>
                <a:latin typeface="Times New Roman" panose="02020603050405020304" pitchFamily="18" charset="0"/>
              </a:rPr>
              <a:t>?</a:t>
            </a:r>
          </a:p>
        </p:txBody>
      </p:sp>
      <p:sp>
        <p:nvSpPr>
          <p:cNvPr id="130" name="Text Box 3"/>
          <p:cNvSpPr txBox="1">
            <a:spLocks noChangeArrowheads="1"/>
          </p:cNvSpPr>
          <p:nvPr/>
        </p:nvSpPr>
        <p:spPr bwMode="auto">
          <a:xfrm>
            <a:off x="7010400" y="1382713"/>
            <a:ext cx="2052638"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dirty="0">
                <a:solidFill>
                  <a:srgbClr val="FF3300"/>
                </a:solidFill>
              </a:rPr>
              <a:t>Comparison Based</a:t>
            </a:r>
          </a:p>
          <a:p>
            <a:pPr eaLnBrk="1" hangingPunct="1">
              <a:spcBef>
                <a:spcPct val="50000"/>
              </a:spcBef>
              <a:buFont typeface="Wingdings" panose="05000000000000000000" pitchFamily="2" charset="2"/>
              <a:buChar char="ü"/>
            </a:pPr>
            <a:r>
              <a:rPr lang="en-US" altLang="en-US" sz="1600" dirty="0"/>
              <a:t> </a:t>
            </a:r>
            <a:r>
              <a:rPr lang="en-US" altLang="en-US" sz="1600" dirty="0">
                <a:solidFill>
                  <a:srgbClr val="0033CC"/>
                </a:solidFill>
              </a:rPr>
              <a:t>Bubble Sort</a:t>
            </a:r>
          </a:p>
          <a:p>
            <a:pPr eaLnBrk="1" hangingPunct="1">
              <a:spcBef>
                <a:spcPct val="50000"/>
              </a:spcBef>
              <a:buFont typeface="Wingdings" panose="05000000000000000000" pitchFamily="2" charset="2"/>
              <a:buChar char="ü"/>
            </a:pPr>
            <a:r>
              <a:rPr lang="en-US" altLang="en-US" sz="1600" dirty="0">
                <a:solidFill>
                  <a:srgbClr val="0033CC"/>
                </a:solidFill>
              </a:rPr>
              <a:t> Quick Sort</a:t>
            </a:r>
          </a:p>
          <a:p>
            <a:pPr eaLnBrk="1" hangingPunct="1">
              <a:spcBef>
                <a:spcPct val="50000"/>
              </a:spcBef>
              <a:buFont typeface="Wingdings" panose="05000000000000000000" pitchFamily="2" charset="2"/>
              <a:buChar char="ü"/>
            </a:pPr>
            <a:r>
              <a:rPr lang="en-US" altLang="en-US" sz="1600" dirty="0">
                <a:solidFill>
                  <a:srgbClr val="0033CC"/>
                </a:solidFill>
              </a:rPr>
              <a:t> Insertion Sort</a:t>
            </a:r>
          </a:p>
          <a:p>
            <a:pPr eaLnBrk="1" hangingPunct="1">
              <a:spcBef>
                <a:spcPct val="50000"/>
              </a:spcBef>
              <a:buFont typeface="Wingdings" panose="05000000000000000000" pitchFamily="2" charset="2"/>
              <a:buChar char="ü"/>
            </a:pPr>
            <a:r>
              <a:rPr lang="en-US" altLang="en-US" sz="1600" dirty="0">
                <a:solidFill>
                  <a:srgbClr val="0033CC"/>
                </a:solidFill>
              </a:rPr>
              <a:t> Merge Sort </a:t>
            </a:r>
          </a:p>
          <a:p>
            <a:pPr eaLnBrk="1" hangingPunct="1">
              <a:spcBef>
                <a:spcPct val="50000"/>
              </a:spcBef>
              <a:buFont typeface="Wingdings" panose="05000000000000000000" pitchFamily="2" charset="2"/>
              <a:buChar char="ü"/>
            </a:pPr>
            <a:r>
              <a:rPr lang="en-US" altLang="en-US" sz="1600" dirty="0">
                <a:solidFill>
                  <a:srgbClr val="0033CC"/>
                </a:solidFill>
              </a:rPr>
              <a:t> Heap Sort </a:t>
            </a:r>
          </a:p>
        </p:txBody>
      </p:sp>
      <p:sp>
        <p:nvSpPr>
          <p:cNvPr id="131" name="Text Box 3"/>
          <p:cNvSpPr txBox="1">
            <a:spLocks noChangeArrowheads="1"/>
          </p:cNvSpPr>
          <p:nvPr/>
        </p:nvSpPr>
        <p:spPr bwMode="auto">
          <a:xfrm>
            <a:off x="7085013" y="3697288"/>
            <a:ext cx="19034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a:solidFill>
                  <a:srgbClr val="FF3300"/>
                </a:solidFill>
              </a:rPr>
              <a:t>Non-Comp Based</a:t>
            </a:r>
          </a:p>
          <a:p>
            <a:pPr eaLnBrk="1" hangingPunct="1">
              <a:spcBef>
                <a:spcPct val="50000"/>
              </a:spcBef>
              <a:buFont typeface="Wingdings" panose="05000000000000000000" pitchFamily="2" charset="2"/>
              <a:buChar char="ü"/>
            </a:pPr>
            <a:r>
              <a:rPr lang="en-US" altLang="en-US" sz="1600"/>
              <a:t> </a:t>
            </a:r>
            <a:r>
              <a:rPr lang="en-US" altLang="en-US" sz="1600">
                <a:solidFill>
                  <a:srgbClr val="0033CC"/>
                </a:solidFill>
              </a:rPr>
              <a:t>Radix Sort </a:t>
            </a:r>
          </a:p>
          <a:p>
            <a:pPr eaLnBrk="1" hangingPunct="1">
              <a:spcBef>
                <a:spcPct val="50000"/>
              </a:spcBef>
              <a:buFont typeface="Wingdings" panose="05000000000000000000" pitchFamily="2" charset="2"/>
              <a:buChar char="ü"/>
            </a:pPr>
            <a:r>
              <a:rPr lang="en-US" altLang="en-US" sz="1600">
                <a:solidFill>
                  <a:srgbClr val="0033CC"/>
                </a:solidFill>
              </a:rPr>
              <a:t> Bucket Sort </a:t>
            </a:r>
          </a:p>
        </p:txBody>
      </p:sp>
      <p:sp>
        <p:nvSpPr>
          <p:cNvPr id="132" name="TextBox 131"/>
          <p:cNvSpPr txBox="1">
            <a:spLocks noChangeArrowheads="1"/>
          </p:cNvSpPr>
          <p:nvPr/>
        </p:nvSpPr>
        <p:spPr bwMode="auto">
          <a:xfrm>
            <a:off x="304800" y="6096000"/>
            <a:ext cx="6324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FF0000"/>
                </a:solidFill>
              </a:rPr>
              <a:t>Lower bound on comparison based algorithms</a:t>
            </a:r>
          </a:p>
        </p:txBody>
      </p:sp>
      <p:sp>
        <p:nvSpPr>
          <p:cNvPr id="133" name="Text Box 3"/>
          <p:cNvSpPr txBox="1">
            <a:spLocks noChangeArrowheads="1"/>
          </p:cNvSpPr>
          <p:nvPr/>
        </p:nvSpPr>
        <p:spPr bwMode="auto">
          <a:xfrm>
            <a:off x="6858000" y="4867275"/>
            <a:ext cx="1420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a:solidFill>
                  <a:srgbClr val="FF3300"/>
                </a:solidFill>
              </a:rPr>
              <a:t>Randomized</a:t>
            </a:r>
          </a:p>
          <a:p>
            <a:pPr eaLnBrk="1" hangingPunct="1">
              <a:spcBef>
                <a:spcPct val="50000"/>
              </a:spcBef>
              <a:buFont typeface="Wingdings" panose="05000000000000000000" pitchFamily="2" charset="2"/>
              <a:buChar char="ü"/>
            </a:pPr>
            <a:r>
              <a:rPr lang="en-US" altLang="en-US" sz="1600"/>
              <a:t> </a:t>
            </a:r>
            <a:r>
              <a:rPr lang="en-US" altLang="en-US" sz="1600">
                <a:solidFill>
                  <a:srgbClr val="0033CC"/>
                </a:solidFill>
              </a:rPr>
              <a:t>Quick</a:t>
            </a:r>
            <a:r>
              <a:rPr lang="en-US" altLang="en-US" sz="1600"/>
              <a:t> </a:t>
            </a:r>
            <a:r>
              <a:rPr lang="en-US" altLang="en-US" sz="1600">
                <a:solidFill>
                  <a:srgbClr val="0033CC"/>
                </a:solidFill>
              </a:rPr>
              <a:t>Sort </a:t>
            </a:r>
          </a:p>
        </p:txBody>
      </p:sp>
      <p:pic>
        <p:nvPicPr>
          <p:cNvPr id="134" name="Picture 1135" descr="j0286767"/>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4895850"/>
            <a:ext cx="7778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down)">
                                      <p:cBhvr>
                                        <p:cTn id="7" dur="1450">
                                          <p:stCondLst>
                                            <p:cond delay="0"/>
                                          </p:stCondLst>
                                        </p:cTn>
                                        <p:tgtEl>
                                          <p:spTgt spid="92"/>
                                        </p:tgtEl>
                                      </p:cBhvr>
                                    </p:animEffect>
                                    <p:anim calcmode="lin" valueType="num">
                                      <p:cBhvr>
                                        <p:cTn id="8" dur="4555" tmFilter="0,0; 0.14,0.36; 0.43,0.73; 0.71,0.91; 1.0,1.0">
                                          <p:stCondLst>
                                            <p:cond delay="0"/>
                                          </p:stCondLst>
                                        </p:cTn>
                                        <p:tgtEl>
                                          <p:spTgt spid="92"/>
                                        </p:tgtEl>
                                        <p:attrNameLst>
                                          <p:attrName>ppt_x</p:attrName>
                                        </p:attrNameLst>
                                      </p:cBhvr>
                                      <p:tavLst>
                                        <p:tav tm="0">
                                          <p:val>
                                            <p:strVal val="#ppt_x-0.25"/>
                                          </p:val>
                                        </p:tav>
                                        <p:tav tm="100000">
                                          <p:val>
                                            <p:strVal val="#ppt_x"/>
                                          </p:val>
                                        </p:tav>
                                      </p:tavLst>
                                    </p:anim>
                                    <p:anim calcmode="lin" valueType="num">
                                      <p:cBhvr>
                                        <p:cTn id="9" dur="1660" tmFilter="0.0,0.0; 0.25,0.07; 0.50,0.2; 0.75,0.467; 1.0,1.0">
                                          <p:stCondLst>
                                            <p:cond delay="0"/>
                                          </p:stCondLst>
                                        </p:cTn>
                                        <p:tgtEl>
                                          <p:spTgt spid="92"/>
                                        </p:tgtEl>
                                        <p:attrNameLst>
                                          <p:attrName>ppt_y</p:attrName>
                                        </p:attrNameLst>
                                      </p:cBhvr>
                                      <p:tavLst>
                                        <p:tav tm="0" fmla="#ppt_y-sin(pi*$)/3">
                                          <p:val>
                                            <p:fltVal val="0.5"/>
                                          </p:val>
                                        </p:tav>
                                        <p:tav tm="100000">
                                          <p:val>
                                            <p:fltVal val="1"/>
                                          </p:val>
                                        </p:tav>
                                      </p:tavLst>
                                    </p:anim>
                                    <p:anim calcmode="lin" valueType="num">
                                      <p:cBhvr>
                                        <p:cTn id="10" dur="1660" tmFilter="0, 0; 0.125,0.2665; 0.25,0.4; 0.375,0.465; 0.5,0.5;  0.625,0.535; 0.75,0.6; 0.875,0.7335; 1,1">
                                          <p:stCondLst>
                                            <p:cond delay="1660"/>
                                          </p:stCondLst>
                                        </p:cTn>
                                        <p:tgtEl>
                                          <p:spTgt spid="92"/>
                                        </p:tgtEl>
                                        <p:attrNameLst>
                                          <p:attrName>ppt_y</p:attrName>
                                        </p:attrNameLst>
                                      </p:cBhvr>
                                      <p:tavLst>
                                        <p:tav tm="0" fmla="#ppt_y-sin(pi*$)/9">
                                          <p:val>
                                            <p:fltVal val="0"/>
                                          </p:val>
                                        </p:tav>
                                        <p:tav tm="100000">
                                          <p:val>
                                            <p:fltVal val="1"/>
                                          </p:val>
                                        </p:tav>
                                      </p:tavLst>
                                    </p:anim>
                                    <p:anim calcmode="lin" valueType="num">
                                      <p:cBhvr>
                                        <p:cTn id="11" dur="830" tmFilter="0, 0; 0.125,0.2665; 0.25,0.4; 0.375,0.465; 0.5,0.5;  0.625,0.535; 0.75,0.6; 0.875,0.7335; 1,1">
                                          <p:stCondLst>
                                            <p:cond delay="3310"/>
                                          </p:stCondLst>
                                        </p:cTn>
                                        <p:tgtEl>
                                          <p:spTgt spid="92"/>
                                        </p:tgtEl>
                                        <p:attrNameLst>
                                          <p:attrName>ppt_y</p:attrName>
                                        </p:attrNameLst>
                                      </p:cBhvr>
                                      <p:tavLst>
                                        <p:tav tm="0" fmla="#ppt_y-sin(pi*$)/27">
                                          <p:val>
                                            <p:fltVal val="0"/>
                                          </p:val>
                                        </p:tav>
                                        <p:tav tm="100000">
                                          <p:val>
                                            <p:fltVal val="1"/>
                                          </p:val>
                                        </p:tav>
                                      </p:tavLst>
                                    </p:anim>
                                    <p:anim calcmode="lin" valueType="num">
                                      <p:cBhvr>
                                        <p:cTn id="12" dur="410" tmFilter="0, 0; 0.125,0.2665; 0.25,0.4; 0.375,0.465; 0.5,0.5;  0.625,0.535; 0.75,0.6; 0.875,0.7335; 1,1">
                                          <p:stCondLst>
                                            <p:cond delay="4140"/>
                                          </p:stCondLst>
                                        </p:cTn>
                                        <p:tgtEl>
                                          <p:spTgt spid="92"/>
                                        </p:tgtEl>
                                        <p:attrNameLst>
                                          <p:attrName>ppt_y</p:attrName>
                                        </p:attrNameLst>
                                      </p:cBhvr>
                                      <p:tavLst>
                                        <p:tav tm="0" fmla="#ppt_y-sin(pi*$)/81">
                                          <p:val>
                                            <p:fltVal val="0"/>
                                          </p:val>
                                        </p:tav>
                                        <p:tav tm="100000">
                                          <p:val>
                                            <p:fltVal val="1"/>
                                          </p:val>
                                        </p:tav>
                                      </p:tavLst>
                                    </p:anim>
                                    <p:animScale>
                                      <p:cBhvr>
                                        <p:cTn id="13" dur="65">
                                          <p:stCondLst>
                                            <p:cond delay="1625"/>
                                          </p:stCondLst>
                                        </p:cTn>
                                        <p:tgtEl>
                                          <p:spTgt spid="92"/>
                                        </p:tgtEl>
                                      </p:cBhvr>
                                      <p:to x="100000" y="60000"/>
                                    </p:animScale>
                                    <p:animScale>
                                      <p:cBhvr>
                                        <p:cTn id="14" dur="415" decel="50000">
                                          <p:stCondLst>
                                            <p:cond delay="1690"/>
                                          </p:stCondLst>
                                        </p:cTn>
                                        <p:tgtEl>
                                          <p:spTgt spid="92"/>
                                        </p:tgtEl>
                                      </p:cBhvr>
                                      <p:to x="100000" y="100000"/>
                                    </p:animScale>
                                    <p:animScale>
                                      <p:cBhvr>
                                        <p:cTn id="15" dur="65">
                                          <p:stCondLst>
                                            <p:cond delay="3280"/>
                                          </p:stCondLst>
                                        </p:cTn>
                                        <p:tgtEl>
                                          <p:spTgt spid="92"/>
                                        </p:tgtEl>
                                      </p:cBhvr>
                                      <p:to x="100000" y="80000"/>
                                    </p:animScale>
                                    <p:animScale>
                                      <p:cBhvr>
                                        <p:cTn id="16" dur="415" decel="50000">
                                          <p:stCondLst>
                                            <p:cond delay="3345"/>
                                          </p:stCondLst>
                                        </p:cTn>
                                        <p:tgtEl>
                                          <p:spTgt spid="92"/>
                                        </p:tgtEl>
                                      </p:cBhvr>
                                      <p:to x="100000" y="100000"/>
                                    </p:animScale>
                                    <p:animScale>
                                      <p:cBhvr>
                                        <p:cTn id="17" dur="65">
                                          <p:stCondLst>
                                            <p:cond delay="4105"/>
                                          </p:stCondLst>
                                        </p:cTn>
                                        <p:tgtEl>
                                          <p:spTgt spid="92"/>
                                        </p:tgtEl>
                                      </p:cBhvr>
                                      <p:to x="100000" y="90000"/>
                                    </p:animScale>
                                    <p:animScale>
                                      <p:cBhvr>
                                        <p:cTn id="18" dur="415" decel="50000">
                                          <p:stCondLst>
                                            <p:cond delay="4170"/>
                                          </p:stCondLst>
                                        </p:cTn>
                                        <p:tgtEl>
                                          <p:spTgt spid="92"/>
                                        </p:tgtEl>
                                      </p:cBhvr>
                                      <p:to x="100000" y="100000"/>
                                    </p:animScale>
                                    <p:animScale>
                                      <p:cBhvr>
                                        <p:cTn id="19" dur="65">
                                          <p:stCondLst>
                                            <p:cond delay="4520"/>
                                          </p:stCondLst>
                                        </p:cTn>
                                        <p:tgtEl>
                                          <p:spTgt spid="92"/>
                                        </p:tgtEl>
                                      </p:cBhvr>
                                      <p:to x="100000" y="95000"/>
                                    </p:animScale>
                                    <p:animScale>
                                      <p:cBhvr>
                                        <p:cTn id="20" dur="415" decel="50000">
                                          <p:stCondLst>
                                            <p:cond delay="4585"/>
                                          </p:stCondLst>
                                        </p:cTn>
                                        <p:tgtEl>
                                          <p:spTgt spid="9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down)">
                                      <p:cBhvr>
                                        <p:cTn id="23" dur="1305">
                                          <p:stCondLst>
                                            <p:cond delay="0"/>
                                          </p:stCondLst>
                                        </p:cTn>
                                        <p:tgtEl>
                                          <p:spTgt spid="93"/>
                                        </p:tgtEl>
                                      </p:cBhvr>
                                    </p:animEffect>
                                    <p:anim calcmode="lin" valueType="num">
                                      <p:cBhvr>
                                        <p:cTn id="24" dur="4100"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25" dur="149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26" dur="1494" tmFilter="0, 0; 0.125,0.2665; 0.25,0.4; 0.375,0.465; 0.5,0.5;  0.625,0.535; 0.75,0.6; 0.875,0.7335; 1,1">
                                          <p:stCondLst>
                                            <p:cond delay="1494"/>
                                          </p:stCondLst>
                                        </p:cTn>
                                        <p:tgtEl>
                                          <p:spTgt spid="93"/>
                                        </p:tgtEl>
                                        <p:attrNameLst>
                                          <p:attrName>ppt_y</p:attrName>
                                        </p:attrNameLst>
                                      </p:cBhvr>
                                      <p:tavLst>
                                        <p:tav tm="0" fmla="#ppt_y-sin(pi*$)/9">
                                          <p:val>
                                            <p:fltVal val="0"/>
                                          </p:val>
                                        </p:tav>
                                        <p:tav tm="100000">
                                          <p:val>
                                            <p:fltVal val="1"/>
                                          </p:val>
                                        </p:tav>
                                      </p:tavLst>
                                    </p:anim>
                                    <p:anim calcmode="lin" valueType="num">
                                      <p:cBhvr>
                                        <p:cTn id="27" dur="747" tmFilter="0, 0; 0.125,0.2665; 0.25,0.4; 0.375,0.465; 0.5,0.5;  0.625,0.535; 0.75,0.6; 0.875,0.7335; 1,1">
                                          <p:stCondLst>
                                            <p:cond delay="2979"/>
                                          </p:stCondLst>
                                        </p:cTn>
                                        <p:tgtEl>
                                          <p:spTgt spid="93"/>
                                        </p:tgtEl>
                                        <p:attrNameLst>
                                          <p:attrName>ppt_y</p:attrName>
                                        </p:attrNameLst>
                                      </p:cBhvr>
                                      <p:tavLst>
                                        <p:tav tm="0" fmla="#ppt_y-sin(pi*$)/27">
                                          <p:val>
                                            <p:fltVal val="0"/>
                                          </p:val>
                                        </p:tav>
                                        <p:tav tm="100000">
                                          <p:val>
                                            <p:fltVal val="1"/>
                                          </p:val>
                                        </p:tav>
                                      </p:tavLst>
                                    </p:anim>
                                    <p:anim calcmode="lin" valueType="num">
                                      <p:cBhvr>
                                        <p:cTn id="28" dur="369" tmFilter="0, 0; 0.125,0.2665; 0.25,0.4; 0.375,0.465; 0.5,0.5;  0.625,0.535; 0.75,0.6; 0.875,0.7335; 1,1">
                                          <p:stCondLst>
                                            <p:cond delay="3726"/>
                                          </p:stCondLst>
                                        </p:cTn>
                                        <p:tgtEl>
                                          <p:spTgt spid="93"/>
                                        </p:tgtEl>
                                        <p:attrNameLst>
                                          <p:attrName>ppt_y</p:attrName>
                                        </p:attrNameLst>
                                      </p:cBhvr>
                                      <p:tavLst>
                                        <p:tav tm="0" fmla="#ppt_y-sin(pi*$)/81">
                                          <p:val>
                                            <p:fltVal val="0"/>
                                          </p:val>
                                        </p:tav>
                                        <p:tav tm="100000">
                                          <p:val>
                                            <p:fltVal val="1"/>
                                          </p:val>
                                        </p:tav>
                                      </p:tavLst>
                                    </p:anim>
                                    <p:animScale>
                                      <p:cBhvr>
                                        <p:cTn id="29" dur="58">
                                          <p:stCondLst>
                                            <p:cond delay="1462"/>
                                          </p:stCondLst>
                                        </p:cTn>
                                        <p:tgtEl>
                                          <p:spTgt spid="93"/>
                                        </p:tgtEl>
                                      </p:cBhvr>
                                      <p:to x="100000" y="60000"/>
                                    </p:animScale>
                                    <p:animScale>
                                      <p:cBhvr>
                                        <p:cTn id="30" dur="373" decel="50000">
                                          <p:stCondLst>
                                            <p:cond delay="1521"/>
                                          </p:stCondLst>
                                        </p:cTn>
                                        <p:tgtEl>
                                          <p:spTgt spid="93"/>
                                        </p:tgtEl>
                                      </p:cBhvr>
                                      <p:to x="100000" y="100000"/>
                                    </p:animScale>
                                    <p:animScale>
                                      <p:cBhvr>
                                        <p:cTn id="31" dur="58">
                                          <p:stCondLst>
                                            <p:cond delay="2952"/>
                                          </p:stCondLst>
                                        </p:cTn>
                                        <p:tgtEl>
                                          <p:spTgt spid="93"/>
                                        </p:tgtEl>
                                      </p:cBhvr>
                                      <p:to x="100000" y="80000"/>
                                    </p:animScale>
                                    <p:animScale>
                                      <p:cBhvr>
                                        <p:cTn id="32" dur="373" decel="50000">
                                          <p:stCondLst>
                                            <p:cond delay="3010"/>
                                          </p:stCondLst>
                                        </p:cTn>
                                        <p:tgtEl>
                                          <p:spTgt spid="93"/>
                                        </p:tgtEl>
                                      </p:cBhvr>
                                      <p:to x="100000" y="100000"/>
                                    </p:animScale>
                                    <p:animScale>
                                      <p:cBhvr>
                                        <p:cTn id="33" dur="58">
                                          <p:stCondLst>
                                            <p:cond delay="3694"/>
                                          </p:stCondLst>
                                        </p:cTn>
                                        <p:tgtEl>
                                          <p:spTgt spid="93"/>
                                        </p:tgtEl>
                                      </p:cBhvr>
                                      <p:to x="100000" y="90000"/>
                                    </p:animScale>
                                    <p:animScale>
                                      <p:cBhvr>
                                        <p:cTn id="34" dur="373" decel="50000">
                                          <p:stCondLst>
                                            <p:cond delay="3753"/>
                                          </p:stCondLst>
                                        </p:cTn>
                                        <p:tgtEl>
                                          <p:spTgt spid="93"/>
                                        </p:tgtEl>
                                      </p:cBhvr>
                                      <p:to x="100000" y="100000"/>
                                    </p:animScale>
                                    <p:animScale>
                                      <p:cBhvr>
                                        <p:cTn id="35" dur="58">
                                          <p:stCondLst>
                                            <p:cond delay="4068"/>
                                          </p:stCondLst>
                                        </p:cTn>
                                        <p:tgtEl>
                                          <p:spTgt spid="93"/>
                                        </p:tgtEl>
                                      </p:cBhvr>
                                      <p:to x="100000" y="95000"/>
                                    </p:animScale>
                                    <p:animScale>
                                      <p:cBhvr>
                                        <p:cTn id="36" dur="373" decel="50000">
                                          <p:stCondLst>
                                            <p:cond delay="4127"/>
                                          </p:stCondLst>
                                        </p:cTn>
                                        <p:tgtEl>
                                          <p:spTgt spid="93"/>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wipe(down)">
                                      <p:cBhvr>
                                        <p:cTn id="39" dur="1160">
                                          <p:stCondLst>
                                            <p:cond delay="0"/>
                                          </p:stCondLst>
                                        </p:cTn>
                                        <p:tgtEl>
                                          <p:spTgt spid="94"/>
                                        </p:tgtEl>
                                      </p:cBhvr>
                                    </p:animEffect>
                                    <p:anim calcmode="lin" valueType="num">
                                      <p:cBhvr>
                                        <p:cTn id="40" dur="3644" tmFilter="0,0; 0.14,0.36; 0.43,0.73; 0.71,0.91; 1.0,1.0">
                                          <p:stCondLst>
                                            <p:cond delay="0"/>
                                          </p:stCondLst>
                                        </p:cTn>
                                        <p:tgtEl>
                                          <p:spTgt spid="94"/>
                                        </p:tgtEl>
                                        <p:attrNameLst>
                                          <p:attrName>ppt_x</p:attrName>
                                        </p:attrNameLst>
                                      </p:cBhvr>
                                      <p:tavLst>
                                        <p:tav tm="0">
                                          <p:val>
                                            <p:strVal val="#ppt_x-0.25"/>
                                          </p:val>
                                        </p:tav>
                                        <p:tav tm="100000">
                                          <p:val>
                                            <p:strVal val="#ppt_x"/>
                                          </p:val>
                                        </p:tav>
                                      </p:tavLst>
                                    </p:anim>
                                    <p:anim calcmode="lin" valueType="num">
                                      <p:cBhvr>
                                        <p:cTn id="41" dur="1328" tmFilter="0.0,0.0; 0.25,0.07; 0.50,0.2; 0.75,0.467; 1.0,1.0">
                                          <p:stCondLst>
                                            <p:cond delay="0"/>
                                          </p:stCondLst>
                                        </p:cTn>
                                        <p:tgtEl>
                                          <p:spTgt spid="94"/>
                                        </p:tgtEl>
                                        <p:attrNameLst>
                                          <p:attrName>ppt_y</p:attrName>
                                        </p:attrNameLst>
                                      </p:cBhvr>
                                      <p:tavLst>
                                        <p:tav tm="0" fmla="#ppt_y-sin(pi*$)/3">
                                          <p:val>
                                            <p:fltVal val="0.5"/>
                                          </p:val>
                                        </p:tav>
                                        <p:tav tm="100000">
                                          <p:val>
                                            <p:fltVal val="1"/>
                                          </p:val>
                                        </p:tav>
                                      </p:tavLst>
                                    </p:anim>
                                    <p:anim calcmode="lin" valueType="num">
                                      <p:cBhvr>
                                        <p:cTn id="42" dur="1328" tmFilter="0, 0; 0.125,0.2665; 0.25,0.4; 0.375,0.465; 0.5,0.5;  0.625,0.535; 0.75,0.6; 0.875,0.7335; 1,1">
                                          <p:stCondLst>
                                            <p:cond delay="1328"/>
                                          </p:stCondLst>
                                        </p:cTn>
                                        <p:tgtEl>
                                          <p:spTgt spid="94"/>
                                        </p:tgtEl>
                                        <p:attrNameLst>
                                          <p:attrName>ppt_y</p:attrName>
                                        </p:attrNameLst>
                                      </p:cBhvr>
                                      <p:tavLst>
                                        <p:tav tm="0" fmla="#ppt_y-sin(pi*$)/9">
                                          <p:val>
                                            <p:fltVal val="0"/>
                                          </p:val>
                                        </p:tav>
                                        <p:tav tm="100000">
                                          <p:val>
                                            <p:fltVal val="1"/>
                                          </p:val>
                                        </p:tav>
                                      </p:tavLst>
                                    </p:anim>
                                    <p:anim calcmode="lin" valueType="num">
                                      <p:cBhvr>
                                        <p:cTn id="43" dur="664" tmFilter="0, 0; 0.125,0.2665; 0.25,0.4; 0.375,0.465; 0.5,0.5;  0.625,0.535; 0.75,0.6; 0.875,0.7335; 1,1">
                                          <p:stCondLst>
                                            <p:cond delay="2648"/>
                                          </p:stCondLst>
                                        </p:cTn>
                                        <p:tgtEl>
                                          <p:spTgt spid="94"/>
                                        </p:tgtEl>
                                        <p:attrNameLst>
                                          <p:attrName>ppt_y</p:attrName>
                                        </p:attrNameLst>
                                      </p:cBhvr>
                                      <p:tavLst>
                                        <p:tav tm="0" fmla="#ppt_y-sin(pi*$)/27">
                                          <p:val>
                                            <p:fltVal val="0"/>
                                          </p:val>
                                        </p:tav>
                                        <p:tav tm="100000">
                                          <p:val>
                                            <p:fltVal val="1"/>
                                          </p:val>
                                        </p:tav>
                                      </p:tavLst>
                                    </p:anim>
                                    <p:anim calcmode="lin" valueType="num">
                                      <p:cBhvr>
                                        <p:cTn id="44" dur="328" tmFilter="0, 0; 0.125,0.2665; 0.25,0.4; 0.375,0.465; 0.5,0.5;  0.625,0.535; 0.75,0.6; 0.875,0.7335; 1,1">
                                          <p:stCondLst>
                                            <p:cond delay="3312"/>
                                          </p:stCondLst>
                                        </p:cTn>
                                        <p:tgtEl>
                                          <p:spTgt spid="94"/>
                                        </p:tgtEl>
                                        <p:attrNameLst>
                                          <p:attrName>ppt_y</p:attrName>
                                        </p:attrNameLst>
                                      </p:cBhvr>
                                      <p:tavLst>
                                        <p:tav tm="0" fmla="#ppt_y-sin(pi*$)/81">
                                          <p:val>
                                            <p:fltVal val="0"/>
                                          </p:val>
                                        </p:tav>
                                        <p:tav tm="100000">
                                          <p:val>
                                            <p:fltVal val="1"/>
                                          </p:val>
                                        </p:tav>
                                      </p:tavLst>
                                    </p:anim>
                                    <p:animScale>
                                      <p:cBhvr>
                                        <p:cTn id="45" dur="52">
                                          <p:stCondLst>
                                            <p:cond delay="1300"/>
                                          </p:stCondLst>
                                        </p:cTn>
                                        <p:tgtEl>
                                          <p:spTgt spid="94"/>
                                        </p:tgtEl>
                                      </p:cBhvr>
                                      <p:to x="100000" y="60000"/>
                                    </p:animScale>
                                    <p:animScale>
                                      <p:cBhvr>
                                        <p:cTn id="46" dur="332" decel="50000">
                                          <p:stCondLst>
                                            <p:cond delay="1352"/>
                                          </p:stCondLst>
                                        </p:cTn>
                                        <p:tgtEl>
                                          <p:spTgt spid="94"/>
                                        </p:tgtEl>
                                      </p:cBhvr>
                                      <p:to x="100000" y="100000"/>
                                    </p:animScale>
                                    <p:animScale>
                                      <p:cBhvr>
                                        <p:cTn id="47" dur="52">
                                          <p:stCondLst>
                                            <p:cond delay="2624"/>
                                          </p:stCondLst>
                                        </p:cTn>
                                        <p:tgtEl>
                                          <p:spTgt spid="94"/>
                                        </p:tgtEl>
                                      </p:cBhvr>
                                      <p:to x="100000" y="80000"/>
                                    </p:animScale>
                                    <p:animScale>
                                      <p:cBhvr>
                                        <p:cTn id="48" dur="332" decel="50000">
                                          <p:stCondLst>
                                            <p:cond delay="2676"/>
                                          </p:stCondLst>
                                        </p:cTn>
                                        <p:tgtEl>
                                          <p:spTgt spid="94"/>
                                        </p:tgtEl>
                                      </p:cBhvr>
                                      <p:to x="100000" y="100000"/>
                                    </p:animScale>
                                    <p:animScale>
                                      <p:cBhvr>
                                        <p:cTn id="49" dur="52">
                                          <p:stCondLst>
                                            <p:cond delay="3284"/>
                                          </p:stCondLst>
                                        </p:cTn>
                                        <p:tgtEl>
                                          <p:spTgt spid="94"/>
                                        </p:tgtEl>
                                      </p:cBhvr>
                                      <p:to x="100000" y="90000"/>
                                    </p:animScale>
                                    <p:animScale>
                                      <p:cBhvr>
                                        <p:cTn id="50" dur="332" decel="50000">
                                          <p:stCondLst>
                                            <p:cond delay="3336"/>
                                          </p:stCondLst>
                                        </p:cTn>
                                        <p:tgtEl>
                                          <p:spTgt spid="94"/>
                                        </p:tgtEl>
                                      </p:cBhvr>
                                      <p:to x="100000" y="100000"/>
                                    </p:animScale>
                                    <p:animScale>
                                      <p:cBhvr>
                                        <p:cTn id="51" dur="52">
                                          <p:stCondLst>
                                            <p:cond delay="3616"/>
                                          </p:stCondLst>
                                        </p:cTn>
                                        <p:tgtEl>
                                          <p:spTgt spid="94"/>
                                        </p:tgtEl>
                                      </p:cBhvr>
                                      <p:to x="100000" y="95000"/>
                                    </p:animScale>
                                    <p:animScale>
                                      <p:cBhvr>
                                        <p:cTn id="52" dur="332" decel="50000">
                                          <p:stCondLst>
                                            <p:cond delay="3668"/>
                                          </p:stCondLst>
                                        </p:cTn>
                                        <p:tgtEl>
                                          <p:spTgt spid="9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wipe(down)">
                                      <p:cBhvr>
                                        <p:cTn id="55" dur="1015">
                                          <p:stCondLst>
                                            <p:cond delay="0"/>
                                          </p:stCondLst>
                                        </p:cTn>
                                        <p:tgtEl>
                                          <p:spTgt spid="95"/>
                                        </p:tgtEl>
                                      </p:cBhvr>
                                    </p:animEffect>
                                    <p:anim calcmode="lin" valueType="num">
                                      <p:cBhvr>
                                        <p:cTn id="56" dur="3188" tmFilter="0,0; 0.14,0.36; 0.43,0.73; 0.71,0.91; 1.0,1.0">
                                          <p:stCondLst>
                                            <p:cond delay="0"/>
                                          </p:stCondLst>
                                        </p:cTn>
                                        <p:tgtEl>
                                          <p:spTgt spid="95"/>
                                        </p:tgtEl>
                                        <p:attrNameLst>
                                          <p:attrName>ppt_x</p:attrName>
                                        </p:attrNameLst>
                                      </p:cBhvr>
                                      <p:tavLst>
                                        <p:tav tm="0">
                                          <p:val>
                                            <p:strVal val="#ppt_x-0.25"/>
                                          </p:val>
                                        </p:tav>
                                        <p:tav tm="100000">
                                          <p:val>
                                            <p:strVal val="#ppt_x"/>
                                          </p:val>
                                        </p:tav>
                                      </p:tavLst>
                                    </p:anim>
                                    <p:anim calcmode="lin" valueType="num">
                                      <p:cBhvr>
                                        <p:cTn id="57" dur="1162" tmFilter="0.0,0.0; 0.25,0.07; 0.50,0.2; 0.75,0.467; 1.0,1.0">
                                          <p:stCondLst>
                                            <p:cond delay="0"/>
                                          </p:stCondLst>
                                        </p:cTn>
                                        <p:tgtEl>
                                          <p:spTgt spid="95"/>
                                        </p:tgtEl>
                                        <p:attrNameLst>
                                          <p:attrName>ppt_y</p:attrName>
                                        </p:attrNameLst>
                                      </p:cBhvr>
                                      <p:tavLst>
                                        <p:tav tm="0" fmla="#ppt_y-sin(pi*$)/3">
                                          <p:val>
                                            <p:fltVal val="0.5"/>
                                          </p:val>
                                        </p:tav>
                                        <p:tav tm="100000">
                                          <p:val>
                                            <p:fltVal val="1"/>
                                          </p:val>
                                        </p:tav>
                                      </p:tavLst>
                                    </p:anim>
                                    <p:anim calcmode="lin" valueType="num">
                                      <p:cBhvr>
                                        <p:cTn id="58" dur="1162" tmFilter="0, 0; 0.125,0.2665; 0.25,0.4; 0.375,0.465; 0.5,0.5;  0.625,0.535; 0.75,0.6; 0.875,0.7335; 1,1">
                                          <p:stCondLst>
                                            <p:cond delay="1162"/>
                                          </p:stCondLst>
                                        </p:cTn>
                                        <p:tgtEl>
                                          <p:spTgt spid="95"/>
                                        </p:tgtEl>
                                        <p:attrNameLst>
                                          <p:attrName>ppt_y</p:attrName>
                                        </p:attrNameLst>
                                      </p:cBhvr>
                                      <p:tavLst>
                                        <p:tav tm="0" fmla="#ppt_y-sin(pi*$)/9">
                                          <p:val>
                                            <p:fltVal val="0"/>
                                          </p:val>
                                        </p:tav>
                                        <p:tav tm="100000">
                                          <p:val>
                                            <p:fltVal val="1"/>
                                          </p:val>
                                        </p:tav>
                                      </p:tavLst>
                                    </p:anim>
                                    <p:anim calcmode="lin" valueType="num">
                                      <p:cBhvr>
                                        <p:cTn id="59" dur="581" tmFilter="0, 0; 0.125,0.2665; 0.25,0.4; 0.375,0.465; 0.5,0.5;  0.625,0.535; 0.75,0.6; 0.875,0.7335; 1,1">
                                          <p:stCondLst>
                                            <p:cond delay="2317"/>
                                          </p:stCondLst>
                                        </p:cTn>
                                        <p:tgtEl>
                                          <p:spTgt spid="95"/>
                                        </p:tgtEl>
                                        <p:attrNameLst>
                                          <p:attrName>ppt_y</p:attrName>
                                        </p:attrNameLst>
                                      </p:cBhvr>
                                      <p:tavLst>
                                        <p:tav tm="0" fmla="#ppt_y-sin(pi*$)/27">
                                          <p:val>
                                            <p:fltVal val="0"/>
                                          </p:val>
                                        </p:tav>
                                        <p:tav tm="100000">
                                          <p:val>
                                            <p:fltVal val="1"/>
                                          </p:val>
                                        </p:tav>
                                      </p:tavLst>
                                    </p:anim>
                                    <p:anim calcmode="lin" valueType="num">
                                      <p:cBhvr>
                                        <p:cTn id="60" dur="287" tmFilter="0, 0; 0.125,0.2665; 0.25,0.4; 0.375,0.465; 0.5,0.5;  0.625,0.535; 0.75,0.6; 0.875,0.7335; 1,1">
                                          <p:stCondLst>
                                            <p:cond delay="2898"/>
                                          </p:stCondLst>
                                        </p:cTn>
                                        <p:tgtEl>
                                          <p:spTgt spid="95"/>
                                        </p:tgtEl>
                                        <p:attrNameLst>
                                          <p:attrName>ppt_y</p:attrName>
                                        </p:attrNameLst>
                                      </p:cBhvr>
                                      <p:tavLst>
                                        <p:tav tm="0" fmla="#ppt_y-sin(pi*$)/81">
                                          <p:val>
                                            <p:fltVal val="0"/>
                                          </p:val>
                                        </p:tav>
                                        <p:tav tm="100000">
                                          <p:val>
                                            <p:fltVal val="1"/>
                                          </p:val>
                                        </p:tav>
                                      </p:tavLst>
                                    </p:anim>
                                    <p:animScale>
                                      <p:cBhvr>
                                        <p:cTn id="61" dur="46">
                                          <p:stCondLst>
                                            <p:cond delay="1137"/>
                                          </p:stCondLst>
                                        </p:cTn>
                                        <p:tgtEl>
                                          <p:spTgt spid="95"/>
                                        </p:tgtEl>
                                      </p:cBhvr>
                                      <p:to x="100000" y="60000"/>
                                    </p:animScale>
                                    <p:animScale>
                                      <p:cBhvr>
                                        <p:cTn id="62" dur="290" decel="50000">
                                          <p:stCondLst>
                                            <p:cond delay="1183"/>
                                          </p:stCondLst>
                                        </p:cTn>
                                        <p:tgtEl>
                                          <p:spTgt spid="95"/>
                                        </p:tgtEl>
                                      </p:cBhvr>
                                      <p:to x="100000" y="100000"/>
                                    </p:animScale>
                                    <p:animScale>
                                      <p:cBhvr>
                                        <p:cTn id="63" dur="46">
                                          <p:stCondLst>
                                            <p:cond delay="2296"/>
                                          </p:stCondLst>
                                        </p:cTn>
                                        <p:tgtEl>
                                          <p:spTgt spid="95"/>
                                        </p:tgtEl>
                                      </p:cBhvr>
                                      <p:to x="100000" y="80000"/>
                                    </p:animScale>
                                    <p:animScale>
                                      <p:cBhvr>
                                        <p:cTn id="64" dur="290" decel="50000">
                                          <p:stCondLst>
                                            <p:cond delay="2342"/>
                                          </p:stCondLst>
                                        </p:cTn>
                                        <p:tgtEl>
                                          <p:spTgt spid="95"/>
                                        </p:tgtEl>
                                      </p:cBhvr>
                                      <p:to x="100000" y="100000"/>
                                    </p:animScale>
                                    <p:animScale>
                                      <p:cBhvr>
                                        <p:cTn id="65" dur="46">
                                          <p:stCondLst>
                                            <p:cond delay="2873"/>
                                          </p:stCondLst>
                                        </p:cTn>
                                        <p:tgtEl>
                                          <p:spTgt spid="95"/>
                                        </p:tgtEl>
                                      </p:cBhvr>
                                      <p:to x="100000" y="90000"/>
                                    </p:animScale>
                                    <p:animScale>
                                      <p:cBhvr>
                                        <p:cTn id="66" dur="290" decel="50000">
                                          <p:stCondLst>
                                            <p:cond delay="2919"/>
                                          </p:stCondLst>
                                        </p:cTn>
                                        <p:tgtEl>
                                          <p:spTgt spid="95"/>
                                        </p:tgtEl>
                                      </p:cBhvr>
                                      <p:to x="100000" y="100000"/>
                                    </p:animScale>
                                    <p:animScale>
                                      <p:cBhvr>
                                        <p:cTn id="67" dur="46">
                                          <p:stCondLst>
                                            <p:cond delay="3164"/>
                                          </p:stCondLst>
                                        </p:cTn>
                                        <p:tgtEl>
                                          <p:spTgt spid="95"/>
                                        </p:tgtEl>
                                      </p:cBhvr>
                                      <p:to x="100000" y="95000"/>
                                    </p:animScale>
                                    <p:animScale>
                                      <p:cBhvr>
                                        <p:cTn id="68" dur="290" decel="50000">
                                          <p:stCondLst>
                                            <p:cond delay="3210"/>
                                          </p:stCondLst>
                                        </p:cTn>
                                        <p:tgtEl>
                                          <p:spTgt spid="95"/>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wipe(down)">
                                      <p:cBhvr>
                                        <p:cTn id="71" dur="870">
                                          <p:stCondLst>
                                            <p:cond delay="0"/>
                                          </p:stCondLst>
                                        </p:cTn>
                                        <p:tgtEl>
                                          <p:spTgt spid="96"/>
                                        </p:tgtEl>
                                      </p:cBhvr>
                                    </p:animEffect>
                                    <p:anim calcmode="lin" valueType="num">
                                      <p:cBhvr>
                                        <p:cTn id="72" dur="2733"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73" dur="996"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74" dur="996" tmFilter="0, 0; 0.125,0.2665; 0.25,0.4; 0.375,0.465; 0.5,0.5;  0.625,0.535; 0.75,0.6; 0.875,0.7335; 1,1">
                                          <p:stCondLst>
                                            <p:cond delay="996"/>
                                          </p:stCondLst>
                                        </p:cTn>
                                        <p:tgtEl>
                                          <p:spTgt spid="96"/>
                                        </p:tgtEl>
                                        <p:attrNameLst>
                                          <p:attrName>ppt_y</p:attrName>
                                        </p:attrNameLst>
                                      </p:cBhvr>
                                      <p:tavLst>
                                        <p:tav tm="0" fmla="#ppt_y-sin(pi*$)/9">
                                          <p:val>
                                            <p:fltVal val="0"/>
                                          </p:val>
                                        </p:tav>
                                        <p:tav tm="100000">
                                          <p:val>
                                            <p:fltVal val="1"/>
                                          </p:val>
                                        </p:tav>
                                      </p:tavLst>
                                    </p:anim>
                                    <p:anim calcmode="lin" valueType="num">
                                      <p:cBhvr>
                                        <p:cTn id="75" dur="498" tmFilter="0, 0; 0.125,0.2665; 0.25,0.4; 0.375,0.465; 0.5,0.5;  0.625,0.535; 0.75,0.6; 0.875,0.7335; 1,1">
                                          <p:stCondLst>
                                            <p:cond delay="1986"/>
                                          </p:stCondLst>
                                        </p:cTn>
                                        <p:tgtEl>
                                          <p:spTgt spid="96"/>
                                        </p:tgtEl>
                                        <p:attrNameLst>
                                          <p:attrName>ppt_y</p:attrName>
                                        </p:attrNameLst>
                                      </p:cBhvr>
                                      <p:tavLst>
                                        <p:tav tm="0" fmla="#ppt_y-sin(pi*$)/27">
                                          <p:val>
                                            <p:fltVal val="0"/>
                                          </p:val>
                                        </p:tav>
                                        <p:tav tm="100000">
                                          <p:val>
                                            <p:fltVal val="1"/>
                                          </p:val>
                                        </p:tav>
                                      </p:tavLst>
                                    </p:anim>
                                    <p:anim calcmode="lin" valueType="num">
                                      <p:cBhvr>
                                        <p:cTn id="76" dur="246" tmFilter="0, 0; 0.125,0.2665; 0.25,0.4; 0.375,0.465; 0.5,0.5;  0.625,0.535; 0.75,0.6; 0.875,0.7335; 1,1">
                                          <p:stCondLst>
                                            <p:cond delay="2484"/>
                                          </p:stCondLst>
                                        </p:cTn>
                                        <p:tgtEl>
                                          <p:spTgt spid="96"/>
                                        </p:tgtEl>
                                        <p:attrNameLst>
                                          <p:attrName>ppt_y</p:attrName>
                                        </p:attrNameLst>
                                      </p:cBhvr>
                                      <p:tavLst>
                                        <p:tav tm="0" fmla="#ppt_y-sin(pi*$)/81">
                                          <p:val>
                                            <p:fltVal val="0"/>
                                          </p:val>
                                        </p:tav>
                                        <p:tav tm="100000">
                                          <p:val>
                                            <p:fltVal val="1"/>
                                          </p:val>
                                        </p:tav>
                                      </p:tavLst>
                                    </p:anim>
                                    <p:animScale>
                                      <p:cBhvr>
                                        <p:cTn id="77" dur="39">
                                          <p:stCondLst>
                                            <p:cond delay="975"/>
                                          </p:stCondLst>
                                        </p:cTn>
                                        <p:tgtEl>
                                          <p:spTgt spid="96"/>
                                        </p:tgtEl>
                                      </p:cBhvr>
                                      <p:to x="100000" y="60000"/>
                                    </p:animScale>
                                    <p:animScale>
                                      <p:cBhvr>
                                        <p:cTn id="78" dur="249" decel="50000">
                                          <p:stCondLst>
                                            <p:cond delay="1014"/>
                                          </p:stCondLst>
                                        </p:cTn>
                                        <p:tgtEl>
                                          <p:spTgt spid="96"/>
                                        </p:tgtEl>
                                      </p:cBhvr>
                                      <p:to x="100000" y="100000"/>
                                    </p:animScale>
                                    <p:animScale>
                                      <p:cBhvr>
                                        <p:cTn id="79" dur="39">
                                          <p:stCondLst>
                                            <p:cond delay="1968"/>
                                          </p:stCondLst>
                                        </p:cTn>
                                        <p:tgtEl>
                                          <p:spTgt spid="96"/>
                                        </p:tgtEl>
                                      </p:cBhvr>
                                      <p:to x="100000" y="80000"/>
                                    </p:animScale>
                                    <p:animScale>
                                      <p:cBhvr>
                                        <p:cTn id="80" dur="249" decel="50000">
                                          <p:stCondLst>
                                            <p:cond delay="2007"/>
                                          </p:stCondLst>
                                        </p:cTn>
                                        <p:tgtEl>
                                          <p:spTgt spid="96"/>
                                        </p:tgtEl>
                                      </p:cBhvr>
                                      <p:to x="100000" y="100000"/>
                                    </p:animScale>
                                    <p:animScale>
                                      <p:cBhvr>
                                        <p:cTn id="81" dur="39">
                                          <p:stCondLst>
                                            <p:cond delay="2463"/>
                                          </p:stCondLst>
                                        </p:cTn>
                                        <p:tgtEl>
                                          <p:spTgt spid="96"/>
                                        </p:tgtEl>
                                      </p:cBhvr>
                                      <p:to x="100000" y="90000"/>
                                    </p:animScale>
                                    <p:animScale>
                                      <p:cBhvr>
                                        <p:cTn id="82" dur="249" decel="50000">
                                          <p:stCondLst>
                                            <p:cond delay="2502"/>
                                          </p:stCondLst>
                                        </p:cTn>
                                        <p:tgtEl>
                                          <p:spTgt spid="96"/>
                                        </p:tgtEl>
                                      </p:cBhvr>
                                      <p:to x="100000" y="100000"/>
                                    </p:animScale>
                                    <p:animScale>
                                      <p:cBhvr>
                                        <p:cTn id="83" dur="39">
                                          <p:stCondLst>
                                            <p:cond delay="2712"/>
                                          </p:stCondLst>
                                        </p:cTn>
                                        <p:tgtEl>
                                          <p:spTgt spid="96"/>
                                        </p:tgtEl>
                                      </p:cBhvr>
                                      <p:to x="100000" y="95000"/>
                                    </p:animScale>
                                    <p:animScale>
                                      <p:cBhvr>
                                        <p:cTn id="84" dur="249" decel="50000">
                                          <p:stCondLst>
                                            <p:cond delay="2751"/>
                                          </p:stCondLst>
                                        </p:cTn>
                                        <p:tgtEl>
                                          <p:spTgt spid="96"/>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wipe(down)">
                                      <p:cBhvr>
                                        <p:cTn id="87" dur="725">
                                          <p:stCondLst>
                                            <p:cond delay="0"/>
                                          </p:stCondLst>
                                        </p:cTn>
                                        <p:tgtEl>
                                          <p:spTgt spid="97"/>
                                        </p:tgtEl>
                                      </p:cBhvr>
                                    </p:animEffect>
                                    <p:anim calcmode="lin" valueType="num">
                                      <p:cBhvr>
                                        <p:cTn id="88" dur="2278" tmFilter="0,0; 0.14,0.36; 0.43,0.73; 0.71,0.91; 1.0,1.0">
                                          <p:stCondLst>
                                            <p:cond delay="0"/>
                                          </p:stCondLst>
                                        </p:cTn>
                                        <p:tgtEl>
                                          <p:spTgt spid="97"/>
                                        </p:tgtEl>
                                        <p:attrNameLst>
                                          <p:attrName>ppt_x</p:attrName>
                                        </p:attrNameLst>
                                      </p:cBhvr>
                                      <p:tavLst>
                                        <p:tav tm="0">
                                          <p:val>
                                            <p:strVal val="#ppt_x-0.25"/>
                                          </p:val>
                                        </p:tav>
                                        <p:tav tm="100000">
                                          <p:val>
                                            <p:strVal val="#ppt_x"/>
                                          </p:val>
                                        </p:tav>
                                      </p:tavLst>
                                    </p:anim>
                                    <p:anim calcmode="lin" valueType="num">
                                      <p:cBhvr>
                                        <p:cTn id="89" dur="830" tmFilter="0.0,0.0; 0.25,0.07; 0.50,0.2; 0.75,0.467; 1.0,1.0">
                                          <p:stCondLst>
                                            <p:cond delay="0"/>
                                          </p:stCondLst>
                                        </p:cTn>
                                        <p:tgtEl>
                                          <p:spTgt spid="97"/>
                                        </p:tgtEl>
                                        <p:attrNameLst>
                                          <p:attrName>ppt_y</p:attrName>
                                        </p:attrNameLst>
                                      </p:cBhvr>
                                      <p:tavLst>
                                        <p:tav tm="0" fmla="#ppt_y-sin(pi*$)/3">
                                          <p:val>
                                            <p:fltVal val="0.5"/>
                                          </p:val>
                                        </p:tav>
                                        <p:tav tm="100000">
                                          <p:val>
                                            <p:fltVal val="1"/>
                                          </p:val>
                                        </p:tav>
                                      </p:tavLst>
                                    </p:anim>
                                    <p:anim calcmode="lin" valueType="num">
                                      <p:cBhvr>
                                        <p:cTn id="90" dur="830" tmFilter="0, 0; 0.125,0.2665; 0.25,0.4; 0.375,0.465; 0.5,0.5;  0.625,0.535; 0.75,0.6; 0.875,0.7335; 1,1">
                                          <p:stCondLst>
                                            <p:cond delay="830"/>
                                          </p:stCondLst>
                                        </p:cTn>
                                        <p:tgtEl>
                                          <p:spTgt spid="97"/>
                                        </p:tgtEl>
                                        <p:attrNameLst>
                                          <p:attrName>ppt_y</p:attrName>
                                        </p:attrNameLst>
                                      </p:cBhvr>
                                      <p:tavLst>
                                        <p:tav tm="0" fmla="#ppt_y-sin(pi*$)/9">
                                          <p:val>
                                            <p:fltVal val="0"/>
                                          </p:val>
                                        </p:tav>
                                        <p:tav tm="100000">
                                          <p:val>
                                            <p:fltVal val="1"/>
                                          </p:val>
                                        </p:tav>
                                      </p:tavLst>
                                    </p:anim>
                                    <p:anim calcmode="lin" valueType="num">
                                      <p:cBhvr>
                                        <p:cTn id="91" dur="415" tmFilter="0, 0; 0.125,0.2665; 0.25,0.4; 0.375,0.465; 0.5,0.5;  0.625,0.535; 0.75,0.6; 0.875,0.7335; 1,1">
                                          <p:stCondLst>
                                            <p:cond delay="1655"/>
                                          </p:stCondLst>
                                        </p:cTn>
                                        <p:tgtEl>
                                          <p:spTgt spid="97"/>
                                        </p:tgtEl>
                                        <p:attrNameLst>
                                          <p:attrName>ppt_y</p:attrName>
                                        </p:attrNameLst>
                                      </p:cBhvr>
                                      <p:tavLst>
                                        <p:tav tm="0" fmla="#ppt_y-sin(pi*$)/27">
                                          <p:val>
                                            <p:fltVal val="0"/>
                                          </p:val>
                                        </p:tav>
                                        <p:tav tm="100000">
                                          <p:val>
                                            <p:fltVal val="1"/>
                                          </p:val>
                                        </p:tav>
                                      </p:tavLst>
                                    </p:anim>
                                    <p:anim calcmode="lin" valueType="num">
                                      <p:cBhvr>
                                        <p:cTn id="92" dur="205" tmFilter="0, 0; 0.125,0.2665; 0.25,0.4; 0.375,0.465; 0.5,0.5;  0.625,0.535; 0.75,0.6; 0.875,0.7335; 1,1">
                                          <p:stCondLst>
                                            <p:cond delay="2070"/>
                                          </p:stCondLst>
                                        </p:cTn>
                                        <p:tgtEl>
                                          <p:spTgt spid="97"/>
                                        </p:tgtEl>
                                        <p:attrNameLst>
                                          <p:attrName>ppt_y</p:attrName>
                                        </p:attrNameLst>
                                      </p:cBhvr>
                                      <p:tavLst>
                                        <p:tav tm="0" fmla="#ppt_y-sin(pi*$)/81">
                                          <p:val>
                                            <p:fltVal val="0"/>
                                          </p:val>
                                        </p:tav>
                                        <p:tav tm="100000">
                                          <p:val>
                                            <p:fltVal val="1"/>
                                          </p:val>
                                        </p:tav>
                                      </p:tavLst>
                                    </p:anim>
                                    <p:animScale>
                                      <p:cBhvr>
                                        <p:cTn id="93" dur="32">
                                          <p:stCondLst>
                                            <p:cond delay="813"/>
                                          </p:stCondLst>
                                        </p:cTn>
                                        <p:tgtEl>
                                          <p:spTgt spid="97"/>
                                        </p:tgtEl>
                                      </p:cBhvr>
                                      <p:to x="100000" y="60000"/>
                                    </p:animScale>
                                    <p:animScale>
                                      <p:cBhvr>
                                        <p:cTn id="94" dur="207" decel="50000">
                                          <p:stCondLst>
                                            <p:cond delay="845"/>
                                          </p:stCondLst>
                                        </p:cTn>
                                        <p:tgtEl>
                                          <p:spTgt spid="97"/>
                                        </p:tgtEl>
                                      </p:cBhvr>
                                      <p:to x="100000" y="100000"/>
                                    </p:animScale>
                                    <p:animScale>
                                      <p:cBhvr>
                                        <p:cTn id="95" dur="32">
                                          <p:stCondLst>
                                            <p:cond delay="1640"/>
                                          </p:stCondLst>
                                        </p:cTn>
                                        <p:tgtEl>
                                          <p:spTgt spid="97"/>
                                        </p:tgtEl>
                                      </p:cBhvr>
                                      <p:to x="100000" y="80000"/>
                                    </p:animScale>
                                    <p:animScale>
                                      <p:cBhvr>
                                        <p:cTn id="96" dur="207" decel="50000">
                                          <p:stCondLst>
                                            <p:cond delay="1673"/>
                                          </p:stCondLst>
                                        </p:cTn>
                                        <p:tgtEl>
                                          <p:spTgt spid="97"/>
                                        </p:tgtEl>
                                      </p:cBhvr>
                                      <p:to x="100000" y="100000"/>
                                    </p:animScale>
                                    <p:animScale>
                                      <p:cBhvr>
                                        <p:cTn id="97" dur="32">
                                          <p:stCondLst>
                                            <p:cond delay="2053"/>
                                          </p:stCondLst>
                                        </p:cTn>
                                        <p:tgtEl>
                                          <p:spTgt spid="97"/>
                                        </p:tgtEl>
                                      </p:cBhvr>
                                      <p:to x="100000" y="90000"/>
                                    </p:animScale>
                                    <p:animScale>
                                      <p:cBhvr>
                                        <p:cTn id="98" dur="207" decel="50000">
                                          <p:stCondLst>
                                            <p:cond delay="2085"/>
                                          </p:stCondLst>
                                        </p:cTn>
                                        <p:tgtEl>
                                          <p:spTgt spid="97"/>
                                        </p:tgtEl>
                                      </p:cBhvr>
                                      <p:to x="100000" y="100000"/>
                                    </p:animScale>
                                    <p:animScale>
                                      <p:cBhvr>
                                        <p:cTn id="99" dur="32">
                                          <p:stCondLst>
                                            <p:cond delay="2260"/>
                                          </p:stCondLst>
                                        </p:cTn>
                                        <p:tgtEl>
                                          <p:spTgt spid="97"/>
                                        </p:tgtEl>
                                      </p:cBhvr>
                                      <p:to x="100000" y="95000"/>
                                    </p:animScale>
                                    <p:animScale>
                                      <p:cBhvr>
                                        <p:cTn id="100" dur="207" decel="50000">
                                          <p:stCondLst>
                                            <p:cond delay="2293"/>
                                          </p:stCondLst>
                                        </p:cTn>
                                        <p:tgtEl>
                                          <p:spTgt spid="97"/>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wipe(down)">
                                      <p:cBhvr>
                                        <p:cTn id="103" dur="580">
                                          <p:stCondLst>
                                            <p:cond delay="0"/>
                                          </p:stCondLst>
                                        </p:cTn>
                                        <p:tgtEl>
                                          <p:spTgt spid="98"/>
                                        </p:tgtEl>
                                      </p:cBhvr>
                                    </p:animEffect>
                                    <p:anim calcmode="lin" valueType="num">
                                      <p:cBhvr>
                                        <p:cTn id="104" dur="1822" tmFilter="0,0; 0.14,0.36; 0.43,0.73; 0.71,0.91; 1.0,1.0">
                                          <p:stCondLst>
                                            <p:cond delay="0"/>
                                          </p:stCondLst>
                                        </p:cTn>
                                        <p:tgtEl>
                                          <p:spTgt spid="98"/>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98"/>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98"/>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98"/>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98"/>
                                        </p:tgtEl>
                                        <p:attrNameLst>
                                          <p:attrName>ppt_y</p:attrName>
                                        </p:attrNameLst>
                                      </p:cBhvr>
                                      <p:tavLst>
                                        <p:tav tm="0" fmla="#ppt_y-sin(pi*$)/81">
                                          <p:val>
                                            <p:fltVal val="0"/>
                                          </p:val>
                                        </p:tav>
                                        <p:tav tm="100000">
                                          <p:val>
                                            <p:fltVal val="1"/>
                                          </p:val>
                                        </p:tav>
                                      </p:tavLst>
                                    </p:anim>
                                    <p:animScale>
                                      <p:cBhvr>
                                        <p:cTn id="109" dur="26">
                                          <p:stCondLst>
                                            <p:cond delay="650"/>
                                          </p:stCondLst>
                                        </p:cTn>
                                        <p:tgtEl>
                                          <p:spTgt spid="98"/>
                                        </p:tgtEl>
                                      </p:cBhvr>
                                      <p:to x="100000" y="60000"/>
                                    </p:animScale>
                                    <p:animScale>
                                      <p:cBhvr>
                                        <p:cTn id="110" dur="166" decel="50000">
                                          <p:stCondLst>
                                            <p:cond delay="676"/>
                                          </p:stCondLst>
                                        </p:cTn>
                                        <p:tgtEl>
                                          <p:spTgt spid="98"/>
                                        </p:tgtEl>
                                      </p:cBhvr>
                                      <p:to x="100000" y="100000"/>
                                    </p:animScale>
                                    <p:animScale>
                                      <p:cBhvr>
                                        <p:cTn id="111" dur="26">
                                          <p:stCondLst>
                                            <p:cond delay="1312"/>
                                          </p:stCondLst>
                                        </p:cTn>
                                        <p:tgtEl>
                                          <p:spTgt spid="98"/>
                                        </p:tgtEl>
                                      </p:cBhvr>
                                      <p:to x="100000" y="80000"/>
                                    </p:animScale>
                                    <p:animScale>
                                      <p:cBhvr>
                                        <p:cTn id="112" dur="166" decel="50000">
                                          <p:stCondLst>
                                            <p:cond delay="1338"/>
                                          </p:stCondLst>
                                        </p:cTn>
                                        <p:tgtEl>
                                          <p:spTgt spid="98"/>
                                        </p:tgtEl>
                                      </p:cBhvr>
                                      <p:to x="100000" y="100000"/>
                                    </p:animScale>
                                    <p:animScale>
                                      <p:cBhvr>
                                        <p:cTn id="113" dur="26">
                                          <p:stCondLst>
                                            <p:cond delay="1642"/>
                                          </p:stCondLst>
                                        </p:cTn>
                                        <p:tgtEl>
                                          <p:spTgt spid="98"/>
                                        </p:tgtEl>
                                      </p:cBhvr>
                                      <p:to x="100000" y="90000"/>
                                    </p:animScale>
                                    <p:animScale>
                                      <p:cBhvr>
                                        <p:cTn id="114" dur="166" decel="50000">
                                          <p:stCondLst>
                                            <p:cond delay="1668"/>
                                          </p:stCondLst>
                                        </p:cTn>
                                        <p:tgtEl>
                                          <p:spTgt spid="98"/>
                                        </p:tgtEl>
                                      </p:cBhvr>
                                      <p:to x="100000" y="100000"/>
                                    </p:animScale>
                                    <p:animScale>
                                      <p:cBhvr>
                                        <p:cTn id="115" dur="26">
                                          <p:stCondLst>
                                            <p:cond delay="1808"/>
                                          </p:stCondLst>
                                        </p:cTn>
                                        <p:tgtEl>
                                          <p:spTgt spid="98"/>
                                        </p:tgtEl>
                                      </p:cBhvr>
                                      <p:to x="100000" y="95000"/>
                                    </p:animScale>
                                    <p:animScale>
                                      <p:cBhvr>
                                        <p:cTn id="116" dur="166" decel="50000">
                                          <p:stCondLst>
                                            <p:cond delay="1834"/>
                                          </p:stCondLst>
                                        </p:cTn>
                                        <p:tgtEl>
                                          <p:spTgt spid="98"/>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animEffect transition="in" filter="wipe(down)">
                                      <p:cBhvr>
                                        <p:cTn id="119" dur="435">
                                          <p:stCondLst>
                                            <p:cond delay="0"/>
                                          </p:stCondLst>
                                        </p:cTn>
                                        <p:tgtEl>
                                          <p:spTgt spid="99"/>
                                        </p:tgtEl>
                                      </p:cBhvr>
                                    </p:animEffect>
                                    <p:anim calcmode="lin" valueType="num">
                                      <p:cBhvr>
                                        <p:cTn id="120" dur="1367" tmFilter="0,0; 0.14,0.36; 0.43,0.73; 0.71,0.91; 1.0,1.0">
                                          <p:stCondLst>
                                            <p:cond delay="0"/>
                                          </p:stCondLst>
                                        </p:cTn>
                                        <p:tgtEl>
                                          <p:spTgt spid="99"/>
                                        </p:tgtEl>
                                        <p:attrNameLst>
                                          <p:attrName>ppt_x</p:attrName>
                                        </p:attrNameLst>
                                      </p:cBhvr>
                                      <p:tavLst>
                                        <p:tav tm="0">
                                          <p:val>
                                            <p:strVal val="#ppt_x-0.25"/>
                                          </p:val>
                                        </p:tav>
                                        <p:tav tm="100000">
                                          <p:val>
                                            <p:strVal val="#ppt_x"/>
                                          </p:val>
                                        </p:tav>
                                      </p:tavLst>
                                    </p:anim>
                                    <p:anim calcmode="lin" valueType="num">
                                      <p:cBhvr>
                                        <p:cTn id="121" dur="498" tmFilter="0.0,0.0; 0.25,0.07; 0.50,0.2; 0.75,0.467; 1.0,1.0">
                                          <p:stCondLst>
                                            <p:cond delay="0"/>
                                          </p:stCondLst>
                                        </p:cTn>
                                        <p:tgtEl>
                                          <p:spTgt spid="99"/>
                                        </p:tgtEl>
                                        <p:attrNameLst>
                                          <p:attrName>ppt_y</p:attrName>
                                        </p:attrNameLst>
                                      </p:cBhvr>
                                      <p:tavLst>
                                        <p:tav tm="0" fmla="#ppt_y-sin(pi*$)/3">
                                          <p:val>
                                            <p:fltVal val="0.5"/>
                                          </p:val>
                                        </p:tav>
                                        <p:tav tm="100000">
                                          <p:val>
                                            <p:fltVal val="1"/>
                                          </p:val>
                                        </p:tav>
                                      </p:tavLst>
                                    </p:anim>
                                    <p:anim calcmode="lin" valueType="num">
                                      <p:cBhvr>
                                        <p:cTn id="122" dur="498" tmFilter="0, 0; 0.125,0.2665; 0.25,0.4; 0.375,0.465; 0.5,0.5;  0.625,0.535; 0.75,0.6; 0.875,0.7335; 1,1">
                                          <p:stCondLst>
                                            <p:cond delay="498"/>
                                          </p:stCondLst>
                                        </p:cTn>
                                        <p:tgtEl>
                                          <p:spTgt spid="99"/>
                                        </p:tgtEl>
                                        <p:attrNameLst>
                                          <p:attrName>ppt_y</p:attrName>
                                        </p:attrNameLst>
                                      </p:cBhvr>
                                      <p:tavLst>
                                        <p:tav tm="0" fmla="#ppt_y-sin(pi*$)/9">
                                          <p:val>
                                            <p:fltVal val="0"/>
                                          </p:val>
                                        </p:tav>
                                        <p:tav tm="100000">
                                          <p:val>
                                            <p:fltVal val="1"/>
                                          </p:val>
                                        </p:tav>
                                      </p:tavLst>
                                    </p:anim>
                                    <p:anim calcmode="lin" valueType="num">
                                      <p:cBhvr>
                                        <p:cTn id="123" dur="249" tmFilter="0, 0; 0.125,0.2665; 0.25,0.4; 0.375,0.465; 0.5,0.5;  0.625,0.535; 0.75,0.6; 0.875,0.7335; 1,1">
                                          <p:stCondLst>
                                            <p:cond delay="993"/>
                                          </p:stCondLst>
                                        </p:cTn>
                                        <p:tgtEl>
                                          <p:spTgt spid="99"/>
                                        </p:tgtEl>
                                        <p:attrNameLst>
                                          <p:attrName>ppt_y</p:attrName>
                                        </p:attrNameLst>
                                      </p:cBhvr>
                                      <p:tavLst>
                                        <p:tav tm="0" fmla="#ppt_y-sin(pi*$)/27">
                                          <p:val>
                                            <p:fltVal val="0"/>
                                          </p:val>
                                        </p:tav>
                                        <p:tav tm="100000">
                                          <p:val>
                                            <p:fltVal val="1"/>
                                          </p:val>
                                        </p:tav>
                                      </p:tavLst>
                                    </p:anim>
                                    <p:anim calcmode="lin" valueType="num">
                                      <p:cBhvr>
                                        <p:cTn id="124" dur="123" tmFilter="0, 0; 0.125,0.2665; 0.25,0.4; 0.375,0.465; 0.5,0.5;  0.625,0.535; 0.75,0.6; 0.875,0.7335; 1,1">
                                          <p:stCondLst>
                                            <p:cond delay="1242"/>
                                          </p:stCondLst>
                                        </p:cTn>
                                        <p:tgtEl>
                                          <p:spTgt spid="99"/>
                                        </p:tgtEl>
                                        <p:attrNameLst>
                                          <p:attrName>ppt_y</p:attrName>
                                        </p:attrNameLst>
                                      </p:cBhvr>
                                      <p:tavLst>
                                        <p:tav tm="0" fmla="#ppt_y-sin(pi*$)/81">
                                          <p:val>
                                            <p:fltVal val="0"/>
                                          </p:val>
                                        </p:tav>
                                        <p:tav tm="100000">
                                          <p:val>
                                            <p:fltVal val="1"/>
                                          </p:val>
                                        </p:tav>
                                      </p:tavLst>
                                    </p:anim>
                                    <p:animScale>
                                      <p:cBhvr>
                                        <p:cTn id="125" dur="20">
                                          <p:stCondLst>
                                            <p:cond delay="487"/>
                                          </p:stCondLst>
                                        </p:cTn>
                                        <p:tgtEl>
                                          <p:spTgt spid="99"/>
                                        </p:tgtEl>
                                      </p:cBhvr>
                                      <p:to x="100000" y="60000"/>
                                    </p:animScale>
                                    <p:animScale>
                                      <p:cBhvr>
                                        <p:cTn id="126" dur="124" decel="50000">
                                          <p:stCondLst>
                                            <p:cond delay="507"/>
                                          </p:stCondLst>
                                        </p:cTn>
                                        <p:tgtEl>
                                          <p:spTgt spid="99"/>
                                        </p:tgtEl>
                                      </p:cBhvr>
                                      <p:to x="100000" y="100000"/>
                                    </p:animScale>
                                    <p:animScale>
                                      <p:cBhvr>
                                        <p:cTn id="127" dur="20">
                                          <p:stCondLst>
                                            <p:cond delay="984"/>
                                          </p:stCondLst>
                                        </p:cTn>
                                        <p:tgtEl>
                                          <p:spTgt spid="99"/>
                                        </p:tgtEl>
                                      </p:cBhvr>
                                      <p:to x="100000" y="80000"/>
                                    </p:animScale>
                                    <p:animScale>
                                      <p:cBhvr>
                                        <p:cTn id="128" dur="124" decel="50000">
                                          <p:stCondLst>
                                            <p:cond delay="1003"/>
                                          </p:stCondLst>
                                        </p:cTn>
                                        <p:tgtEl>
                                          <p:spTgt spid="99"/>
                                        </p:tgtEl>
                                      </p:cBhvr>
                                      <p:to x="100000" y="100000"/>
                                    </p:animScale>
                                    <p:animScale>
                                      <p:cBhvr>
                                        <p:cTn id="129" dur="20">
                                          <p:stCondLst>
                                            <p:cond delay="1231"/>
                                          </p:stCondLst>
                                        </p:cTn>
                                        <p:tgtEl>
                                          <p:spTgt spid="99"/>
                                        </p:tgtEl>
                                      </p:cBhvr>
                                      <p:to x="100000" y="90000"/>
                                    </p:animScale>
                                    <p:animScale>
                                      <p:cBhvr>
                                        <p:cTn id="130" dur="124" decel="50000">
                                          <p:stCondLst>
                                            <p:cond delay="1251"/>
                                          </p:stCondLst>
                                        </p:cTn>
                                        <p:tgtEl>
                                          <p:spTgt spid="99"/>
                                        </p:tgtEl>
                                      </p:cBhvr>
                                      <p:to x="100000" y="100000"/>
                                    </p:animScale>
                                    <p:animScale>
                                      <p:cBhvr>
                                        <p:cTn id="131" dur="20">
                                          <p:stCondLst>
                                            <p:cond delay="1356"/>
                                          </p:stCondLst>
                                        </p:cTn>
                                        <p:tgtEl>
                                          <p:spTgt spid="99"/>
                                        </p:tgtEl>
                                      </p:cBhvr>
                                      <p:to x="100000" y="95000"/>
                                    </p:animScale>
                                    <p:animScale>
                                      <p:cBhvr>
                                        <p:cTn id="132" dur="124" decel="50000">
                                          <p:stCondLst>
                                            <p:cond delay="1375"/>
                                          </p:stCondLst>
                                        </p:cTn>
                                        <p:tgtEl>
                                          <p:spTgt spid="99"/>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100"/>
                                        </p:tgtEl>
                                        <p:attrNameLst>
                                          <p:attrName>style.visibility</p:attrName>
                                        </p:attrNameLst>
                                      </p:cBhvr>
                                      <p:to>
                                        <p:strVal val="visible"/>
                                      </p:to>
                                    </p:set>
                                    <p:animEffect transition="in" filter="wipe(down)">
                                      <p:cBhvr>
                                        <p:cTn id="135" dur="290">
                                          <p:stCondLst>
                                            <p:cond delay="0"/>
                                          </p:stCondLst>
                                        </p:cTn>
                                        <p:tgtEl>
                                          <p:spTgt spid="100"/>
                                        </p:tgtEl>
                                      </p:cBhvr>
                                    </p:animEffect>
                                    <p:anim calcmode="lin" valueType="num">
                                      <p:cBhvr>
                                        <p:cTn id="136" dur="911" tmFilter="0,0; 0.14,0.36; 0.43,0.73; 0.71,0.91; 1.0,1.0">
                                          <p:stCondLst>
                                            <p:cond delay="0"/>
                                          </p:stCondLst>
                                        </p:cTn>
                                        <p:tgtEl>
                                          <p:spTgt spid="100"/>
                                        </p:tgtEl>
                                        <p:attrNameLst>
                                          <p:attrName>ppt_x</p:attrName>
                                        </p:attrNameLst>
                                      </p:cBhvr>
                                      <p:tavLst>
                                        <p:tav tm="0">
                                          <p:val>
                                            <p:strVal val="#ppt_x-0.25"/>
                                          </p:val>
                                        </p:tav>
                                        <p:tav tm="100000">
                                          <p:val>
                                            <p:strVal val="#ppt_x"/>
                                          </p:val>
                                        </p:tav>
                                      </p:tavLst>
                                    </p:anim>
                                    <p:anim calcmode="lin" valueType="num">
                                      <p:cBhvr>
                                        <p:cTn id="137" dur="332" tmFilter="0.0,0.0; 0.25,0.07; 0.50,0.2; 0.75,0.467; 1.0,1.0">
                                          <p:stCondLst>
                                            <p:cond delay="0"/>
                                          </p:stCondLst>
                                        </p:cTn>
                                        <p:tgtEl>
                                          <p:spTgt spid="100"/>
                                        </p:tgtEl>
                                        <p:attrNameLst>
                                          <p:attrName>ppt_y</p:attrName>
                                        </p:attrNameLst>
                                      </p:cBhvr>
                                      <p:tavLst>
                                        <p:tav tm="0" fmla="#ppt_y-sin(pi*$)/3">
                                          <p:val>
                                            <p:fltVal val="0.5"/>
                                          </p:val>
                                        </p:tav>
                                        <p:tav tm="100000">
                                          <p:val>
                                            <p:fltVal val="1"/>
                                          </p:val>
                                        </p:tav>
                                      </p:tavLst>
                                    </p:anim>
                                    <p:anim calcmode="lin" valueType="num">
                                      <p:cBhvr>
                                        <p:cTn id="138" dur="332" tmFilter="0, 0; 0.125,0.2665; 0.25,0.4; 0.375,0.465; 0.5,0.5;  0.625,0.535; 0.75,0.6; 0.875,0.7335; 1,1">
                                          <p:stCondLst>
                                            <p:cond delay="332"/>
                                          </p:stCondLst>
                                        </p:cTn>
                                        <p:tgtEl>
                                          <p:spTgt spid="100"/>
                                        </p:tgtEl>
                                        <p:attrNameLst>
                                          <p:attrName>ppt_y</p:attrName>
                                        </p:attrNameLst>
                                      </p:cBhvr>
                                      <p:tavLst>
                                        <p:tav tm="0" fmla="#ppt_y-sin(pi*$)/9">
                                          <p:val>
                                            <p:fltVal val="0"/>
                                          </p:val>
                                        </p:tav>
                                        <p:tav tm="100000">
                                          <p:val>
                                            <p:fltVal val="1"/>
                                          </p:val>
                                        </p:tav>
                                      </p:tavLst>
                                    </p:anim>
                                    <p:anim calcmode="lin" valueType="num">
                                      <p:cBhvr>
                                        <p:cTn id="139" dur="166" tmFilter="0, 0; 0.125,0.2665; 0.25,0.4; 0.375,0.465; 0.5,0.5;  0.625,0.535; 0.75,0.6; 0.875,0.7335; 1,1">
                                          <p:stCondLst>
                                            <p:cond delay="662"/>
                                          </p:stCondLst>
                                        </p:cTn>
                                        <p:tgtEl>
                                          <p:spTgt spid="100"/>
                                        </p:tgtEl>
                                        <p:attrNameLst>
                                          <p:attrName>ppt_y</p:attrName>
                                        </p:attrNameLst>
                                      </p:cBhvr>
                                      <p:tavLst>
                                        <p:tav tm="0" fmla="#ppt_y-sin(pi*$)/27">
                                          <p:val>
                                            <p:fltVal val="0"/>
                                          </p:val>
                                        </p:tav>
                                        <p:tav tm="100000">
                                          <p:val>
                                            <p:fltVal val="1"/>
                                          </p:val>
                                        </p:tav>
                                      </p:tavLst>
                                    </p:anim>
                                    <p:anim calcmode="lin" valueType="num">
                                      <p:cBhvr>
                                        <p:cTn id="140" dur="82" tmFilter="0, 0; 0.125,0.2665; 0.25,0.4; 0.375,0.465; 0.5,0.5;  0.625,0.535; 0.75,0.6; 0.875,0.7335; 1,1">
                                          <p:stCondLst>
                                            <p:cond delay="828"/>
                                          </p:stCondLst>
                                        </p:cTn>
                                        <p:tgtEl>
                                          <p:spTgt spid="100"/>
                                        </p:tgtEl>
                                        <p:attrNameLst>
                                          <p:attrName>ppt_y</p:attrName>
                                        </p:attrNameLst>
                                      </p:cBhvr>
                                      <p:tavLst>
                                        <p:tav tm="0" fmla="#ppt_y-sin(pi*$)/81">
                                          <p:val>
                                            <p:fltVal val="0"/>
                                          </p:val>
                                        </p:tav>
                                        <p:tav tm="100000">
                                          <p:val>
                                            <p:fltVal val="1"/>
                                          </p:val>
                                        </p:tav>
                                      </p:tavLst>
                                    </p:anim>
                                    <p:animScale>
                                      <p:cBhvr>
                                        <p:cTn id="141" dur="13">
                                          <p:stCondLst>
                                            <p:cond delay="325"/>
                                          </p:stCondLst>
                                        </p:cTn>
                                        <p:tgtEl>
                                          <p:spTgt spid="100"/>
                                        </p:tgtEl>
                                      </p:cBhvr>
                                      <p:to x="100000" y="60000"/>
                                    </p:animScale>
                                    <p:animScale>
                                      <p:cBhvr>
                                        <p:cTn id="142" dur="83" decel="50000">
                                          <p:stCondLst>
                                            <p:cond delay="338"/>
                                          </p:stCondLst>
                                        </p:cTn>
                                        <p:tgtEl>
                                          <p:spTgt spid="100"/>
                                        </p:tgtEl>
                                      </p:cBhvr>
                                      <p:to x="100000" y="100000"/>
                                    </p:animScale>
                                    <p:animScale>
                                      <p:cBhvr>
                                        <p:cTn id="143" dur="13">
                                          <p:stCondLst>
                                            <p:cond delay="656"/>
                                          </p:stCondLst>
                                        </p:cTn>
                                        <p:tgtEl>
                                          <p:spTgt spid="100"/>
                                        </p:tgtEl>
                                      </p:cBhvr>
                                      <p:to x="100000" y="80000"/>
                                    </p:animScale>
                                    <p:animScale>
                                      <p:cBhvr>
                                        <p:cTn id="144" dur="83" decel="50000">
                                          <p:stCondLst>
                                            <p:cond delay="669"/>
                                          </p:stCondLst>
                                        </p:cTn>
                                        <p:tgtEl>
                                          <p:spTgt spid="100"/>
                                        </p:tgtEl>
                                      </p:cBhvr>
                                      <p:to x="100000" y="100000"/>
                                    </p:animScale>
                                    <p:animScale>
                                      <p:cBhvr>
                                        <p:cTn id="145" dur="13">
                                          <p:stCondLst>
                                            <p:cond delay="821"/>
                                          </p:stCondLst>
                                        </p:cTn>
                                        <p:tgtEl>
                                          <p:spTgt spid="100"/>
                                        </p:tgtEl>
                                      </p:cBhvr>
                                      <p:to x="100000" y="90000"/>
                                    </p:animScale>
                                    <p:animScale>
                                      <p:cBhvr>
                                        <p:cTn id="146" dur="83" decel="50000">
                                          <p:stCondLst>
                                            <p:cond delay="834"/>
                                          </p:stCondLst>
                                        </p:cTn>
                                        <p:tgtEl>
                                          <p:spTgt spid="100"/>
                                        </p:tgtEl>
                                      </p:cBhvr>
                                      <p:to x="100000" y="100000"/>
                                    </p:animScale>
                                    <p:animScale>
                                      <p:cBhvr>
                                        <p:cTn id="147" dur="13">
                                          <p:stCondLst>
                                            <p:cond delay="904"/>
                                          </p:stCondLst>
                                        </p:cTn>
                                        <p:tgtEl>
                                          <p:spTgt spid="100"/>
                                        </p:tgtEl>
                                      </p:cBhvr>
                                      <p:to x="100000" y="95000"/>
                                    </p:animScale>
                                    <p:animScale>
                                      <p:cBhvr>
                                        <p:cTn id="148" dur="83" decel="50000">
                                          <p:stCondLst>
                                            <p:cond delay="917"/>
                                          </p:stCondLst>
                                        </p:cTn>
                                        <p:tgtEl>
                                          <p:spTgt spid="100"/>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101"/>
                                        </p:tgtEl>
                                        <p:attrNameLst>
                                          <p:attrName>style.visibility</p:attrName>
                                        </p:attrNameLst>
                                      </p:cBhvr>
                                      <p:to>
                                        <p:strVal val="visible"/>
                                      </p:to>
                                    </p:set>
                                    <p:animEffect transition="in" filter="wipe(down)">
                                      <p:cBhvr>
                                        <p:cTn id="151" dur="232">
                                          <p:stCondLst>
                                            <p:cond delay="0"/>
                                          </p:stCondLst>
                                        </p:cTn>
                                        <p:tgtEl>
                                          <p:spTgt spid="101"/>
                                        </p:tgtEl>
                                      </p:cBhvr>
                                    </p:animEffect>
                                    <p:anim calcmode="lin" valueType="num">
                                      <p:cBhvr>
                                        <p:cTn id="152" dur="729" tmFilter="0,0; 0.14,0.36; 0.43,0.73; 0.71,0.91; 1.0,1.0">
                                          <p:stCondLst>
                                            <p:cond delay="0"/>
                                          </p:stCondLst>
                                        </p:cTn>
                                        <p:tgtEl>
                                          <p:spTgt spid="101"/>
                                        </p:tgtEl>
                                        <p:attrNameLst>
                                          <p:attrName>ppt_x</p:attrName>
                                        </p:attrNameLst>
                                      </p:cBhvr>
                                      <p:tavLst>
                                        <p:tav tm="0">
                                          <p:val>
                                            <p:strVal val="#ppt_x-0.25"/>
                                          </p:val>
                                        </p:tav>
                                        <p:tav tm="100000">
                                          <p:val>
                                            <p:strVal val="#ppt_x"/>
                                          </p:val>
                                        </p:tav>
                                      </p:tavLst>
                                    </p:anim>
                                    <p:anim calcmode="lin" valueType="num">
                                      <p:cBhvr>
                                        <p:cTn id="153" dur="266" tmFilter="0.0,0.0; 0.25,0.07; 0.50,0.2; 0.75,0.467; 1.0,1.0">
                                          <p:stCondLst>
                                            <p:cond delay="0"/>
                                          </p:stCondLst>
                                        </p:cTn>
                                        <p:tgtEl>
                                          <p:spTgt spid="101"/>
                                        </p:tgtEl>
                                        <p:attrNameLst>
                                          <p:attrName>ppt_y</p:attrName>
                                        </p:attrNameLst>
                                      </p:cBhvr>
                                      <p:tavLst>
                                        <p:tav tm="0" fmla="#ppt_y-sin(pi*$)/3">
                                          <p:val>
                                            <p:fltVal val="0.5"/>
                                          </p:val>
                                        </p:tav>
                                        <p:tav tm="100000">
                                          <p:val>
                                            <p:fltVal val="1"/>
                                          </p:val>
                                        </p:tav>
                                      </p:tavLst>
                                    </p:anim>
                                    <p:anim calcmode="lin" valueType="num">
                                      <p:cBhvr>
                                        <p:cTn id="154" dur="266" tmFilter="0, 0; 0.125,0.2665; 0.25,0.4; 0.375,0.465; 0.5,0.5;  0.625,0.535; 0.75,0.6; 0.875,0.7335; 1,1">
                                          <p:stCondLst>
                                            <p:cond delay="266"/>
                                          </p:stCondLst>
                                        </p:cTn>
                                        <p:tgtEl>
                                          <p:spTgt spid="101"/>
                                        </p:tgtEl>
                                        <p:attrNameLst>
                                          <p:attrName>ppt_y</p:attrName>
                                        </p:attrNameLst>
                                      </p:cBhvr>
                                      <p:tavLst>
                                        <p:tav tm="0" fmla="#ppt_y-sin(pi*$)/9">
                                          <p:val>
                                            <p:fltVal val="0"/>
                                          </p:val>
                                        </p:tav>
                                        <p:tav tm="100000">
                                          <p:val>
                                            <p:fltVal val="1"/>
                                          </p:val>
                                        </p:tav>
                                      </p:tavLst>
                                    </p:anim>
                                    <p:anim calcmode="lin" valueType="num">
                                      <p:cBhvr>
                                        <p:cTn id="155" dur="133" tmFilter="0, 0; 0.125,0.2665; 0.25,0.4; 0.375,0.465; 0.5,0.5;  0.625,0.535; 0.75,0.6; 0.875,0.7335; 1,1">
                                          <p:stCondLst>
                                            <p:cond delay="530"/>
                                          </p:stCondLst>
                                        </p:cTn>
                                        <p:tgtEl>
                                          <p:spTgt spid="101"/>
                                        </p:tgtEl>
                                        <p:attrNameLst>
                                          <p:attrName>ppt_y</p:attrName>
                                        </p:attrNameLst>
                                      </p:cBhvr>
                                      <p:tavLst>
                                        <p:tav tm="0" fmla="#ppt_y-sin(pi*$)/27">
                                          <p:val>
                                            <p:fltVal val="0"/>
                                          </p:val>
                                        </p:tav>
                                        <p:tav tm="100000">
                                          <p:val>
                                            <p:fltVal val="1"/>
                                          </p:val>
                                        </p:tav>
                                      </p:tavLst>
                                    </p:anim>
                                    <p:anim calcmode="lin" valueType="num">
                                      <p:cBhvr>
                                        <p:cTn id="156" dur="66" tmFilter="0, 0; 0.125,0.2665; 0.25,0.4; 0.375,0.465; 0.5,0.5;  0.625,0.535; 0.75,0.6; 0.875,0.7335; 1,1">
                                          <p:stCondLst>
                                            <p:cond delay="662"/>
                                          </p:stCondLst>
                                        </p:cTn>
                                        <p:tgtEl>
                                          <p:spTgt spid="101"/>
                                        </p:tgtEl>
                                        <p:attrNameLst>
                                          <p:attrName>ppt_y</p:attrName>
                                        </p:attrNameLst>
                                      </p:cBhvr>
                                      <p:tavLst>
                                        <p:tav tm="0" fmla="#ppt_y-sin(pi*$)/81">
                                          <p:val>
                                            <p:fltVal val="0"/>
                                          </p:val>
                                        </p:tav>
                                        <p:tav tm="100000">
                                          <p:val>
                                            <p:fltVal val="1"/>
                                          </p:val>
                                        </p:tav>
                                      </p:tavLst>
                                    </p:anim>
                                    <p:animScale>
                                      <p:cBhvr>
                                        <p:cTn id="157" dur="10">
                                          <p:stCondLst>
                                            <p:cond delay="260"/>
                                          </p:stCondLst>
                                        </p:cTn>
                                        <p:tgtEl>
                                          <p:spTgt spid="101"/>
                                        </p:tgtEl>
                                      </p:cBhvr>
                                      <p:to x="100000" y="60000"/>
                                    </p:animScale>
                                    <p:animScale>
                                      <p:cBhvr>
                                        <p:cTn id="158" dur="66" decel="50000">
                                          <p:stCondLst>
                                            <p:cond delay="270"/>
                                          </p:stCondLst>
                                        </p:cTn>
                                        <p:tgtEl>
                                          <p:spTgt spid="101"/>
                                        </p:tgtEl>
                                      </p:cBhvr>
                                      <p:to x="100000" y="100000"/>
                                    </p:animScale>
                                    <p:animScale>
                                      <p:cBhvr>
                                        <p:cTn id="159" dur="10">
                                          <p:stCondLst>
                                            <p:cond delay="525"/>
                                          </p:stCondLst>
                                        </p:cTn>
                                        <p:tgtEl>
                                          <p:spTgt spid="101"/>
                                        </p:tgtEl>
                                      </p:cBhvr>
                                      <p:to x="100000" y="80000"/>
                                    </p:animScale>
                                    <p:animScale>
                                      <p:cBhvr>
                                        <p:cTn id="160" dur="66" decel="50000">
                                          <p:stCondLst>
                                            <p:cond delay="535"/>
                                          </p:stCondLst>
                                        </p:cTn>
                                        <p:tgtEl>
                                          <p:spTgt spid="101"/>
                                        </p:tgtEl>
                                      </p:cBhvr>
                                      <p:to x="100000" y="100000"/>
                                    </p:animScale>
                                    <p:animScale>
                                      <p:cBhvr>
                                        <p:cTn id="161" dur="10">
                                          <p:stCondLst>
                                            <p:cond delay="657"/>
                                          </p:stCondLst>
                                        </p:cTn>
                                        <p:tgtEl>
                                          <p:spTgt spid="101"/>
                                        </p:tgtEl>
                                      </p:cBhvr>
                                      <p:to x="100000" y="90000"/>
                                    </p:animScale>
                                    <p:animScale>
                                      <p:cBhvr>
                                        <p:cTn id="162" dur="66" decel="50000">
                                          <p:stCondLst>
                                            <p:cond delay="667"/>
                                          </p:stCondLst>
                                        </p:cTn>
                                        <p:tgtEl>
                                          <p:spTgt spid="101"/>
                                        </p:tgtEl>
                                      </p:cBhvr>
                                      <p:to x="100000" y="100000"/>
                                    </p:animScale>
                                    <p:animScale>
                                      <p:cBhvr>
                                        <p:cTn id="163" dur="10">
                                          <p:stCondLst>
                                            <p:cond delay="723"/>
                                          </p:stCondLst>
                                        </p:cTn>
                                        <p:tgtEl>
                                          <p:spTgt spid="101"/>
                                        </p:tgtEl>
                                      </p:cBhvr>
                                      <p:to x="100000" y="95000"/>
                                    </p:animScale>
                                    <p:animScale>
                                      <p:cBhvr>
                                        <p:cTn id="164" dur="66" decel="50000">
                                          <p:stCondLst>
                                            <p:cond delay="734"/>
                                          </p:stCondLst>
                                        </p:cTn>
                                        <p:tgtEl>
                                          <p:spTgt spid="101"/>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102"/>
                                        </p:tgtEl>
                                        <p:attrNameLst>
                                          <p:attrName>style.visibility</p:attrName>
                                        </p:attrNameLst>
                                      </p:cBhvr>
                                      <p:to>
                                        <p:strVal val="visible"/>
                                      </p:to>
                                    </p:set>
                                    <p:animEffect transition="in" filter="wipe(down)">
                                      <p:cBhvr>
                                        <p:cTn id="167" dur="1450">
                                          <p:stCondLst>
                                            <p:cond delay="0"/>
                                          </p:stCondLst>
                                        </p:cTn>
                                        <p:tgtEl>
                                          <p:spTgt spid="102"/>
                                        </p:tgtEl>
                                      </p:cBhvr>
                                    </p:animEffect>
                                    <p:anim calcmode="lin" valueType="num">
                                      <p:cBhvr>
                                        <p:cTn id="168" dur="4555" tmFilter="0,0; 0.14,0.36; 0.43,0.73; 0.71,0.91; 1.0,1.0">
                                          <p:stCondLst>
                                            <p:cond delay="0"/>
                                          </p:stCondLst>
                                        </p:cTn>
                                        <p:tgtEl>
                                          <p:spTgt spid="102"/>
                                        </p:tgtEl>
                                        <p:attrNameLst>
                                          <p:attrName>ppt_x</p:attrName>
                                        </p:attrNameLst>
                                      </p:cBhvr>
                                      <p:tavLst>
                                        <p:tav tm="0">
                                          <p:val>
                                            <p:strVal val="#ppt_x-0.25"/>
                                          </p:val>
                                        </p:tav>
                                        <p:tav tm="100000">
                                          <p:val>
                                            <p:strVal val="#ppt_x"/>
                                          </p:val>
                                        </p:tav>
                                      </p:tavLst>
                                    </p:anim>
                                    <p:anim calcmode="lin" valueType="num">
                                      <p:cBhvr>
                                        <p:cTn id="169" dur="1660" tmFilter="0.0,0.0; 0.25,0.07; 0.50,0.2; 0.75,0.467; 1.0,1.0">
                                          <p:stCondLst>
                                            <p:cond delay="0"/>
                                          </p:stCondLst>
                                        </p:cTn>
                                        <p:tgtEl>
                                          <p:spTgt spid="102"/>
                                        </p:tgtEl>
                                        <p:attrNameLst>
                                          <p:attrName>ppt_y</p:attrName>
                                        </p:attrNameLst>
                                      </p:cBhvr>
                                      <p:tavLst>
                                        <p:tav tm="0" fmla="#ppt_y-sin(pi*$)/3">
                                          <p:val>
                                            <p:fltVal val="0.5"/>
                                          </p:val>
                                        </p:tav>
                                        <p:tav tm="100000">
                                          <p:val>
                                            <p:fltVal val="1"/>
                                          </p:val>
                                        </p:tav>
                                      </p:tavLst>
                                    </p:anim>
                                    <p:anim calcmode="lin" valueType="num">
                                      <p:cBhvr>
                                        <p:cTn id="170" dur="1660" tmFilter="0, 0; 0.125,0.2665; 0.25,0.4; 0.375,0.465; 0.5,0.5;  0.625,0.535; 0.75,0.6; 0.875,0.7335; 1,1">
                                          <p:stCondLst>
                                            <p:cond delay="1660"/>
                                          </p:stCondLst>
                                        </p:cTn>
                                        <p:tgtEl>
                                          <p:spTgt spid="102"/>
                                        </p:tgtEl>
                                        <p:attrNameLst>
                                          <p:attrName>ppt_y</p:attrName>
                                        </p:attrNameLst>
                                      </p:cBhvr>
                                      <p:tavLst>
                                        <p:tav tm="0" fmla="#ppt_y-sin(pi*$)/9">
                                          <p:val>
                                            <p:fltVal val="0"/>
                                          </p:val>
                                        </p:tav>
                                        <p:tav tm="100000">
                                          <p:val>
                                            <p:fltVal val="1"/>
                                          </p:val>
                                        </p:tav>
                                      </p:tavLst>
                                    </p:anim>
                                    <p:anim calcmode="lin" valueType="num">
                                      <p:cBhvr>
                                        <p:cTn id="171" dur="830" tmFilter="0, 0; 0.125,0.2665; 0.25,0.4; 0.375,0.465; 0.5,0.5;  0.625,0.535; 0.75,0.6; 0.875,0.7335; 1,1">
                                          <p:stCondLst>
                                            <p:cond delay="3310"/>
                                          </p:stCondLst>
                                        </p:cTn>
                                        <p:tgtEl>
                                          <p:spTgt spid="102"/>
                                        </p:tgtEl>
                                        <p:attrNameLst>
                                          <p:attrName>ppt_y</p:attrName>
                                        </p:attrNameLst>
                                      </p:cBhvr>
                                      <p:tavLst>
                                        <p:tav tm="0" fmla="#ppt_y-sin(pi*$)/27">
                                          <p:val>
                                            <p:fltVal val="0"/>
                                          </p:val>
                                        </p:tav>
                                        <p:tav tm="100000">
                                          <p:val>
                                            <p:fltVal val="1"/>
                                          </p:val>
                                        </p:tav>
                                      </p:tavLst>
                                    </p:anim>
                                    <p:anim calcmode="lin" valueType="num">
                                      <p:cBhvr>
                                        <p:cTn id="172" dur="410" tmFilter="0, 0; 0.125,0.2665; 0.25,0.4; 0.375,0.465; 0.5,0.5;  0.625,0.535; 0.75,0.6; 0.875,0.7335; 1,1">
                                          <p:stCondLst>
                                            <p:cond delay="4140"/>
                                          </p:stCondLst>
                                        </p:cTn>
                                        <p:tgtEl>
                                          <p:spTgt spid="102"/>
                                        </p:tgtEl>
                                        <p:attrNameLst>
                                          <p:attrName>ppt_y</p:attrName>
                                        </p:attrNameLst>
                                      </p:cBhvr>
                                      <p:tavLst>
                                        <p:tav tm="0" fmla="#ppt_y-sin(pi*$)/81">
                                          <p:val>
                                            <p:fltVal val="0"/>
                                          </p:val>
                                        </p:tav>
                                        <p:tav tm="100000">
                                          <p:val>
                                            <p:fltVal val="1"/>
                                          </p:val>
                                        </p:tav>
                                      </p:tavLst>
                                    </p:anim>
                                    <p:animScale>
                                      <p:cBhvr>
                                        <p:cTn id="173" dur="65">
                                          <p:stCondLst>
                                            <p:cond delay="1625"/>
                                          </p:stCondLst>
                                        </p:cTn>
                                        <p:tgtEl>
                                          <p:spTgt spid="102"/>
                                        </p:tgtEl>
                                      </p:cBhvr>
                                      <p:to x="100000" y="60000"/>
                                    </p:animScale>
                                    <p:animScale>
                                      <p:cBhvr>
                                        <p:cTn id="174" dur="415" decel="50000">
                                          <p:stCondLst>
                                            <p:cond delay="1690"/>
                                          </p:stCondLst>
                                        </p:cTn>
                                        <p:tgtEl>
                                          <p:spTgt spid="102"/>
                                        </p:tgtEl>
                                      </p:cBhvr>
                                      <p:to x="100000" y="100000"/>
                                    </p:animScale>
                                    <p:animScale>
                                      <p:cBhvr>
                                        <p:cTn id="175" dur="65">
                                          <p:stCondLst>
                                            <p:cond delay="3280"/>
                                          </p:stCondLst>
                                        </p:cTn>
                                        <p:tgtEl>
                                          <p:spTgt spid="102"/>
                                        </p:tgtEl>
                                      </p:cBhvr>
                                      <p:to x="100000" y="80000"/>
                                    </p:animScale>
                                    <p:animScale>
                                      <p:cBhvr>
                                        <p:cTn id="176" dur="415" decel="50000">
                                          <p:stCondLst>
                                            <p:cond delay="3345"/>
                                          </p:stCondLst>
                                        </p:cTn>
                                        <p:tgtEl>
                                          <p:spTgt spid="102"/>
                                        </p:tgtEl>
                                      </p:cBhvr>
                                      <p:to x="100000" y="100000"/>
                                    </p:animScale>
                                    <p:animScale>
                                      <p:cBhvr>
                                        <p:cTn id="177" dur="65">
                                          <p:stCondLst>
                                            <p:cond delay="4105"/>
                                          </p:stCondLst>
                                        </p:cTn>
                                        <p:tgtEl>
                                          <p:spTgt spid="102"/>
                                        </p:tgtEl>
                                      </p:cBhvr>
                                      <p:to x="100000" y="90000"/>
                                    </p:animScale>
                                    <p:animScale>
                                      <p:cBhvr>
                                        <p:cTn id="178" dur="415" decel="50000">
                                          <p:stCondLst>
                                            <p:cond delay="4170"/>
                                          </p:stCondLst>
                                        </p:cTn>
                                        <p:tgtEl>
                                          <p:spTgt spid="102"/>
                                        </p:tgtEl>
                                      </p:cBhvr>
                                      <p:to x="100000" y="100000"/>
                                    </p:animScale>
                                    <p:animScale>
                                      <p:cBhvr>
                                        <p:cTn id="179" dur="65">
                                          <p:stCondLst>
                                            <p:cond delay="4520"/>
                                          </p:stCondLst>
                                        </p:cTn>
                                        <p:tgtEl>
                                          <p:spTgt spid="102"/>
                                        </p:tgtEl>
                                      </p:cBhvr>
                                      <p:to x="100000" y="95000"/>
                                    </p:animScale>
                                    <p:animScale>
                                      <p:cBhvr>
                                        <p:cTn id="180" dur="415" decel="50000">
                                          <p:stCondLst>
                                            <p:cond delay="4585"/>
                                          </p:stCondLst>
                                        </p:cTn>
                                        <p:tgtEl>
                                          <p:spTgt spid="102"/>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03"/>
                                        </p:tgtEl>
                                        <p:attrNameLst>
                                          <p:attrName>style.visibility</p:attrName>
                                        </p:attrNameLst>
                                      </p:cBhvr>
                                      <p:to>
                                        <p:strVal val="visible"/>
                                      </p:to>
                                    </p:set>
                                    <p:animEffect transition="in" filter="wipe(down)">
                                      <p:cBhvr>
                                        <p:cTn id="183" dur="1305">
                                          <p:stCondLst>
                                            <p:cond delay="0"/>
                                          </p:stCondLst>
                                        </p:cTn>
                                        <p:tgtEl>
                                          <p:spTgt spid="103"/>
                                        </p:tgtEl>
                                      </p:cBhvr>
                                    </p:animEffect>
                                    <p:anim calcmode="lin" valueType="num">
                                      <p:cBhvr>
                                        <p:cTn id="184" dur="4100" tmFilter="0,0; 0.14,0.36; 0.43,0.73; 0.71,0.91; 1.0,1.0">
                                          <p:stCondLst>
                                            <p:cond delay="0"/>
                                          </p:stCondLst>
                                        </p:cTn>
                                        <p:tgtEl>
                                          <p:spTgt spid="103"/>
                                        </p:tgtEl>
                                        <p:attrNameLst>
                                          <p:attrName>ppt_x</p:attrName>
                                        </p:attrNameLst>
                                      </p:cBhvr>
                                      <p:tavLst>
                                        <p:tav tm="0">
                                          <p:val>
                                            <p:strVal val="#ppt_x-0.25"/>
                                          </p:val>
                                        </p:tav>
                                        <p:tav tm="100000">
                                          <p:val>
                                            <p:strVal val="#ppt_x"/>
                                          </p:val>
                                        </p:tav>
                                      </p:tavLst>
                                    </p:anim>
                                    <p:anim calcmode="lin" valueType="num">
                                      <p:cBhvr>
                                        <p:cTn id="185" dur="1494" tmFilter="0.0,0.0; 0.25,0.07; 0.50,0.2; 0.75,0.467; 1.0,1.0">
                                          <p:stCondLst>
                                            <p:cond delay="0"/>
                                          </p:stCondLst>
                                        </p:cTn>
                                        <p:tgtEl>
                                          <p:spTgt spid="103"/>
                                        </p:tgtEl>
                                        <p:attrNameLst>
                                          <p:attrName>ppt_y</p:attrName>
                                        </p:attrNameLst>
                                      </p:cBhvr>
                                      <p:tavLst>
                                        <p:tav tm="0" fmla="#ppt_y-sin(pi*$)/3">
                                          <p:val>
                                            <p:fltVal val="0.5"/>
                                          </p:val>
                                        </p:tav>
                                        <p:tav tm="100000">
                                          <p:val>
                                            <p:fltVal val="1"/>
                                          </p:val>
                                        </p:tav>
                                      </p:tavLst>
                                    </p:anim>
                                    <p:anim calcmode="lin" valueType="num">
                                      <p:cBhvr>
                                        <p:cTn id="186" dur="1494" tmFilter="0, 0; 0.125,0.2665; 0.25,0.4; 0.375,0.465; 0.5,0.5;  0.625,0.535; 0.75,0.6; 0.875,0.7335; 1,1">
                                          <p:stCondLst>
                                            <p:cond delay="1494"/>
                                          </p:stCondLst>
                                        </p:cTn>
                                        <p:tgtEl>
                                          <p:spTgt spid="103"/>
                                        </p:tgtEl>
                                        <p:attrNameLst>
                                          <p:attrName>ppt_y</p:attrName>
                                        </p:attrNameLst>
                                      </p:cBhvr>
                                      <p:tavLst>
                                        <p:tav tm="0" fmla="#ppt_y-sin(pi*$)/9">
                                          <p:val>
                                            <p:fltVal val="0"/>
                                          </p:val>
                                        </p:tav>
                                        <p:tav tm="100000">
                                          <p:val>
                                            <p:fltVal val="1"/>
                                          </p:val>
                                        </p:tav>
                                      </p:tavLst>
                                    </p:anim>
                                    <p:anim calcmode="lin" valueType="num">
                                      <p:cBhvr>
                                        <p:cTn id="187" dur="747" tmFilter="0, 0; 0.125,0.2665; 0.25,0.4; 0.375,0.465; 0.5,0.5;  0.625,0.535; 0.75,0.6; 0.875,0.7335; 1,1">
                                          <p:stCondLst>
                                            <p:cond delay="2979"/>
                                          </p:stCondLst>
                                        </p:cTn>
                                        <p:tgtEl>
                                          <p:spTgt spid="103"/>
                                        </p:tgtEl>
                                        <p:attrNameLst>
                                          <p:attrName>ppt_y</p:attrName>
                                        </p:attrNameLst>
                                      </p:cBhvr>
                                      <p:tavLst>
                                        <p:tav tm="0" fmla="#ppt_y-sin(pi*$)/27">
                                          <p:val>
                                            <p:fltVal val="0"/>
                                          </p:val>
                                        </p:tav>
                                        <p:tav tm="100000">
                                          <p:val>
                                            <p:fltVal val="1"/>
                                          </p:val>
                                        </p:tav>
                                      </p:tavLst>
                                    </p:anim>
                                    <p:anim calcmode="lin" valueType="num">
                                      <p:cBhvr>
                                        <p:cTn id="188" dur="369" tmFilter="0, 0; 0.125,0.2665; 0.25,0.4; 0.375,0.465; 0.5,0.5;  0.625,0.535; 0.75,0.6; 0.875,0.7335; 1,1">
                                          <p:stCondLst>
                                            <p:cond delay="3726"/>
                                          </p:stCondLst>
                                        </p:cTn>
                                        <p:tgtEl>
                                          <p:spTgt spid="103"/>
                                        </p:tgtEl>
                                        <p:attrNameLst>
                                          <p:attrName>ppt_y</p:attrName>
                                        </p:attrNameLst>
                                      </p:cBhvr>
                                      <p:tavLst>
                                        <p:tav tm="0" fmla="#ppt_y-sin(pi*$)/81">
                                          <p:val>
                                            <p:fltVal val="0"/>
                                          </p:val>
                                        </p:tav>
                                        <p:tav tm="100000">
                                          <p:val>
                                            <p:fltVal val="1"/>
                                          </p:val>
                                        </p:tav>
                                      </p:tavLst>
                                    </p:anim>
                                    <p:animScale>
                                      <p:cBhvr>
                                        <p:cTn id="189" dur="58">
                                          <p:stCondLst>
                                            <p:cond delay="1462"/>
                                          </p:stCondLst>
                                        </p:cTn>
                                        <p:tgtEl>
                                          <p:spTgt spid="103"/>
                                        </p:tgtEl>
                                      </p:cBhvr>
                                      <p:to x="100000" y="60000"/>
                                    </p:animScale>
                                    <p:animScale>
                                      <p:cBhvr>
                                        <p:cTn id="190" dur="373" decel="50000">
                                          <p:stCondLst>
                                            <p:cond delay="1521"/>
                                          </p:stCondLst>
                                        </p:cTn>
                                        <p:tgtEl>
                                          <p:spTgt spid="103"/>
                                        </p:tgtEl>
                                      </p:cBhvr>
                                      <p:to x="100000" y="100000"/>
                                    </p:animScale>
                                    <p:animScale>
                                      <p:cBhvr>
                                        <p:cTn id="191" dur="58">
                                          <p:stCondLst>
                                            <p:cond delay="2952"/>
                                          </p:stCondLst>
                                        </p:cTn>
                                        <p:tgtEl>
                                          <p:spTgt spid="103"/>
                                        </p:tgtEl>
                                      </p:cBhvr>
                                      <p:to x="100000" y="80000"/>
                                    </p:animScale>
                                    <p:animScale>
                                      <p:cBhvr>
                                        <p:cTn id="192" dur="373" decel="50000">
                                          <p:stCondLst>
                                            <p:cond delay="3010"/>
                                          </p:stCondLst>
                                        </p:cTn>
                                        <p:tgtEl>
                                          <p:spTgt spid="103"/>
                                        </p:tgtEl>
                                      </p:cBhvr>
                                      <p:to x="100000" y="100000"/>
                                    </p:animScale>
                                    <p:animScale>
                                      <p:cBhvr>
                                        <p:cTn id="193" dur="58">
                                          <p:stCondLst>
                                            <p:cond delay="3694"/>
                                          </p:stCondLst>
                                        </p:cTn>
                                        <p:tgtEl>
                                          <p:spTgt spid="103"/>
                                        </p:tgtEl>
                                      </p:cBhvr>
                                      <p:to x="100000" y="90000"/>
                                    </p:animScale>
                                    <p:animScale>
                                      <p:cBhvr>
                                        <p:cTn id="194" dur="373" decel="50000">
                                          <p:stCondLst>
                                            <p:cond delay="3753"/>
                                          </p:stCondLst>
                                        </p:cTn>
                                        <p:tgtEl>
                                          <p:spTgt spid="103"/>
                                        </p:tgtEl>
                                      </p:cBhvr>
                                      <p:to x="100000" y="100000"/>
                                    </p:animScale>
                                    <p:animScale>
                                      <p:cBhvr>
                                        <p:cTn id="195" dur="58">
                                          <p:stCondLst>
                                            <p:cond delay="4068"/>
                                          </p:stCondLst>
                                        </p:cTn>
                                        <p:tgtEl>
                                          <p:spTgt spid="103"/>
                                        </p:tgtEl>
                                      </p:cBhvr>
                                      <p:to x="100000" y="95000"/>
                                    </p:animScale>
                                    <p:animScale>
                                      <p:cBhvr>
                                        <p:cTn id="196" dur="373" decel="50000">
                                          <p:stCondLst>
                                            <p:cond delay="4127"/>
                                          </p:stCondLst>
                                        </p:cTn>
                                        <p:tgtEl>
                                          <p:spTgt spid="103"/>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104"/>
                                        </p:tgtEl>
                                        <p:attrNameLst>
                                          <p:attrName>style.visibility</p:attrName>
                                        </p:attrNameLst>
                                      </p:cBhvr>
                                      <p:to>
                                        <p:strVal val="visible"/>
                                      </p:to>
                                    </p:set>
                                    <p:animEffect transition="in" filter="wipe(down)">
                                      <p:cBhvr>
                                        <p:cTn id="199" dur="1160">
                                          <p:stCondLst>
                                            <p:cond delay="0"/>
                                          </p:stCondLst>
                                        </p:cTn>
                                        <p:tgtEl>
                                          <p:spTgt spid="104"/>
                                        </p:tgtEl>
                                      </p:cBhvr>
                                    </p:animEffect>
                                    <p:anim calcmode="lin" valueType="num">
                                      <p:cBhvr>
                                        <p:cTn id="200" dur="3644" tmFilter="0,0; 0.14,0.36; 0.43,0.73; 0.71,0.91; 1.0,1.0">
                                          <p:stCondLst>
                                            <p:cond delay="0"/>
                                          </p:stCondLst>
                                        </p:cTn>
                                        <p:tgtEl>
                                          <p:spTgt spid="104"/>
                                        </p:tgtEl>
                                        <p:attrNameLst>
                                          <p:attrName>ppt_x</p:attrName>
                                        </p:attrNameLst>
                                      </p:cBhvr>
                                      <p:tavLst>
                                        <p:tav tm="0">
                                          <p:val>
                                            <p:strVal val="#ppt_x-0.25"/>
                                          </p:val>
                                        </p:tav>
                                        <p:tav tm="100000">
                                          <p:val>
                                            <p:strVal val="#ppt_x"/>
                                          </p:val>
                                        </p:tav>
                                      </p:tavLst>
                                    </p:anim>
                                    <p:anim calcmode="lin" valueType="num">
                                      <p:cBhvr>
                                        <p:cTn id="201" dur="1328" tmFilter="0.0,0.0; 0.25,0.07; 0.50,0.2; 0.75,0.467; 1.0,1.0">
                                          <p:stCondLst>
                                            <p:cond delay="0"/>
                                          </p:stCondLst>
                                        </p:cTn>
                                        <p:tgtEl>
                                          <p:spTgt spid="104"/>
                                        </p:tgtEl>
                                        <p:attrNameLst>
                                          <p:attrName>ppt_y</p:attrName>
                                        </p:attrNameLst>
                                      </p:cBhvr>
                                      <p:tavLst>
                                        <p:tav tm="0" fmla="#ppt_y-sin(pi*$)/3">
                                          <p:val>
                                            <p:fltVal val="0.5"/>
                                          </p:val>
                                        </p:tav>
                                        <p:tav tm="100000">
                                          <p:val>
                                            <p:fltVal val="1"/>
                                          </p:val>
                                        </p:tav>
                                      </p:tavLst>
                                    </p:anim>
                                    <p:anim calcmode="lin" valueType="num">
                                      <p:cBhvr>
                                        <p:cTn id="202" dur="1328" tmFilter="0, 0; 0.125,0.2665; 0.25,0.4; 0.375,0.465; 0.5,0.5;  0.625,0.535; 0.75,0.6; 0.875,0.7335; 1,1">
                                          <p:stCondLst>
                                            <p:cond delay="1328"/>
                                          </p:stCondLst>
                                        </p:cTn>
                                        <p:tgtEl>
                                          <p:spTgt spid="104"/>
                                        </p:tgtEl>
                                        <p:attrNameLst>
                                          <p:attrName>ppt_y</p:attrName>
                                        </p:attrNameLst>
                                      </p:cBhvr>
                                      <p:tavLst>
                                        <p:tav tm="0" fmla="#ppt_y-sin(pi*$)/9">
                                          <p:val>
                                            <p:fltVal val="0"/>
                                          </p:val>
                                        </p:tav>
                                        <p:tav tm="100000">
                                          <p:val>
                                            <p:fltVal val="1"/>
                                          </p:val>
                                        </p:tav>
                                      </p:tavLst>
                                    </p:anim>
                                    <p:anim calcmode="lin" valueType="num">
                                      <p:cBhvr>
                                        <p:cTn id="203" dur="664" tmFilter="0, 0; 0.125,0.2665; 0.25,0.4; 0.375,0.465; 0.5,0.5;  0.625,0.535; 0.75,0.6; 0.875,0.7335; 1,1">
                                          <p:stCondLst>
                                            <p:cond delay="2648"/>
                                          </p:stCondLst>
                                        </p:cTn>
                                        <p:tgtEl>
                                          <p:spTgt spid="104"/>
                                        </p:tgtEl>
                                        <p:attrNameLst>
                                          <p:attrName>ppt_y</p:attrName>
                                        </p:attrNameLst>
                                      </p:cBhvr>
                                      <p:tavLst>
                                        <p:tav tm="0" fmla="#ppt_y-sin(pi*$)/27">
                                          <p:val>
                                            <p:fltVal val="0"/>
                                          </p:val>
                                        </p:tav>
                                        <p:tav tm="100000">
                                          <p:val>
                                            <p:fltVal val="1"/>
                                          </p:val>
                                        </p:tav>
                                      </p:tavLst>
                                    </p:anim>
                                    <p:anim calcmode="lin" valueType="num">
                                      <p:cBhvr>
                                        <p:cTn id="204" dur="328" tmFilter="0, 0; 0.125,0.2665; 0.25,0.4; 0.375,0.465; 0.5,0.5;  0.625,0.535; 0.75,0.6; 0.875,0.7335; 1,1">
                                          <p:stCondLst>
                                            <p:cond delay="3312"/>
                                          </p:stCondLst>
                                        </p:cTn>
                                        <p:tgtEl>
                                          <p:spTgt spid="104"/>
                                        </p:tgtEl>
                                        <p:attrNameLst>
                                          <p:attrName>ppt_y</p:attrName>
                                        </p:attrNameLst>
                                      </p:cBhvr>
                                      <p:tavLst>
                                        <p:tav tm="0" fmla="#ppt_y-sin(pi*$)/81">
                                          <p:val>
                                            <p:fltVal val="0"/>
                                          </p:val>
                                        </p:tav>
                                        <p:tav tm="100000">
                                          <p:val>
                                            <p:fltVal val="1"/>
                                          </p:val>
                                        </p:tav>
                                      </p:tavLst>
                                    </p:anim>
                                    <p:animScale>
                                      <p:cBhvr>
                                        <p:cTn id="205" dur="52">
                                          <p:stCondLst>
                                            <p:cond delay="1300"/>
                                          </p:stCondLst>
                                        </p:cTn>
                                        <p:tgtEl>
                                          <p:spTgt spid="104"/>
                                        </p:tgtEl>
                                      </p:cBhvr>
                                      <p:to x="100000" y="60000"/>
                                    </p:animScale>
                                    <p:animScale>
                                      <p:cBhvr>
                                        <p:cTn id="206" dur="332" decel="50000">
                                          <p:stCondLst>
                                            <p:cond delay="1352"/>
                                          </p:stCondLst>
                                        </p:cTn>
                                        <p:tgtEl>
                                          <p:spTgt spid="104"/>
                                        </p:tgtEl>
                                      </p:cBhvr>
                                      <p:to x="100000" y="100000"/>
                                    </p:animScale>
                                    <p:animScale>
                                      <p:cBhvr>
                                        <p:cTn id="207" dur="52">
                                          <p:stCondLst>
                                            <p:cond delay="2624"/>
                                          </p:stCondLst>
                                        </p:cTn>
                                        <p:tgtEl>
                                          <p:spTgt spid="104"/>
                                        </p:tgtEl>
                                      </p:cBhvr>
                                      <p:to x="100000" y="80000"/>
                                    </p:animScale>
                                    <p:animScale>
                                      <p:cBhvr>
                                        <p:cTn id="208" dur="332" decel="50000">
                                          <p:stCondLst>
                                            <p:cond delay="2676"/>
                                          </p:stCondLst>
                                        </p:cTn>
                                        <p:tgtEl>
                                          <p:spTgt spid="104"/>
                                        </p:tgtEl>
                                      </p:cBhvr>
                                      <p:to x="100000" y="100000"/>
                                    </p:animScale>
                                    <p:animScale>
                                      <p:cBhvr>
                                        <p:cTn id="209" dur="52">
                                          <p:stCondLst>
                                            <p:cond delay="3284"/>
                                          </p:stCondLst>
                                        </p:cTn>
                                        <p:tgtEl>
                                          <p:spTgt spid="104"/>
                                        </p:tgtEl>
                                      </p:cBhvr>
                                      <p:to x="100000" y="90000"/>
                                    </p:animScale>
                                    <p:animScale>
                                      <p:cBhvr>
                                        <p:cTn id="210" dur="332" decel="50000">
                                          <p:stCondLst>
                                            <p:cond delay="3336"/>
                                          </p:stCondLst>
                                        </p:cTn>
                                        <p:tgtEl>
                                          <p:spTgt spid="104"/>
                                        </p:tgtEl>
                                      </p:cBhvr>
                                      <p:to x="100000" y="100000"/>
                                    </p:animScale>
                                    <p:animScale>
                                      <p:cBhvr>
                                        <p:cTn id="211" dur="52">
                                          <p:stCondLst>
                                            <p:cond delay="3616"/>
                                          </p:stCondLst>
                                        </p:cTn>
                                        <p:tgtEl>
                                          <p:spTgt spid="104"/>
                                        </p:tgtEl>
                                      </p:cBhvr>
                                      <p:to x="100000" y="95000"/>
                                    </p:animScale>
                                    <p:animScale>
                                      <p:cBhvr>
                                        <p:cTn id="212" dur="332" decel="50000">
                                          <p:stCondLst>
                                            <p:cond delay="3668"/>
                                          </p:stCondLst>
                                        </p:cTn>
                                        <p:tgtEl>
                                          <p:spTgt spid="104"/>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105"/>
                                        </p:tgtEl>
                                        <p:attrNameLst>
                                          <p:attrName>style.visibility</p:attrName>
                                        </p:attrNameLst>
                                      </p:cBhvr>
                                      <p:to>
                                        <p:strVal val="visible"/>
                                      </p:to>
                                    </p:set>
                                    <p:animEffect transition="in" filter="wipe(down)">
                                      <p:cBhvr>
                                        <p:cTn id="215" dur="1015">
                                          <p:stCondLst>
                                            <p:cond delay="0"/>
                                          </p:stCondLst>
                                        </p:cTn>
                                        <p:tgtEl>
                                          <p:spTgt spid="105"/>
                                        </p:tgtEl>
                                      </p:cBhvr>
                                    </p:animEffect>
                                    <p:anim calcmode="lin" valueType="num">
                                      <p:cBhvr>
                                        <p:cTn id="216" dur="3188" tmFilter="0,0; 0.14,0.36; 0.43,0.73; 0.71,0.91; 1.0,1.0">
                                          <p:stCondLst>
                                            <p:cond delay="0"/>
                                          </p:stCondLst>
                                        </p:cTn>
                                        <p:tgtEl>
                                          <p:spTgt spid="105"/>
                                        </p:tgtEl>
                                        <p:attrNameLst>
                                          <p:attrName>ppt_x</p:attrName>
                                        </p:attrNameLst>
                                      </p:cBhvr>
                                      <p:tavLst>
                                        <p:tav tm="0">
                                          <p:val>
                                            <p:strVal val="#ppt_x-0.25"/>
                                          </p:val>
                                        </p:tav>
                                        <p:tav tm="100000">
                                          <p:val>
                                            <p:strVal val="#ppt_x"/>
                                          </p:val>
                                        </p:tav>
                                      </p:tavLst>
                                    </p:anim>
                                    <p:anim calcmode="lin" valueType="num">
                                      <p:cBhvr>
                                        <p:cTn id="217" dur="1162" tmFilter="0.0,0.0; 0.25,0.07; 0.50,0.2; 0.75,0.467; 1.0,1.0">
                                          <p:stCondLst>
                                            <p:cond delay="0"/>
                                          </p:stCondLst>
                                        </p:cTn>
                                        <p:tgtEl>
                                          <p:spTgt spid="105"/>
                                        </p:tgtEl>
                                        <p:attrNameLst>
                                          <p:attrName>ppt_y</p:attrName>
                                        </p:attrNameLst>
                                      </p:cBhvr>
                                      <p:tavLst>
                                        <p:tav tm="0" fmla="#ppt_y-sin(pi*$)/3">
                                          <p:val>
                                            <p:fltVal val="0.5"/>
                                          </p:val>
                                        </p:tav>
                                        <p:tav tm="100000">
                                          <p:val>
                                            <p:fltVal val="1"/>
                                          </p:val>
                                        </p:tav>
                                      </p:tavLst>
                                    </p:anim>
                                    <p:anim calcmode="lin" valueType="num">
                                      <p:cBhvr>
                                        <p:cTn id="218" dur="1162" tmFilter="0, 0; 0.125,0.2665; 0.25,0.4; 0.375,0.465; 0.5,0.5;  0.625,0.535; 0.75,0.6; 0.875,0.7335; 1,1">
                                          <p:stCondLst>
                                            <p:cond delay="1162"/>
                                          </p:stCondLst>
                                        </p:cTn>
                                        <p:tgtEl>
                                          <p:spTgt spid="105"/>
                                        </p:tgtEl>
                                        <p:attrNameLst>
                                          <p:attrName>ppt_y</p:attrName>
                                        </p:attrNameLst>
                                      </p:cBhvr>
                                      <p:tavLst>
                                        <p:tav tm="0" fmla="#ppt_y-sin(pi*$)/9">
                                          <p:val>
                                            <p:fltVal val="0"/>
                                          </p:val>
                                        </p:tav>
                                        <p:tav tm="100000">
                                          <p:val>
                                            <p:fltVal val="1"/>
                                          </p:val>
                                        </p:tav>
                                      </p:tavLst>
                                    </p:anim>
                                    <p:anim calcmode="lin" valueType="num">
                                      <p:cBhvr>
                                        <p:cTn id="219" dur="581" tmFilter="0, 0; 0.125,0.2665; 0.25,0.4; 0.375,0.465; 0.5,0.5;  0.625,0.535; 0.75,0.6; 0.875,0.7335; 1,1">
                                          <p:stCondLst>
                                            <p:cond delay="2317"/>
                                          </p:stCondLst>
                                        </p:cTn>
                                        <p:tgtEl>
                                          <p:spTgt spid="105"/>
                                        </p:tgtEl>
                                        <p:attrNameLst>
                                          <p:attrName>ppt_y</p:attrName>
                                        </p:attrNameLst>
                                      </p:cBhvr>
                                      <p:tavLst>
                                        <p:tav tm="0" fmla="#ppt_y-sin(pi*$)/27">
                                          <p:val>
                                            <p:fltVal val="0"/>
                                          </p:val>
                                        </p:tav>
                                        <p:tav tm="100000">
                                          <p:val>
                                            <p:fltVal val="1"/>
                                          </p:val>
                                        </p:tav>
                                      </p:tavLst>
                                    </p:anim>
                                    <p:anim calcmode="lin" valueType="num">
                                      <p:cBhvr>
                                        <p:cTn id="220" dur="287" tmFilter="0, 0; 0.125,0.2665; 0.25,0.4; 0.375,0.465; 0.5,0.5;  0.625,0.535; 0.75,0.6; 0.875,0.7335; 1,1">
                                          <p:stCondLst>
                                            <p:cond delay="2898"/>
                                          </p:stCondLst>
                                        </p:cTn>
                                        <p:tgtEl>
                                          <p:spTgt spid="105"/>
                                        </p:tgtEl>
                                        <p:attrNameLst>
                                          <p:attrName>ppt_y</p:attrName>
                                        </p:attrNameLst>
                                      </p:cBhvr>
                                      <p:tavLst>
                                        <p:tav tm="0" fmla="#ppt_y-sin(pi*$)/81">
                                          <p:val>
                                            <p:fltVal val="0"/>
                                          </p:val>
                                        </p:tav>
                                        <p:tav tm="100000">
                                          <p:val>
                                            <p:fltVal val="1"/>
                                          </p:val>
                                        </p:tav>
                                      </p:tavLst>
                                    </p:anim>
                                    <p:animScale>
                                      <p:cBhvr>
                                        <p:cTn id="221" dur="46">
                                          <p:stCondLst>
                                            <p:cond delay="1137"/>
                                          </p:stCondLst>
                                        </p:cTn>
                                        <p:tgtEl>
                                          <p:spTgt spid="105"/>
                                        </p:tgtEl>
                                      </p:cBhvr>
                                      <p:to x="100000" y="60000"/>
                                    </p:animScale>
                                    <p:animScale>
                                      <p:cBhvr>
                                        <p:cTn id="222" dur="290" decel="50000">
                                          <p:stCondLst>
                                            <p:cond delay="1183"/>
                                          </p:stCondLst>
                                        </p:cTn>
                                        <p:tgtEl>
                                          <p:spTgt spid="105"/>
                                        </p:tgtEl>
                                      </p:cBhvr>
                                      <p:to x="100000" y="100000"/>
                                    </p:animScale>
                                    <p:animScale>
                                      <p:cBhvr>
                                        <p:cTn id="223" dur="46">
                                          <p:stCondLst>
                                            <p:cond delay="2296"/>
                                          </p:stCondLst>
                                        </p:cTn>
                                        <p:tgtEl>
                                          <p:spTgt spid="105"/>
                                        </p:tgtEl>
                                      </p:cBhvr>
                                      <p:to x="100000" y="80000"/>
                                    </p:animScale>
                                    <p:animScale>
                                      <p:cBhvr>
                                        <p:cTn id="224" dur="290" decel="50000">
                                          <p:stCondLst>
                                            <p:cond delay="2342"/>
                                          </p:stCondLst>
                                        </p:cTn>
                                        <p:tgtEl>
                                          <p:spTgt spid="105"/>
                                        </p:tgtEl>
                                      </p:cBhvr>
                                      <p:to x="100000" y="100000"/>
                                    </p:animScale>
                                    <p:animScale>
                                      <p:cBhvr>
                                        <p:cTn id="225" dur="46">
                                          <p:stCondLst>
                                            <p:cond delay="2873"/>
                                          </p:stCondLst>
                                        </p:cTn>
                                        <p:tgtEl>
                                          <p:spTgt spid="105"/>
                                        </p:tgtEl>
                                      </p:cBhvr>
                                      <p:to x="100000" y="90000"/>
                                    </p:animScale>
                                    <p:animScale>
                                      <p:cBhvr>
                                        <p:cTn id="226" dur="290" decel="50000">
                                          <p:stCondLst>
                                            <p:cond delay="2919"/>
                                          </p:stCondLst>
                                        </p:cTn>
                                        <p:tgtEl>
                                          <p:spTgt spid="105"/>
                                        </p:tgtEl>
                                      </p:cBhvr>
                                      <p:to x="100000" y="100000"/>
                                    </p:animScale>
                                    <p:animScale>
                                      <p:cBhvr>
                                        <p:cTn id="227" dur="46">
                                          <p:stCondLst>
                                            <p:cond delay="3164"/>
                                          </p:stCondLst>
                                        </p:cTn>
                                        <p:tgtEl>
                                          <p:spTgt spid="105"/>
                                        </p:tgtEl>
                                      </p:cBhvr>
                                      <p:to x="100000" y="95000"/>
                                    </p:animScale>
                                    <p:animScale>
                                      <p:cBhvr>
                                        <p:cTn id="228" dur="290" decel="50000">
                                          <p:stCondLst>
                                            <p:cond delay="3210"/>
                                          </p:stCondLst>
                                        </p:cTn>
                                        <p:tgtEl>
                                          <p:spTgt spid="105"/>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106"/>
                                        </p:tgtEl>
                                        <p:attrNameLst>
                                          <p:attrName>style.visibility</p:attrName>
                                        </p:attrNameLst>
                                      </p:cBhvr>
                                      <p:to>
                                        <p:strVal val="visible"/>
                                      </p:to>
                                    </p:set>
                                    <p:animEffect transition="in" filter="wipe(down)">
                                      <p:cBhvr>
                                        <p:cTn id="231" dur="870">
                                          <p:stCondLst>
                                            <p:cond delay="0"/>
                                          </p:stCondLst>
                                        </p:cTn>
                                        <p:tgtEl>
                                          <p:spTgt spid="106"/>
                                        </p:tgtEl>
                                      </p:cBhvr>
                                    </p:animEffect>
                                    <p:anim calcmode="lin" valueType="num">
                                      <p:cBhvr>
                                        <p:cTn id="232" dur="2733" tmFilter="0,0; 0.14,0.36; 0.43,0.73; 0.71,0.91; 1.0,1.0">
                                          <p:stCondLst>
                                            <p:cond delay="0"/>
                                          </p:stCondLst>
                                        </p:cTn>
                                        <p:tgtEl>
                                          <p:spTgt spid="106"/>
                                        </p:tgtEl>
                                        <p:attrNameLst>
                                          <p:attrName>ppt_x</p:attrName>
                                        </p:attrNameLst>
                                      </p:cBhvr>
                                      <p:tavLst>
                                        <p:tav tm="0">
                                          <p:val>
                                            <p:strVal val="#ppt_x-0.25"/>
                                          </p:val>
                                        </p:tav>
                                        <p:tav tm="100000">
                                          <p:val>
                                            <p:strVal val="#ppt_x"/>
                                          </p:val>
                                        </p:tav>
                                      </p:tavLst>
                                    </p:anim>
                                    <p:anim calcmode="lin" valueType="num">
                                      <p:cBhvr>
                                        <p:cTn id="233" dur="996" tmFilter="0.0,0.0; 0.25,0.07; 0.50,0.2; 0.75,0.467; 1.0,1.0">
                                          <p:stCondLst>
                                            <p:cond delay="0"/>
                                          </p:stCondLst>
                                        </p:cTn>
                                        <p:tgtEl>
                                          <p:spTgt spid="106"/>
                                        </p:tgtEl>
                                        <p:attrNameLst>
                                          <p:attrName>ppt_y</p:attrName>
                                        </p:attrNameLst>
                                      </p:cBhvr>
                                      <p:tavLst>
                                        <p:tav tm="0" fmla="#ppt_y-sin(pi*$)/3">
                                          <p:val>
                                            <p:fltVal val="0.5"/>
                                          </p:val>
                                        </p:tav>
                                        <p:tav tm="100000">
                                          <p:val>
                                            <p:fltVal val="1"/>
                                          </p:val>
                                        </p:tav>
                                      </p:tavLst>
                                    </p:anim>
                                    <p:anim calcmode="lin" valueType="num">
                                      <p:cBhvr>
                                        <p:cTn id="234" dur="996" tmFilter="0, 0; 0.125,0.2665; 0.25,0.4; 0.375,0.465; 0.5,0.5;  0.625,0.535; 0.75,0.6; 0.875,0.7335; 1,1">
                                          <p:stCondLst>
                                            <p:cond delay="996"/>
                                          </p:stCondLst>
                                        </p:cTn>
                                        <p:tgtEl>
                                          <p:spTgt spid="106"/>
                                        </p:tgtEl>
                                        <p:attrNameLst>
                                          <p:attrName>ppt_y</p:attrName>
                                        </p:attrNameLst>
                                      </p:cBhvr>
                                      <p:tavLst>
                                        <p:tav tm="0" fmla="#ppt_y-sin(pi*$)/9">
                                          <p:val>
                                            <p:fltVal val="0"/>
                                          </p:val>
                                        </p:tav>
                                        <p:tav tm="100000">
                                          <p:val>
                                            <p:fltVal val="1"/>
                                          </p:val>
                                        </p:tav>
                                      </p:tavLst>
                                    </p:anim>
                                    <p:anim calcmode="lin" valueType="num">
                                      <p:cBhvr>
                                        <p:cTn id="235" dur="498" tmFilter="0, 0; 0.125,0.2665; 0.25,0.4; 0.375,0.465; 0.5,0.5;  0.625,0.535; 0.75,0.6; 0.875,0.7335; 1,1">
                                          <p:stCondLst>
                                            <p:cond delay="1986"/>
                                          </p:stCondLst>
                                        </p:cTn>
                                        <p:tgtEl>
                                          <p:spTgt spid="106"/>
                                        </p:tgtEl>
                                        <p:attrNameLst>
                                          <p:attrName>ppt_y</p:attrName>
                                        </p:attrNameLst>
                                      </p:cBhvr>
                                      <p:tavLst>
                                        <p:tav tm="0" fmla="#ppt_y-sin(pi*$)/27">
                                          <p:val>
                                            <p:fltVal val="0"/>
                                          </p:val>
                                        </p:tav>
                                        <p:tav tm="100000">
                                          <p:val>
                                            <p:fltVal val="1"/>
                                          </p:val>
                                        </p:tav>
                                      </p:tavLst>
                                    </p:anim>
                                    <p:anim calcmode="lin" valueType="num">
                                      <p:cBhvr>
                                        <p:cTn id="236" dur="246" tmFilter="0, 0; 0.125,0.2665; 0.25,0.4; 0.375,0.465; 0.5,0.5;  0.625,0.535; 0.75,0.6; 0.875,0.7335; 1,1">
                                          <p:stCondLst>
                                            <p:cond delay="2484"/>
                                          </p:stCondLst>
                                        </p:cTn>
                                        <p:tgtEl>
                                          <p:spTgt spid="106"/>
                                        </p:tgtEl>
                                        <p:attrNameLst>
                                          <p:attrName>ppt_y</p:attrName>
                                        </p:attrNameLst>
                                      </p:cBhvr>
                                      <p:tavLst>
                                        <p:tav tm="0" fmla="#ppt_y-sin(pi*$)/81">
                                          <p:val>
                                            <p:fltVal val="0"/>
                                          </p:val>
                                        </p:tav>
                                        <p:tav tm="100000">
                                          <p:val>
                                            <p:fltVal val="1"/>
                                          </p:val>
                                        </p:tav>
                                      </p:tavLst>
                                    </p:anim>
                                    <p:animScale>
                                      <p:cBhvr>
                                        <p:cTn id="237" dur="39">
                                          <p:stCondLst>
                                            <p:cond delay="975"/>
                                          </p:stCondLst>
                                        </p:cTn>
                                        <p:tgtEl>
                                          <p:spTgt spid="106"/>
                                        </p:tgtEl>
                                      </p:cBhvr>
                                      <p:to x="100000" y="60000"/>
                                    </p:animScale>
                                    <p:animScale>
                                      <p:cBhvr>
                                        <p:cTn id="238" dur="249" decel="50000">
                                          <p:stCondLst>
                                            <p:cond delay="1014"/>
                                          </p:stCondLst>
                                        </p:cTn>
                                        <p:tgtEl>
                                          <p:spTgt spid="106"/>
                                        </p:tgtEl>
                                      </p:cBhvr>
                                      <p:to x="100000" y="100000"/>
                                    </p:animScale>
                                    <p:animScale>
                                      <p:cBhvr>
                                        <p:cTn id="239" dur="39">
                                          <p:stCondLst>
                                            <p:cond delay="1968"/>
                                          </p:stCondLst>
                                        </p:cTn>
                                        <p:tgtEl>
                                          <p:spTgt spid="106"/>
                                        </p:tgtEl>
                                      </p:cBhvr>
                                      <p:to x="100000" y="80000"/>
                                    </p:animScale>
                                    <p:animScale>
                                      <p:cBhvr>
                                        <p:cTn id="240" dur="249" decel="50000">
                                          <p:stCondLst>
                                            <p:cond delay="2007"/>
                                          </p:stCondLst>
                                        </p:cTn>
                                        <p:tgtEl>
                                          <p:spTgt spid="106"/>
                                        </p:tgtEl>
                                      </p:cBhvr>
                                      <p:to x="100000" y="100000"/>
                                    </p:animScale>
                                    <p:animScale>
                                      <p:cBhvr>
                                        <p:cTn id="241" dur="39">
                                          <p:stCondLst>
                                            <p:cond delay="2463"/>
                                          </p:stCondLst>
                                        </p:cTn>
                                        <p:tgtEl>
                                          <p:spTgt spid="106"/>
                                        </p:tgtEl>
                                      </p:cBhvr>
                                      <p:to x="100000" y="90000"/>
                                    </p:animScale>
                                    <p:animScale>
                                      <p:cBhvr>
                                        <p:cTn id="242" dur="249" decel="50000">
                                          <p:stCondLst>
                                            <p:cond delay="2502"/>
                                          </p:stCondLst>
                                        </p:cTn>
                                        <p:tgtEl>
                                          <p:spTgt spid="106"/>
                                        </p:tgtEl>
                                      </p:cBhvr>
                                      <p:to x="100000" y="100000"/>
                                    </p:animScale>
                                    <p:animScale>
                                      <p:cBhvr>
                                        <p:cTn id="243" dur="39">
                                          <p:stCondLst>
                                            <p:cond delay="2712"/>
                                          </p:stCondLst>
                                        </p:cTn>
                                        <p:tgtEl>
                                          <p:spTgt spid="106"/>
                                        </p:tgtEl>
                                      </p:cBhvr>
                                      <p:to x="100000" y="95000"/>
                                    </p:animScale>
                                    <p:animScale>
                                      <p:cBhvr>
                                        <p:cTn id="244" dur="249" decel="50000">
                                          <p:stCondLst>
                                            <p:cond delay="2751"/>
                                          </p:stCondLst>
                                        </p:cTn>
                                        <p:tgtEl>
                                          <p:spTgt spid="106"/>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107"/>
                                        </p:tgtEl>
                                        <p:attrNameLst>
                                          <p:attrName>style.visibility</p:attrName>
                                        </p:attrNameLst>
                                      </p:cBhvr>
                                      <p:to>
                                        <p:strVal val="visible"/>
                                      </p:to>
                                    </p:set>
                                    <p:animEffect transition="in" filter="wipe(down)">
                                      <p:cBhvr>
                                        <p:cTn id="247" dur="725">
                                          <p:stCondLst>
                                            <p:cond delay="0"/>
                                          </p:stCondLst>
                                        </p:cTn>
                                        <p:tgtEl>
                                          <p:spTgt spid="107"/>
                                        </p:tgtEl>
                                      </p:cBhvr>
                                    </p:animEffect>
                                    <p:anim calcmode="lin" valueType="num">
                                      <p:cBhvr>
                                        <p:cTn id="248" dur="2278" tmFilter="0,0; 0.14,0.36; 0.43,0.73; 0.71,0.91; 1.0,1.0">
                                          <p:stCondLst>
                                            <p:cond delay="0"/>
                                          </p:stCondLst>
                                        </p:cTn>
                                        <p:tgtEl>
                                          <p:spTgt spid="107"/>
                                        </p:tgtEl>
                                        <p:attrNameLst>
                                          <p:attrName>ppt_x</p:attrName>
                                        </p:attrNameLst>
                                      </p:cBhvr>
                                      <p:tavLst>
                                        <p:tav tm="0">
                                          <p:val>
                                            <p:strVal val="#ppt_x-0.25"/>
                                          </p:val>
                                        </p:tav>
                                        <p:tav tm="100000">
                                          <p:val>
                                            <p:strVal val="#ppt_x"/>
                                          </p:val>
                                        </p:tav>
                                      </p:tavLst>
                                    </p:anim>
                                    <p:anim calcmode="lin" valueType="num">
                                      <p:cBhvr>
                                        <p:cTn id="249" dur="830" tmFilter="0.0,0.0; 0.25,0.07; 0.50,0.2; 0.75,0.467; 1.0,1.0">
                                          <p:stCondLst>
                                            <p:cond delay="0"/>
                                          </p:stCondLst>
                                        </p:cTn>
                                        <p:tgtEl>
                                          <p:spTgt spid="107"/>
                                        </p:tgtEl>
                                        <p:attrNameLst>
                                          <p:attrName>ppt_y</p:attrName>
                                        </p:attrNameLst>
                                      </p:cBhvr>
                                      <p:tavLst>
                                        <p:tav tm="0" fmla="#ppt_y-sin(pi*$)/3">
                                          <p:val>
                                            <p:fltVal val="0.5"/>
                                          </p:val>
                                        </p:tav>
                                        <p:tav tm="100000">
                                          <p:val>
                                            <p:fltVal val="1"/>
                                          </p:val>
                                        </p:tav>
                                      </p:tavLst>
                                    </p:anim>
                                    <p:anim calcmode="lin" valueType="num">
                                      <p:cBhvr>
                                        <p:cTn id="250" dur="830" tmFilter="0, 0; 0.125,0.2665; 0.25,0.4; 0.375,0.465; 0.5,0.5;  0.625,0.535; 0.75,0.6; 0.875,0.7335; 1,1">
                                          <p:stCondLst>
                                            <p:cond delay="830"/>
                                          </p:stCondLst>
                                        </p:cTn>
                                        <p:tgtEl>
                                          <p:spTgt spid="107"/>
                                        </p:tgtEl>
                                        <p:attrNameLst>
                                          <p:attrName>ppt_y</p:attrName>
                                        </p:attrNameLst>
                                      </p:cBhvr>
                                      <p:tavLst>
                                        <p:tav tm="0" fmla="#ppt_y-sin(pi*$)/9">
                                          <p:val>
                                            <p:fltVal val="0"/>
                                          </p:val>
                                        </p:tav>
                                        <p:tav tm="100000">
                                          <p:val>
                                            <p:fltVal val="1"/>
                                          </p:val>
                                        </p:tav>
                                      </p:tavLst>
                                    </p:anim>
                                    <p:anim calcmode="lin" valueType="num">
                                      <p:cBhvr>
                                        <p:cTn id="251" dur="415" tmFilter="0, 0; 0.125,0.2665; 0.25,0.4; 0.375,0.465; 0.5,0.5;  0.625,0.535; 0.75,0.6; 0.875,0.7335; 1,1">
                                          <p:stCondLst>
                                            <p:cond delay="1655"/>
                                          </p:stCondLst>
                                        </p:cTn>
                                        <p:tgtEl>
                                          <p:spTgt spid="107"/>
                                        </p:tgtEl>
                                        <p:attrNameLst>
                                          <p:attrName>ppt_y</p:attrName>
                                        </p:attrNameLst>
                                      </p:cBhvr>
                                      <p:tavLst>
                                        <p:tav tm="0" fmla="#ppt_y-sin(pi*$)/27">
                                          <p:val>
                                            <p:fltVal val="0"/>
                                          </p:val>
                                        </p:tav>
                                        <p:tav tm="100000">
                                          <p:val>
                                            <p:fltVal val="1"/>
                                          </p:val>
                                        </p:tav>
                                      </p:tavLst>
                                    </p:anim>
                                    <p:anim calcmode="lin" valueType="num">
                                      <p:cBhvr>
                                        <p:cTn id="252" dur="205" tmFilter="0, 0; 0.125,0.2665; 0.25,0.4; 0.375,0.465; 0.5,0.5;  0.625,0.535; 0.75,0.6; 0.875,0.7335; 1,1">
                                          <p:stCondLst>
                                            <p:cond delay="2070"/>
                                          </p:stCondLst>
                                        </p:cTn>
                                        <p:tgtEl>
                                          <p:spTgt spid="107"/>
                                        </p:tgtEl>
                                        <p:attrNameLst>
                                          <p:attrName>ppt_y</p:attrName>
                                        </p:attrNameLst>
                                      </p:cBhvr>
                                      <p:tavLst>
                                        <p:tav tm="0" fmla="#ppt_y-sin(pi*$)/81">
                                          <p:val>
                                            <p:fltVal val="0"/>
                                          </p:val>
                                        </p:tav>
                                        <p:tav tm="100000">
                                          <p:val>
                                            <p:fltVal val="1"/>
                                          </p:val>
                                        </p:tav>
                                      </p:tavLst>
                                    </p:anim>
                                    <p:animScale>
                                      <p:cBhvr>
                                        <p:cTn id="253" dur="32">
                                          <p:stCondLst>
                                            <p:cond delay="813"/>
                                          </p:stCondLst>
                                        </p:cTn>
                                        <p:tgtEl>
                                          <p:spTgt spid="107"/>
                                        </p:tgtEl>
                                      </p:cBhvr>
                                      <p:to x="100000" y="60000"/>
                                    </p:animScale>
                                    <p:animScale>
                                      <p:cBhvr>
                                        <p:cTn id="254" dur="207" decel="50000">
                                          <p:stCondLst>
                                            <p:cond delay="845"/>
                                          </p:stCondLst>
                                        </p:cTn>
                                        <p:tgtEl>
                                          <p:spTgt spid="107"/>
                                        </p:tgtEl>
                                      </p:cBhvr>
                                      <p:to x="100000" y="100000"/>
                                    </p:animScale>
                                    <p:animScale>
                                      <p:cBhvr>
                                        <p:cTn id="255" dur="32">
                                          <p:stCondLst>
                                            <p:cond delay="1640"/>
                                          </p:stCondLst>
                                        </p:cTn>
                                        <p:tgtEl>
                                          <p:spTgt spid="107"/>
                                        </p:tgtEl>
                                      </p:cBhvr>
                                      <p:to x="100000" y="80000"/>
                                    </p:animScale>
                                    <p:animScale>
                                      <p:cBhvr>
                                        <p:cTn id="256" dur="207" decel="50000">
                                          <p:stCondLst>
                                            <p:cond delay="1673"/>
                                          </p:stCondLst>
                                        </p:cTn>
                                        <p:tgtEl>
                                          <p:spTgt spid="107"/>
                                        </p:tgtEl>
                                      </p:cBhvr>
                                      <p:to x="100000" y="100000"/>
                                    </p:animScale>
                                    <p:animScale>
                                      <p:cBhvr>
                                        <p:cTn id="257" dur="32">
                                          <p:stCondLst>
                                            <p:cond delay="2053"/>
                                          </p:stCondLst>
                                        </p:cTn>
                                        <p:tgtEl>
                                          <p:spTgt spid="107"/>
                                        </p:tgtEl>
                                      </p:cBhvr>
                                      <p:to x="100000" y="90000"/>
                                    </p:animScale>
                                    <p:animScale>
                                      <p:cBhvr>
                                        <p:cTn id="258" dur="207" decel="50000">
                                          <p:stCondLst>
                                            <p:cond delay="2085"/>
                                          </p:stCondLst>
                                        </p:cTn>
                                        <p:tgtEl>
                                          <p:spTgt spid="107"/>
                                        </p:tgtEl>
                                      </p:cBhvr>
                                      <p:to x="100000" y="100000"/>
                                    </p:animScale>
                                    <p:animScale>
                                      <p:cBhvr>
                                        <p:cTn id="259" dur="32">
                                          <p:stCondLst>
                                            <p:cond delay="2260"/>
                                          </p:stCondLst>
                                        </p:cTn>
                                        <p:tgtEl>
                                          <p:spTgt spid="107"/>
                                        </p:tgtEl>
                                      </p:cBhvr>
                                      <p:to x="100000" y="95000"/>
                                    </p:animScale>
                                    <p:animScale>
                                      <p:cBhvr>
                                        <p:cTn id="260" dur="207" decel="50000">
                                          <p:stCondLst>
                                            <p:cond delay="2293"/>
                                          </p:stCondLst>
                                        </p:cTn>
                                        <p:tgtEl>
                                          <p:spTgt spid="107"/>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108"/>
                                        </p:tgtEl>
                                        <p:attrNameLst>
                                          <p:attrName>style.visibility</p:attrName>
                                        </p:attrNameLst>
                                      </p:cBhvr>
                                      <p:to>
                                        <p:strVal val="visible"/>
                                      </p:to>
                                    </p:set>
                                    <p:animEffect transition="in" filter="wipe(down)">
                                      <p:cBhvr>
                                        <p:cTn id="263" dur="580">
                                          <p:stCondLst>
                                            <p:cond delay="0"/>
                                          </p:stCondLst>
                                        </p:cTn>
                                        <p:tgtEl>
                                          <p:spTgt spid="108"/>
                                        </p:tgtEl>
                                      </p:cBhvr>
                                    </p:animEffect>
                                    <p:anim calcmode="lin" valueType="num">
                                      <p:cBhvr>
                                        <p:cTn id="264" dur="1822" tmFilter="0,0; 0.14,0.36; 0.43,0.73; 0.71,0.91; 1.0,1.0">
                                          <p:stCondLst>
                                            <p:cond delay="0"/>
                                          </p:stCondLst>
                                        </p:cTn>
                                        <p:tgtEl>
                                          <p:spTgt spid="108"/>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108"/>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108"/>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108"/>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108"/>
                                        </p:tgtEl>
                                        <p:attrNameLst>
                                          <p:attrName>ppt_y</p:attrName>
                                        </p:attrNameLst>
                                      </p:cBhvr>
                                      <p:tavLst>
                                        <p:tav tm="0" fmla="#ppt_y-sin(pi*$)/81">
                                          <p:val>
                                            <p:fltVal val="0"/>
                                          </p:val>
                                        </p:tav>
                                        <p:tav tm="100000">
                                          <p:val>
                                            <p:fltVal val="1"/>
                                          </p:val>
                                        </p:tav>
                                      </p:tavLst>
                                    </p:anim>
                                    <p:animScale>
                                      <p:cBhvr>
                                        <p:cTn id="269" dur="26">
                                          <p:stCondLst>
                                            <p:cond delay="650"/>
                                          </p:stCondLst>
                                        </p:cTn>
                                        <p:tgtEl>
                                          <p:spTgt spid="108"/>
                                        </p:tgtEl>
                                      </p:cBhvr>
                                      <p:to x="100000" y="60000"/>
                                    </p:animScale>
                                    <p:animScale>
                                      <p:cBhvr>
                                        <p:cTn id="270" dur="166" decel="50000">
                                          <p:stCondLst>
                                            <p:cond delay="676"/>
                                          </p:stCondLst>
                                        </p:cTn>
                                        <p:tgtEl>
                                          <p:spTgt spid="108"/>
                                        </p:tgtEl>
                                      </p:cBhvr>
                                      <p:to x="100000" y="100000"/>
                                    </p:animScale>
                                    <p:animScale>
                                      <p:cBhvr>
                                        <p:cTn id="271" dur="26">
                                          <p:stCondLst>
                                            <p:cond delay="1312"/>
                                          </p:stCondLst>
                                        </p:cTn>
                                        <p:tgtEl>
                                          <p:spTgt spid="108"/>
                                        </p:tgtEl>
                                      </p:cBhvr>
                                      <p:to x="100000" y="80000"/>
                                    </p:animScale>
                                    <p:animScale>
                                      <p:cBhvr>
                                        <p:cTn id="272" dur="166" decel="50000">
                                          <p:stCondLst>
                                            <p:cond delay="1338"/>
                                          </p:stCondLst>
                                        </p:cTn>
                                        <p:tgtEl>
                                          <p:spTgt spid="108"/>
                                        </p:tgtEl>
                                      </p:cBhvr>
                                      <p:to x="100000" y="100000"/>
                                    </p:animScale>
                                    <p:animScale>
                                      <p:cBhvr>
                                        <p:cTn id="273" dur="26">
                                          <p:stCondLst>
                                            <p:cond delay="1642"/>
                                          </p:stCondLst>
                                        </p:cTn>
                                        <p:tgtEl>
                                          <p:spTgt spid="108"/>
                                        </p:tgtEl>
                                      </p:cBhvr>
                                      <p:to x="100000" y="90000"/>
                                    </p:animScale>
                                    <p:animScale>
                                      <p:cBhvr>
                                        <p:cTn id="274" dur="166" decel="50000">
                                          <p:stCondLst>
                                            <p:cond delay="1668"/>
                                          </p:stCondLst>
                                        </p:cTn>
                                        <p:tgtEl>
                                          <p:spTgt spid="108"/>
                                        </p:tgtEl>
                                      </p:cBhvr>
                                      <p:to x="100000" y="100000"/>
                                    </p:animScale>
                                    <p:animScale>
                                      <p:cBhvr>
                                        <p:cTn id="275" dur="26">
                                          <p:stCondLst>
                                            <p:cond delay="1808"/>
                                          </p:stCondLst>
                                        </p:cTn>
                                        <p:tgtEl>
                                          <p:spTgt spid="108"/>
                                        </p:tgtEl>
                                      </p:cBhvr>
                                      <p:to x="100000" y="95000"/>
                                    </p:animScale>
                                    <p:animScale>
                                      <p:cBhvr>
                                        <p:cTn id="276" dur="166" decel="50000">
                                          <p:stCondLst>
                                            <p:cond delay="1834"/>
                                          </p:stCondLst>
                                        </p:cTn>
                                        <p:tgtEl>
                                          <p:spTgt spid="108"/>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109"/>
                                        </p:tgtEl>
                                        <p:attrNameLst>
                                          <p:attrName>style.visibility</p:attrName>
                                        </p:attrNameLst>
                                      </p:cBhvr>
                                      <p:to>
                                        <p:strVal val="visible"/>
                                      </p:to>
                                    </p:set>
                                    <p:animEffect transition="in" filter="wipe(down)">
                                      <p:cBhvr>
                                        <p:cTn id="279" dur="435">
                                          <p:stCondLst>
                                            <p:cond delay="0"/>
                                          </p:stCondLst>
                                        </p:cTn>
                                        <p:tgtEl>
                                          <p:spTgt spid="109"/>
                                        </p:tgtEl>
                                      </p:cBhvr>
                                    </p:animEffect>
                                    <p:anim calcmode="lin" valueType="num">
                                      <p:cBhvr>
                                        <p:cTn id="280" dur="1367" tmFilter="0,0; 0.14,0.36; 0.43,0.73; 0.71,0.91; 1.0,1.0">
                                          <p:stCondLst>
                                            <p:cond delay="0"/>
                                          </p:stCondLst>
                                        </p:cTn>
                                        <p:tgtEl>
                                          <p:spTgt spid="109"/>
                                        </p:tgtEl>
                                        <p:attrNameLst>
                                          <p:attrName>ppt_x</p:attrName>
                                        </p:attrNameLst>
                                      </p:cBhvr>
                                      <p:tavLst>
                                        <p:tav tm="0">
                                          <p:val>
                                            <p:strVal val="#ppt_x-0.25"/>
                                          </p:val>
                                        </p:tav>
                                        <p:tav tm="100000">
                                          <p:val>
                                            <p:strVal val="#ppt_x"/>
                                          </p:val>
                                        </p:tav>
                                      </p:tavLst>
                                    </p:anim>
                                    <p:anim calcmode="lin" valueType="num">
                                      <p:cBhvr>
                                        <p:cTn id="281" dur="498" tmFilter="0.0,0.0; 0.25,0.07; 0.50,0.2; 0.75,0.467; 1.0,1.0">
                                          <p:stCondLst>
                                            <p:cond delay="0"/>
                                          </p:stCondLst>
                                        </p:cTn>
                                        <p:tgtEl>
                                          <p:spTgt spid="109"/>
                                        </p:tgtEl>
                                        <p:attrNameLst>
                                          <p:attrName>ppt_y</p:attrName>
                                        </p:attrNameLst>
                                      </p:cBhvr>
                                      <p:tavLst>
                                        <p:tav tm="0" fmla="#ppt_y-sin(pi*$)/3">
                                          <p:val>
                                            <p:fltVal val="0.5"/>
                                          </p:val>
                                        </p:tav>
                                        <p:tav tm="100000">
                                          <p:val>
                                            <p:fltVal val="1"/>
                                          </p:val>
                                        </p:tav>
                                      </p:tavLst>
                                    </p:anim>
                                    <p:anim calcmode="lin" valueType="num">
                                      <p:cBhvr>
                                        <p:cTn id="282" dur="498" tmFilter="0, 0; 0.125,0.2665; 0.25,0.4; 0.375,0.465; 0.5,0.5;  0.625,0.535; 0.75,0.6; 0.875,0.7335; 1,1">
                                          <p:stCondLst>
                                            <p:cond delay="498"/>
                                          </p:stCondLst>
                                        </p:cTn>
                                        <p:tgtEl>
                                          <p:spTgt spid="109"/>
                                        </p:tgtEl>
                                        <p:attrNameLst>
                                          <p:attrName>ppt_y</p:attrName>
                                        </p:attrNameLst>
                                      </p:cBhvr>
                                      <p:tavLst>
                                        <p:tav tm="0" fmla="#ppt_y-sin(pi*$)/9">
                                          <p:val>
                                            <p:fltVal val="0"/>
                                          </p:val>
                                        </p:tav>
                                        <p:tav tm="100000">
                                          <p:val>
                                            <p:fltVal val="1"/>
                                          </p:val>
                                        </p:tav>
                                      </p:tavLst>
                                    </p:anim>
                                    <p:anim calcmode="lin" valueType="num">
                                      <p:cBhvr>
                                        <p:cTn id="283" dur="249" tmFilter="0, 0; 0.125,0.2665; 0.25,0.4; 0.375,0.465; 0.5,0.5;  0.625,0.535; 0.75,0.6; 0.875,0.7335; 1,1">
                                          <p:stCondLst>
                                            <p:cond delay="993"/>
                                          </p:stCondLst>
                                        </p:cTn>
                                        <p:tgtEl>
                                          <p:spTgt spid="109"/>
                                        </p:tgtEl>
                                        <p:attrNameLst>
                                          <p:attrName>ppt_y</p:attrName>
                                        </p:attrNameLst>
                                      </p:cBhvr>
                                      <p:tavLst>
                                        <p:tav tm="0" fmla="#ppt_y-sin(pi*$)/27">
                                          <p:val>
                                            <p:fltVal val="0"/>
                                          </p:val>
                                        </p:tav>
                                        <p:tav tm="100000">
                                          <p:val>
                                            <p:fltVal val="1"/>
                                          </p:val>
                                        </p:tav>
                                      </p:tavLst>
                                    </p:anim>
                                    <p:anim calcmode="lin" valueType="num">
                                      <p:cBhvr>
                                        <p:cTn id="284" dur="123" tmFilter="0, 0; 0.125,0.2665; 0.25,0.4; 0.375,0.465; 0.5,0.5;  0.625,0.535; 0.75,0.6; 0.875,0.7335; 1,1">
                                          <p:stCondLst>
                                            <p:cond delay="1242"/>
                                          </p:stCondLst>
                                        </p:cTn>
                                        <p:tgtEl>
                                          <p:spTgt spid="109"/>
                                        </p:tgtEl>
                                        <p:attrNameLst>
                                          <p:attrName>ppt_y</p:attrName>
                                        </p:attrNameLst>
                                      </p:cBhvr>
                                      <p:tavLst>
                                        <p:tav tm="0" fmla="#ppt_y-sin(pi*$)/81">
                                          <p:val>
                                            <p:fltVal val="0"/>
                                          </p:val>
                                        </p:tav>
                                        <p:tav tm="100000">
                                          <p:val>
                                            <p:fltVal val="1"/>
                                          </p:val>
                                        </p:tav>
                                      </p:tavLst>
                                    </p:anim>
                                    <p:animScale>
                                      <p:cBhvr>
                                        <p:cTn id="285" dur="20">
                                          <p:stCondLst>
                                            <p:cond delay="487"/>
                                          </p:stCondLst>
                                        </p:cTn>
                                        <p:tgtEl>
                                          <p:spTgt spid="109"/>
                                        </p:tgtEl>
                                      </p:cBhvr>
                                      <p:to x="100000" y="60000"/>
                                    </p:animScale>
                                    <p:animScale>
                                      <p:cBhvr>
                                        <p:cTn id="286" dur="124" decel="50000">
                                          <p:stCondLst>
                                            <p:cond delay="507"/>
                                          </p:stCondLst>
                                        </p:cTn>
                                        <p:tgtEl>
                                          <p:spTgt spid="109"/>
                                        </p:tgtEl>
                                      </p:cBhvr>
                                      <p:to x="100000" y="100000"/>
                                    </p:animScale>
                                    <p:animScale>
                                      <p:cBhvr>
                                        <p:cTn id="287" dur="20">
                                          <p:stCondLst>
                                            <p:cond delay="984"/>
                                          </p:stCondLst>
                                        </p:cTn>
                                        <p:tgtEl>
                                          <p:spTgt spid="109"/>
                                        </p:tgtEl>
                                      </p:cBhvr>
                                      <p:to x="100000" y="80000"/>
                                    </p:animScale>
                                    <p:animScale>
                                      <p:cBhvr>
                                        <p:cTn id="288" dur="124" decel="50000">
                                          <p:stCondLst>
                                            <p:cond delay="1003"/>
                                          </p:stCondLst>
                                        </p:cTn>
                                        <p:tgtEl>
                                          <p:spTgt spid="109"/>
                                        </p:tgtEl>
                                      </p:cBhvr>
                                      <p:to x="100000" y="100000"/>
                                    </p:animScale>
                                    <p:animScale>
                                      <p:cBhvr>
                                        <p:cTn id="289" dur="20">
                                          <p:stCondLst>
                                            <p:cond delay="1231"/>
                                          </p:stCondLst>
                                        </p:cTn>
                                        <p:tgtEl>
                                          <p:spTgt spid="109"/>
                                        </p:tgtEl>
                                      </p:cBhvr>
                                      <p:to x="100000" y="90000"/>
                                    </p:animScale>
                                    <p:animScale>
                                      <p:cBhvr>
                                        <p:cTn id="290" dur="124" decel="50000">
                                          <p:stCondLst>
                                            <p:cond delay="1251"/>
                                          </p:stCondLst>
                                        </p:cTn>
                                        <p:tgtEl>
                                          <p:spTgt spid="109"/>
                                        </p:tgtEl>
                                      </p:cBhvr>
                                      <p:to x="100000" y="100000"/>
                                    </p:animScale>
                                    <p:animScale>
                                      <p:cBhvr>
                                        <p:cTn id="291" dur="20">
                                          <p:stCondLst>
                                            <p:cond delay="1356"/>
                                          </p:stCondLst>
                                        </p:cTn>
                                        <p:tgtEl>
                                          <p:spTgt spid="109"/>
                                        </p:tgtEl>
                                      </p:cBhvr>
                                      <p:to x="100000" y="95000"/>
                                    </p:animScale>
                                    <p:animScale>
                                      <p:cBhvr>
                                        <p:cTn id="292" dur="124" decel="50000">
                                          <p:stCondLst>
                                            <p:cond delay="1375"/>
                                          </p:stCondLst>
                                        </p:cTn>
                                        <p:tgtEl>
                                          <p:spTgt spid="109"/>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110"/>
                                        </p:tgtEl>
                                        <p:attrNameLst>
                                          <p:attrName>style.visibility</p:attrName>
                                        </p:attrNameLst>
                                      </p:cBhvr>
                                      <p:to>
                                        <p:strVal val="visible"/>
                                      </p:to>
                                    </p:set>
                                    <p:animEffect transition="in" filter="wipe(down)">
                                      <p:cBhvr>
                                        <p:cTn id="295" dur="290">
                                          <p:stCondLst>
                                            <p:cond delay="0"/>
                                          </p:stCondLst>
                                        </p:cTn>
                                        <p:tgtEl>
                                          <p:spTgt spid="110"/>
                                        </p:tgtEl>
                                      </p:cBhvr>
                                    </p:animEffect>
                                    <p:anim calcmode="lin" valueType="num">
                                      <p:cBhvr>
                                        <p:cTn id="296" dur="911" tmFilter="0,0; 0.14,0.36; 0.43,0.73; 0.71,0.91; 1.0,1.0">
                                          <p:stCondLst>
                                            <p:cond delay="0"/>
                                          </p:stCondLst>
                                        </p:cTn>
                                        <p:tgtEl>
                                          <p:spTgt spid="110"/>
                                        </p:tgtEl>
                                        <p:attrNameLst>
                                          <p:attrName>ppt_x</p:attrName>
                                        </p:attrNameLst>
                                      </p:cBhvr>
                                      <p:tavLst>
                                        <p:tav tm="0">
                                          <p:val>
                                            <p:strVal val="#ppt_x-0.25"/>
                                          </p:val>
                                        </p:tav>
                                        <p:tav tm="100000">
                                          <p:val>
                                            <p:strVal val="#ppt_x"/>
                                          </p:val>
                                        </p:tav>
                                      </p:tavLst>
                                    </p:anim>
                                    <p:anim calcmode="lin" valueType="num">
                                      <p:cBhvr>
                                        <p:cTn id="297" dur="332" tmFilter="0.0,0.0; 0.25,0.07; 0.50,0.2; 0.75,0.467; 1.0,1.0">
                                          <p:stCondLst>
                                            <p:cond delay="0"/>
                                          </p:stCondLst>
                                        </p:cTn>
                                        <p:tgtEl>
                                          <p:spTgt spid="110"/>
                                        </p:tgtEl>
                                        <p:attrNameLst>
                                          <p:attrName>ppt_y</p:attrName>
                                        </p:attrNameLst>
                                      </p:cBhvr>
                                      <p:tavLst>
                                        <p:tav tm="0" fmla="#ppt_y-sin(pi*$)/3">
                                          <p:val>
                                            <p:fltVal val="0.5"/>
                                          </p:val>
                                        </p:tav>
                                        <p:tav tm="100000">
                                          <p:val>
                                            <p:fltVal val="1"/>
                                          </p:val>
                                        </p:tav>
                                      </p:tavLst>
                                    </p:anim>
                                    <p:anim calcmode="lin" valueType="num">
                                      <p:cBhvr>
                                        <p:cTn id="298" dur="332" tmFilter="0, 0; 0.125,0.2665; 0.25,0.4; 0.375,0.465; 0.5,0.5;  0.625,0.535; 0.75,0.6; 0.875,0.7335; 1,1">
                                          <p:stCondLst>
                                            <p:cond delay="332"/>
                                          </p:stCondLst>
                                        </p:cTn>
                                        <p:tgtEl>
                                          <p:spTgt spid="110"/>
                                        </p:tgtEl>
                                        <p:attrNameLst>
                                          <p:attrName>ppt_y</p:attrName>
                                        </p:attrNameLst>
                                      </p:cBhvr>
                                      <p:tavLst>
                                        <p:tav tm="0" fmla="#ppt_y-sin(pi*$)/9">
                                          <p:val>
                                            <p:fltVal val="0"/>
                                          </p:val>
                                        </p:tav>
                                        <p:tav tm="100000">
                                          <p:val>
                                            <p:fltVal val="1"/>
                                          </p:val>
                                        </p:tav>
                                      </p:tavLst>
                                    </p:anim>
                                    <p:anim calcmode="lin" valueType="num">
                                      <p:cBhvr>
                                        <p:cTn id="299" dur="166" tmFilter="0, 0; 0.125,0.2665; 0.25,0.4; 0.375,0.465; 0.5,0.5;  0.625,0.535; 0.75,0.6; 0.875,0.7335; 1,1">
                                          <p:stCondLst>
                                            <p:cond delay="662"/>
                                          </p:stCondLst>
                                        </p:cTn>
                                        <p:tgtEl>
                                          <p:spTgt spid="110"/>
                                        </p:tgtEl>
                                        <p:attrNameLst>
                                          <p:attrName>ppt_y</p:attrName>
                                        </p:attrNameLst>
                                      </p:cBhvr>
                                      <p:tavLst>
                                        <p:tav tm="0" fmla="#ppt_y-sin(pi*$)/27">
                                          <p:val>
                                            <p:fltVal val="0"/>
                                          </p:val>
                                        </p:tav>
                                        <p:tav tm="100000">
                                          <p:val>
                                            <p:fltVal val="1"/>
                                          </p:val>
                                        </p:tav>
                                      </p:tavLst>
                                    </p:anim>
                                    <p:anim calcmode="lin" valueType="num">
                                      <p:cBhvr>
                                        <p:cTn id="300" dur="82" tmFilter="0, 0; 0.125,0.2665; 0.25,0.4; 0.375,0.465; 0.5,0.5;  0.625,0.535; 0.75,0.6; 0.875,0.7335; 1,1">
                                          <p:stCondLst>
                                            <p:cond delay="828"/>
                                          </p:stCondLst>
                                        </p:cTn>
                                        <p:tgtEl>
                                          <p:spTgt spid="110"/>
                                        </p:tgtEl>
                                        <p:attrNameLst>
                                          <p:attrName>ppt_y</p:attrName>
                                        </p:attrNameLst>
                                      </p:cBhvr>
                                      <p:tavLst>
                                        <p:tav tm="0" fmla="#ppt_y-sin(pi*$)/81">
                                          <p:val>
                                            <p:fltVal val="0"/>
                                          </p:val>
                                        </p:tav>
                                        <p:tav tm="100000">
                                          <p:val>
                                            <p:fltVal val="1"/>
                                          </p:val>
                                        </p:tav>
                                      </p:tavLst>
                                    </p:anim>
                                    <p:animScale>
                                      <p:cBhvr>
                                        <p:cTn id="301" dur="13">
                                          <p:stCondLst>
                                            <p:cond delay="325"/>
                                          </p:stCondLst>
                                        </p:cTn>
                                        <p:tgtEl>
                                          <p:spTgt spid="110"/>
                                        </p:tgtEl>
                                      </p:cBhvr>
                                      <p:to x="100000" y="60000"/>
                                    </p:animScale>
                                    <p:animScale>
                                      <p:cBhvr>
                                        <p:cTn id="302" dur="83" decel="50000">
                                          <p:stCondLst>
                                            <p:cond delay="338"/>
                                          </p:stCondLst>
                                        </p:cTn>
                                        <p:tgtEl>
                                          <p:spTgt spid="110"/>
                                        </p:tgtEl>
                                      </p:cBhvr>
                                      <p:to x="100000" y="100000"/>
                                    </p:animScale>
                                    <p:animScale>
                                      <p:cBhvr>
                                        <p:cTn id="303" dur="13">
                                          <p:stCondLst>
                                            <p:cond delay="656"/>
                                          </p:stCondLst>
                                        </p:cTn>
                                        <p:tgtEl>
                                          <p:spTgt spid="110"/>
                                        </p:tgtEl>
                                      </p:cBhvr>
                                      <p:to x="100000" y="80000"/>
                                    </p:animScale>
                                    <p:animScale>
                                      <p:cBhvr>
                                        <p:cTn id="304" dur="83" decel="50000">
                                          <p:stCondLst>
                                            <p:cond delay="669"/>
                                          </p:stCondLst>
                                        </p:cTn>
                                        <p:tgtEl>
                                          <p:spTgt spid="110"/>
                                        </p:tgtEl>
                                      </p:cBhvr>
                                      <p:to x="100000" y="100000"/>
                                    </p:animScale>
                                    <p:animScale>
                                      <p:cBhvr>
                                        <p:cTn id="305" dur="13">
                                          <p:stCondLst>
                                            <p:cond delay="821"/>
                                          </p:stCondLst>
                                        </p:cTn>
                                        <p:tgtEl>
                                          <p:spTgt spid="110"/>
                                        </p:tgtEl>
                                      </p:cBhvr>
                                      <p:to x="100000" y="90000"/>
                                    </p:animScale>
                                    <p:animScale>
                                      <p:cBhvr>
                                        <p:cTn id="306" dur="83" decel="50000">
                                          <p:stCondLst>
                                            <p:cond delay="834"/>
                                          </p:stCondLst>
                                        </p:cTn>
                                        <p:tgtEl>
                                          <p:spTgt spid="110"/>
                                        </p:tgtEl>
                                      </p:cBhvr>
                                      <p:to x="100000" y="100000"/>
                                    </p:animScale>
                                    <p:animScale>
                                      <p:cBhvr>
                                        <p:cTn id="307" dur="13">
                                          <p:stCondLst>
                                            <p:cond delay="904"/>
                                          </p:stCondLst>
                                        </p:cTn>
                                        <p:tgtEl>
                                          <p:spTgt spid="110"/>
                                        </p:tgtEl>
                                      </p:cBhvr>
                                      <p:to x="100000" y="95000"/>
                                    </p:animScale>
                                    <p:animScale>
                                      <p:cBhvr>
                                        <p:cTn id="308" dur="83" decel="50000">
                                          <p:stCondLst>
                                            <p:cond delay="917"/>
                                          </p:stCondLst>
                                        </p:cTn>
                                        <p:tgtEl>
                                          <p:spTgt spid="110"/>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111"/>
                                        </p:tgtEl>
                                        <p:attrNameLst>
                                          <p:attrName>style.visibility</p:attrName>
                                        </p:attrNameLst>
                                      </p:cBhvr>
                                      <p:to>
                                        <p:strVal val="visible"/>
                                      </p:to>
                                    </p:set>
                                    <p:animEffect transition="in" filter="wipe(down)">
                                      <p:cBhvr>
                                        <p:cTn id="311" dur="232">
                                          <p:stCondLst>
                                            <p:cond delay="0"/>
                                          </p:stCondLst>
                                        </p:cTn>
                                        <p:tgtEl>
                                          <p:spTgt spid="111"/>
                                        </p:tgtEl>
                                      </p:cBhvr>
                                    </p:animEffect>
                                    <p:anim calcmode="lin" valueType="num">
                                      <p:cBhvr>
                                        <p:cTn id="312" dur="729" tmFilter="0,0; 0.14,0.36; 0.43,0.73; 0.71,0.91; 1.0,1.0">
                                          <p:stCondLst>
                                            <p:cond delay="0"/>
                                          </p:stCondLst>
                                        </p:cTn>
                                        <p:tgtEl>
                                          <p:spTgt spid="111"/>
                                        </p:tgtEl>
                                        <p:attrNameLst>
                                          <p:attrName>ppt_x</p:attrName>
                                        </p:attrNameLst>
                                      </p:cBhvr>
                                      <p:tavLst>
                                        <p:tav tm="0">
                                          <p:val>
                                            <p:strVal val="#ppt_x-0.25"/>
                                          </p:val>
                                        </p:tav>
                                        <p:tav tm="100000">
                                          <p:val>
                                            <p:strVal val="#ppt_x"/>
                                          </p:val>
                                        </p:tav>
                                      </p:tavLst>
                                    </p:anim>
                                    <p:anim calcmode="lin" valueType="num">
                                      <p:cBhvr>
                                        <p:cTn id="313" dur="266" tmFilter="0.0,0.0; 0.25,0.07; 0.50,0.2; 0.75,0.467; 1.0,1.0">
                                          <p:stCondLst>
                                            <p:cond delay="0"/>
                                          </p:stCondLst>
                                        </p:cTn>
                                        <p:tgtEl>
                                          <p:spTgt spid="111"/>
                                        </p:tgtEl>
                                        <p:attrNameLst>
                                          <p:attrName>ppt_y</p:attrName>
                                        </p:attrNameLst>
                                      </p:cBhvr>
                                      <p:tavLst>
                                        <p:tav tm="0" fmla="#ppt_y-sin(pi*$)/3">
                                          <p:val>
                                            <p:fltVal val="0.5"/>
                                          </p:val>
                                        </p:tav>
                                        <p:tav tm="100000">
                                          <p:val>
                                            <p:fltVal val="1"/>
                                          </p:val>
                                        </p:tav>
                                      </p:tavLst>
                                    </p:anim>
                                    <p:anim calcmode="lin" valueType="num">
                                      <p:cBhvr>
                                        <p:cTn id="314" dur="266" tmFilter="0, 0; 0.125,0.2665; 0.25,0.4; 0.375,0.465; 0.5,0.5;  0.625,0.535; 0.75,0.6; 0.875,0.7335; 1,1">
                                          <p:stCondLst>
                                            <p:cond delay="266"/>
                                          </p:stCondLst>
                                        </p:cTn>
                                        <p:tgtEl>
                                          <p:spTgt spid="111"/>
                                        </p:tgtEl>
                                        <p:attrNameLst>
                                          <p:attrName>ppt_y</p:attrName>
                                        </p:attrNameLst>
                                      </p:cBhvr>
                                      <p:tavLst>
                                        <p:tav tm="0" fmla="#ppt_y-sin(pi*$)/9">
                                          <p:val>
                                            <p:fltVal val="0"/>
                                          </p:val>
                                        </p:tav>
                                        <p:tav tm="100000">
                                          <p:val>
                                            <p:fltVal val="1"/>
                                          </p:val>
                                        </p:tav>
                                      </p:tavLst>
                                    </p:anim>
                                    <p:anim calcmode="lin" valueType="num">
                                      <p:cBhvr>
                                        <p:cTn id="315" dur="133" tmFilter="0, 0; 0.125,0.2665; 0.25,0.4; 0.375,0.465; 0.5,0.5;  0.625,0.535; 0.75,0.6; 0.875,0.7335; 1,1">
                                          <p:stCondLst>
                                            <p:cond delay="530"/>
                                          </p:stCondLst>
                                        </p:cTn>
                                        <p:tgtEl>
                                          <p:spTgt spid="111"/>
                                        </p:tgtEl>
                                        <p:attrNameLst>
                                          <p:attrName>ppt_y</p:attrName>
                                        </p:attrNameLst>
                                      </p:cBhvr>
                                      <p:tavLst>
                                        <p:tav tm="0" fmla="#ppt_y-sin(pi*$)/27">
                                          <p:val>
                                            <p:fltVal val="0"/>
                                          </p:val>
                                        </p:tav>
                                        <p:tav tm="100000">
                                          <p:val>
                                            <p:fltVal val="1"/>
                                          </p:val>
                                        </p:tav>
                                      </p:tavLst>
                                    </p:anim>
                                    <p:anim calcmode="lin" valueType="num">
                                      <p:cBhvr>
                                        <p:cTn id="316" dur="66" tmFilter="0, 0; 0.125,0.2665; 0.25,0.4; 0.375,0.465; 0.5,0.5;  0.625,0.535; 0.75,0.6; 0.875,0.7335; 1,1">
                                          <p:stCondLst>
                                            <p:cond delay="662"/>
                                          </p:stCondLst>
                                        </p:cTn>
                                        <p:tgtEl>
                                          <p:spTgt spid="111"/>
                                        </p:tgtEl>
                                        <p:attrNameLst>
                                          <p:attrName>ppt_y</p:attrName>
                                        </p:attrNameLst>
                                      </p:cBhvr>
                                      <p:tavLst>
                                        <p:tav tm="0" fmla="#ppt_y-sin(pi*$)/81">
                                          <p:val>
                                            <p:fltVal val="0"/>
                                          </p:val>
                                        </p:tav>
                                        <p:tav tm="100000">
                                          <p:val>
                                            <p:fltVal val="1"/>
                                          </p:val>
                                        </p:tav>
                                      </p:tavLst>
                                    </p:anim>
                                    <p:animScale>
                                      <p:cBhvr>
                                        <p:cTn id="317" dur="10">
                                          <p:stCondLst>
                                            <p:cond delay="260"/>
                                          </p:stCondLst>
                                        </p:cTn>
                                        <p:tgtEl>
                                          <p:spTgt spid="111"/>
                                        </p:tgtEl>
                                      </p:cBhvr>
                                      <p:to x="100000" y="60000"/>
                                    </p:animScale>
                                    <p:animScale>
                                      <p:cBhvr>
                                        <p:cTn id="318" dur="66" decel="50000">
                                          <p:stCondLst>
                                            <p:cond delay="270"/>
                                          </p:stCondLst>
                                        </p:cTn>
                                        <p:tgtEl>
                                          <p:spTgt spid="111"/>
                                        </p:tgtEl>
                                      </p:cBhvr>
                                      <p:to x="100000" y="100000"/>
                                    </p:animScale>
                                    <p:animScale>
                                      <p:cBhvr>
                                        <p:cTn id="319" dur="10">
                                          <p:stCondLst>
                                            <p:cond delay="525"/>
                                          </p:stCondLst>
                                        </p:cTn>
                                        <p:tgtEl>
                                          <p:spTgt spid="111"/>
                                        </p:tgtEl>
                                      </p:cBhvr>
                                      <p:to x="100000" y="80000"/>
                                    </p:animScale>
                                    <p:animScale>
                                      <p:cBhvr>
                                        <p:cTn id="320" dur="66" decel="50000">
                                          <p:stCondLst>
                                            <p:cond delay="535"/>
                                          </p:stCondLst>
                                        </p:cTn>
                                        <p:tgtEl>
                                          <p:spTgt spid="111"/>
                                        </p:tgtEl>
                                      </p:cBhvr>
                                      <p:to x="100000" y="100000"/>
                                    </p:animScale>
                                    <p:animScale>
                                      <p:cBhvr>
                                        <p:cTn id="321" dur="10">
                                          <p:stCondLst>
                                            <p:cond delay="657"/>
                                          </p:stCondLst>
                                        </p:cTn>
                                        <p:tgtEl>
                                          <p:spTgt spid="111"/>
                                        </p:tgtEl>
                                      </p:cBhvr>
                                      <p:to x="100000" y="90000"/>
                                    </p:animScale>
                                    <p:animScale>
                                      <p:cBhvr>
                                        <p:cTn id="322" dur="66" decel="50000">
                                          <p:stCondLst>
                                            <p:cond delay="667"/>
                                          </p:stCondLst>
                                        </p:cTn>
                                        <p:tgtEl>
                                          <p:spTgt spid="111"/>
                                        </p:tgtEl>
                                      </p:cBhvr>
                                      <p:to x="100000" y="100000"/>
                                    </p:animScale>
                                    <p:animScale>
                                      <p:cBhvr>
                                        <p:cTn id="323" dur="10">
                                          <p:stCondLst>
                                            <p:cond delay="723"/>
                                          </p:stCondLst>
                                        </p:cTn>
                                        <p:tgtEl>
                                          <p:spTgt spid="111"/>
                                        </p:tgtEl>
                                      </p:cBhvr>
                                      <p:to x="100000" y="95000"/>
                                    </p:animScale>
                                    <p:animScale>
                                      <p:cBhvr>
                                        <p:cTn id="324" dur="66" decel="50000">
                                          <p:stCondLst>
                                            <p:cond delay="734"/>
                                          </p:stCondLst>
                                        </p:cTn>
                                        <p:tgtEl>
                                          <p:spTgt spid="111"/>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113"/>
                                        </p:tgtEl>
                                        <p:attrNameLst>
                                          <p:attrName>style.visibility</p:attrName>
                                        </p:attrNameLst>
                                      </p:cBhvr>
                                      <p:to>
                                        <p:strVal val="visible"/>
                                      </p:to>
                                    </p:set>
                                    <p:animEffect transition="in" filter="wipe(down)">
                                      <p:cBhvr>
                                        <p:cTn id="327" dur="1450">
                                          <p:stCondLst>
                                            <p:cond delay="0"/>
                                          </p:stCondLst>
                                        </p:cTn>
                                        <p:tgtEl>
                                          <p:spTgt spid="113"/>
                                        </p:tgtEl>
                                      </p:cBhvr>
                                    </p:animEffect>
                                    <p:anim calcmode="lin" valueType="num">
                                      <p:cBhvr>
                                        <p:cTn id="328" dur="4555" tmFilter="0,0; 0.14,0.36; 0.43,0.73; 0.71,0.91; 1.0,1.0">
                                          <p:stCondLst>
                                            <p:cond delay="0"/>
                                          </p:stCondLst>
                                        </p:cTn>
                                        <p:tgtEl>
                                          <p:spTgt spid="113"/>
                                        </p:tgtEl>
                                        <p:attrNameLst>
                                          <p:attrName>ppt_x</p:attrName>
                                        </p:attrNameLst>
                                      </p:cBhvr>
                                      <p:tavLst>
                                        <p:tav tm="0">
                                          <p:val>
                                            <p:strVal val="#ppt_x-0.25"/>
                                          </p:val>
                                        </p:tav>
                                        <p:tav tm="100000">
                                          <p:val>
                                            <p:strVal val="#ppt_x"/>
                                          </p:val>
                                        </p:tav>
                                      </p:tavLst>
                                    </p:anim>
                                    <p:anim calcmode="lin" valueType="num">
                                      <p:cBhvr>
                                        <p:cTn id="329" dur="1660" tmFilter="0.0,0.0; 0.25,0.07; 0.50,0.2; 0.75,0.467; 1.0,1.0">
                                          <p:stCondLst>
                                            <p:cond delay="0"/>
                                          </p:stCondLst>
                                        </p:cTn>
                                        <p:tgtEl>
                                          <p:spTgt spid="113"/>
                                        </p:tgtEl>
                                        <p:attrNameLst>
                                          <p:attrName>ppt_y</p:attrName>
                                        </p:attrNameLst>
                                      </p:cBhvr>
                                      <p:tavLst>
                                        <p:tav tm="0" fmla="#ppt_y-sin(pi*$)/3">
                                          <p:val>
                                            <p:fltVal val="0.5"/>
                                          </p:val>
                                        </p:tav>
                                        <p:tav tm="100000">
                                          <p:val>
                                            <p:fltVal val="1"/>
                                          </p:val>
                                        </p:tav>
                                      </p:tavLst>
                                    </p:anim>
                                    <p:anim calcmode="lin" valueType="num">
                                      <p:cBhvr>
                                        <p:cTn id="330" dur="1660" tmFilter="0, 0; 0.125,0.2665; 0.25,0.4; 0.375,0.465; 0.5,0.5;  0.625,0.535; 0.75,0.6; 0.875,0.7335; 1,1">
                                          <p:stCondLst>
                                            <p:cond delay="1660"/>
                                          </p:stCondLst>
                                        </p:cTn>
                                        <p:tgtEl>
                                          <p:spTgt spid="113"/>
                                        </p:tgtEl>
                                        <p:attrNameLst>
                                          <p:attrName>ppt_y</p:attrName>
                                        </p:attrNameLst>
                                      </p:cBhvr>
                                      <p:tavLst>
                                        <p:tav tm="0" fmla="#ppt_y-sin(pi*$)/9">
                                          <p:val>
                                            <p:fltVal val="0"/>
                                          </p:val>
                                        </p:tav>
                                        <p:tav tm="100000">
                                          <p:val>
                                            <p:fltVal val="1"/>
                                          </p:val>
                                        </p:tav>
                                      </p:tavLst>
                                    </p:anim>
                                    <p:anim calcmode="lin" valueType="num">
                                      <p:cBhvr>
                                        <p:cTn id="331" dur="830" tmFilter="0, 0; 0.125,0.2665; 0.25,0.4; 0.375,0.465; 0.5,0.5;  0.625,0.535; 0.75,0.6; 0.875,0.7335; 1,1">
                                          <p:stCondLst>
                                            <p:cond delay="3310"/>
                                          </p:stCondLst>
                                        </p:cTn>
                                        <p:tgtEl>
                                          <p:spTgt spid="113"/>
                                        </p:tgtEl>
                                        <p:attrNameLst>
                                          <p:attrName>ppt_y</p:attrName>
                                        </p:attrNameLst>
                                      </p:cBhvr>
                                      <p:tavLst>
                                        <p:tav tm="0" fmla="#ppt_y-sin(pi*$)/27">
                                          <p:val>
                                            <p:fltVal val="0"/>
                                          </p:val>
                                        </p:tav>
                                        <p:tav tm="100000">
                                          <p:val>
                                            <p:fltVal val="1"/>
                                          </p:val>
                                        </p:tav>
                                      </p:tavLst>
                                    </p:anim>
                                    <p:anim calcmode="lin" valueType="num">
                                      <p:cBhvr>
                                        <p:cTn id="332" dur="410" tmFilter="0, 0; 0.125,0.2665; 0.25,0.4; 0.375,0.465; 0.5,0.5;  0.625,0.535; 0.75,0.6; 0.875,0.7335; 1,1">
                                          <p:stCondLst>
                                            <p:cond delay="4140"/>
                                          </p:stCondLst>
                                        </p:cTn>
                                        <p:tgtEl>
                                          <p:spTgt spid="113"/>
                                        </p:tgtEl>
                                        <p:attrNameLst>
                                          <p:attrName>ppt_y</p:attrName>
                                        </p:attrNameLst>
                                      </p:cBhvr>
                                      <p:tavLst>
                                        <p:tav tm="0" fmla="#ppt_y-sin(pi*$)/81">
                                          <p:val>
                                            <p:fltVal val="0"/>
                                          </p:val>
                                        </p:tav>
                                        <p:tav tm="100000">
                                          <p:val>
                                            <p:fltVal val="1"/>
                                          </p:val>
                                        </p:tav>
                                      </p:tavLst>
                                    </p:anim>
                                    <p:animScale>
                                      <p:cBhvr>
                                        <p:cTn id="333" dur="65">
                                          <p:stCondLst>
                                            <p:cond delay="1625"/>
                                          </p:stCondLst>
                                        </p:cTn>
                                        <p:tgtEl>
                                          <p:spTgt spid="113"/>
                                        </p:tgtEl>
                                      </p:cBhvr>
                                      <p:to x="100000" y="60000"/>
                                    </p:animScale>
                                    <p:animScale>
                                      <p:cBhvr>
                                        <p:cTn id="334" dur="415" decel="50000">
                                          <p:stCondLst>
                                            <p:cond delay="1690"/>
                                          </p:stCondLst>
                                        </p:cTn>
                                        <p:tgtEl>
                                          <p:spTgt spid="113"/>
                                        </p:tgtEl>
                                      </p:cBhvr>
                                      <p:to x="100000" y="100000"/>
                                    </p:animScale>
                                    <p:animScale>
                                      <p:cBhvr>
                                        <p:cTn id="335" dur="65">
                                          <p:stCondLst>
                                            <p:cond delay="3280"/>
                                          </p:stCondLst>
                                        </p:cTn>
                                        <p:tgtEl>
                                          <p:spTgt spid="113"/>
                                        </p:tgtEl>
                                      </p:cBhvr>
                                      <p:to x="100000" y="80000"/>
                                    </p:animScale>
                                    <p:animScale>
                                      <p:cBhvr>
                                        <p:cTn id="336" dur="415" decel="50000">
                                          <p:stCondLst>
                                            <p:cond delay="3345"/>
                                          </p:stCondLst>
                                        </p:cTn>
                                        <p:tgtEl>
                                          <p:spTgt spid="113"/>
                                        </p:tgtEl>
                                      </p:cBhvr>
                                      <p:to x="100000" y="100000"/>
                                    </p:animScale>
                                    <p:animScale>
                                      <p:cBhvr>
                                        <p:cTn id="337" dur="65">
                                          <p:stCondLst>
                                            <p:cond delay="4105"/>
                                          </p:stCondLst>
                                        </p:cTn>
                                        <p:tgtEl>
                                          <p:spTgt spid="113"/>
                                        </p:tgtEl>
                                      </p:cBhvr>
                                      <p:to x="100000" y="90000"/>
                                    </p:animScale>
                                    <p:animScale>
                                      <p:cBhvr>
                                        <p:cTn id="338" dur="415" decel="50000">
                                          <p:stCondLst>
                                            <p:cond delay="4170"/>
                                          </p:stCondLst>
                                        </p:cTn>
                                        <p:tgtEl>
                                          <p:spTgt spid="113"/>
                                        </p:tgtEl>
                                      </p:cBhvr>
                                      <p:to x="100000" y="100000"/>
                                    </p:animScale>
                                    <p:animScale>
                                      <p:cBhvr>
                                        <p:cTn id="339" dur="65">
                                          <p:stCondLst>
                                            <p:cond delay="4520"/>
                                          </p:stCondLst>
                                        </p:cTn>
                                        <p:tgtEl>
                                          <p:spTgt spid="113"/>
                                        </p:tgtEl>
                                      </p:cBhvr>
                                      <p:to x="100000" y="95000"/>
                                    </p:animScale>
                                    <p:animScale>
                                      <p:cBhvr>
                                        <p:cTn id="340" dur="415" decel="50000">
                                          <p:stCondLst>
                                            <p:cond delay="4585"/>
                                          </p:stCondLst>
                                        </p:cTn>
                                        <p:tgtEl>
                                          <p:spTgt spid="113"/>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114"/>
                                        </p:tgtEl>
                                        <p:attrNameLst>
                                          <p:attrName>style.visibility</p:attrName>
                                        </p:attrNameLst>
                                      </p:cBhvr>
                                      <p:to>
                                        <p:strVal val="visible"/>
                                      </p:to>
                                    </p:set>
                                    <p:animEffect transition="in" filter="wipe(down)">
                                      <p:cBhvr>
                                        <p:cTn id="343" dur="1305">
                                          <p:stCondLst>
                                            <p:cond delay="0"/>
                                          </p:stCondLst>
                                        </p:cTn>
                                        <p:tgtEl>
                                          <p:spTgt spid="114"/>
                                        </p:tgtEl>
                                      </p:cBhvr>
                                    </p:animEffect>
                                    <p:anim calcmode="lin" valueType="num">
                                      <p:cBhvr>
                                        <p:cTn id="344" dur="4100" tmFilter="0,0; 0.14,0.36; 0.43,0.73; 0.71,0.91; 1.0,1.0">
                                          <p:stCondLst>
                                            <p:cond delay="0"/>
                                          </p:stCondLst>
                                        </p:cTn>
                                        <p:tgtEl>
                                          <p:spTgt spid="114"/>
                                        </p:tgtEl>
                                        <p:attrNameLst>
                                          <p:attrName>ppt_x</p:attrName>
                                        </p:attrNameLst>
                                      </p:cBhvr>
                                      <p:tavLst>
                                        <p:tav tm="0">
                                          <p:val>
                                            <p:strVal val="#ppt_x-0.25"/>
                                          </p:val>
                                        </p:tav>
                                        <p:tav tm="100000">
                                          <p:val>
                                            <p:strVal val="#ppt_x"/>
                                          </p:val>
                                        </p:tav>
                                      </p:tavLst>
                                    </p:anim>
                                    <p:anim calcmode="lin" valueType="num">
                                      <p:cBhvr>
                                        <p:cTn id="345" dur="1494" tmFilter="0.0,0.0; 0.25,0.07; 0.50,0.2; 0.75,0.467; 1.0,1.0">
                                          <p:stCondLst>
                                            <p:cond delay="0"/>
                                          </p:stCondLst>
                                        </p:cTn>
                                        <p:tgtEl>
                                          <p:spTgt spid="114"/>
                                        </p:tgtEl>
                                        <p:attrNameLst>
                                          <p:attrName>ppt_y</p:attrName>
                                        </p:attrNameLst>
                                      </p:cBhvr>
                                      <p:tavLst>
                                        <p:tav tm="0" fmla="#ppt_y-sin(pi*$)/3">
                                          <p:val>
                                            <p:fltVal val="0.5"/>
                                          </p:val>
                                        </p:tav>
                                        <p:tav tm="100000">
                                          <p:val>
                                            <p:fltVal val="1"/>
                                          </p:val>
                                        </p:tav>
                                      </p:tavLst>
                                    </p:anim>
                                    <p:anim calcmode="lin" valueType="num">
                                      <p:cBhvr>
                                        <p:cTn id="346" dur="1494" tmFilter="0, 0; 0.125,0.2665; 0.25,0.4; 0.375,0.465; 0.5,0.5;  0.625,0.535; 0.75,0.6; 0.875,0.7335; 1,1">
                                          <p:stCondLst>
                                            <p:cond delay="1494"/>
                                          </p:stCondLst>
                                        </p:cTn>
                                        <p:tgtEl>
                                          <p:spTgt spid="114"/>
                                        </p:tgtEl>
                                        <p:attrNameLst>
                                          <p:attrName>ppt_y</p:attrName>
                                        </p:attrNameLst>
                                      </p:cBhvr>
                                      <p:tavLst>
                                        <p:tav tm="0" fmla="#ppt_y-sin(pi*$)/9">
                                          <p:val>
                                            <p:fltVal val="0"/>
                                          </p:val>
                                        </p:tav>
                                        <p:tav tm="100000">
                                          <p:val>
                                            <p:fltVal val="1"/>
                                          </p:val>
                                        </p:tav>
                                      </p:tavLst>
                                    </p:anim>
                                    <p:anim calcmode="lin" valueType="num">
                                      <p:cBhvr>
                                        <p:cTn id="347" dur="747" tmFilter="0, 0; 0.125,0.2665; 0.25,0.4; 0.375,0.465; 0.5,0.5;  0.625,0.535; 0.75,0.6; 0.875,0.7335; 1,1">
                                          <p:stCondLst>
                                            <p:cond delay="2979"/>
                                          </p:stCondLst>
                                        </p:cTn>
                                        <p:tgtEl>
                                          <p:spTgt spid="114"/>
                                        </p:tgtEl>
                                        <p:attrNameLst>
                                          <p:attrName>ppt_y</p:attrName>
                                        </p:attrNameLst>
                                      </p:cBhvr>
                                      <p:tavLst>
                                        <p:tav tm="0" fmla="#ppt_y-sin(pi*$)/27">
                                          <p:val>
                                            <p:fltVal val="0"/>
                                          </p:val>
                                        </p:tav>
                                        <p:tav tm="100000">
                                          <p:val>
                                            <p:fltVal val="1"/>
                                          </p:val>
                                        </p:tav>
                                      </p:tavLst>
                                    </p:anim>
                                    <p:anim calcmode="lin" valueType="num">
                                      <p:cBhvr>
                                        <p:cTn id="348" dur="369" tmFilter="0, 0; 0.125,0.2665; 0.25,0.4; 0.375,0.465; 0.5,0.5;  0.625,0.535; 0.75,0.6; 0.875,0.7335; 1,1">
                                          <p:stCondLst>
                                            <p:cond delay="3726"/>
                                          </p:stCondLst>
                                        </p:cTn>
                                        <p:tgtEl>
                                          <p:spTgt spid="114"/>
                                        </p:tgtEl>
                                        <p:attrNameLst>
                                          <p:attrName>ppt_y</p:attrName>
                                        </p:attrNameLst>
                                      </p:cBhvr>
                                      <p:tavLst>
                                        <p:tav tm="0" fmla="#ppt_y-sin(pi*$)/81">
                                          <p:val>
                                            <p:fltVal val="0"/>
                                          </p:val>
                                        </p:tav>
                                        <p:tav tm="100000">
                                          <p:val>
                                            <p:fltVal val="1"/>
                                          </p:val>
                                        </p:tav>
                                      </p:tavLst>
                                    </p:anim>
                                    <p:animScale>
                                      <p:cBhvr>
                                        <p:cTn id="349" dur="58">
                                          <p:stCondLst>
                                            <p:cond delay="1462"/>
                                          </p:stCondLst>
                                        </p:cTn>
                                        <p:tgtEl>
                                          <p:spTgt spid="114"/>
                                        </p:tgtEl>
                                      </p:cBhvr>
                                      <p:to x="100000" y="60000"/>
                                    </p:animScale>
                                    <p:animScale>
                                      <p:cBhvr>
                                        <p:cTn id="350" dur="373" decel="50000">
                                          <p:stCondLst>
                                            <p:cond delay="1521"/>
                                          </p:stCondLst>
                                        </p:cTn>
                                        <p:tgtEl>
                                          <p:spTgt spid="114"/>
                                        </p:tgtEl>
                                      </p:cBhvr>
                                      <p:to x="100000" y="100000"/>
                                    </p:animScale>
                                    <p:animScale>
                                      <p:cBhvr>
                                        <p:cTn id="351" dur="58">
                                          <p:stCondLst>
                                            <p:cond delay="2952"/>
                                          </p:stCondLst>
                                        </p:cTn>
                                        <p:tgtEl>
                                          <p:spTgt spid="114"/>
                                        </p:tgtEl>
                                      </p:cBhvr>
                                      <p:to x="100000" y="80000"/>
                                    </p:animScale>
                                    <p:animScale>
                                      <p:cBhvr>
                                        <p:cTn id="352" dur="373" decel="50000">
                                          <p:stCondLst>
                                            <p:cond delay="3010"/>
                                          </p:stCondLst>
                                        </p:cTn>
                                        <p:tgtEl>
                                          <p:spTgt spid="114"/>
                                        </p:tgtEl>
                                      </p:cBhvr>
                                      <p:to x="100000" y="100000"/>
                                    </p:animScale>
                                    <p:animScale>
                                      <p:cBhvr>
                                        <p:cTn id="353" dur="58">
                                          <p:stCondLst>
                                            <p:cond delay="3694"/>
                                          </p:stCondLst>
                                        </p:cTn>
                                        <p:tgtEl>
                                          <p:spTgt spid="114"/>
                                        </p:tgtEl>
                                      </p:cBhvr>
                                      <p:to x="100000" y="90000"/>
                                    </p:animScale>
                                    <p:animScale>
                                      <p:cBhvr>
                                        <p:cTn id="354" dur="373" decel="50000">
                                          <p:stCondLst>
                                            <p:cond delay="3753"/>
                                          </p:stCondLst>
                                        </p:cTn>
                                        <p:tgtEl>
                                          <p:spTgt spid="114"/>
                                        </p:tgtEl>
                                      </p:cBhvr>
                                      <p:to x="100000" y="100000"/>
                                    </p:animScale>
                                    <p:animScale>
                                      <p:cBhvr>
                                        <p:cTn id="355" dur="58">
                                          <p:stCondLst>
                                            <p:cond delay="4068"/>
                                          </p:stCondLst>
                                        </p:cTn>
                                        <p:tgtEl>
                                          <p:spTgt spid="114"/>
                                        </p:tgtEl>
                                      </p:cBhvr>
                                      <p:to x="100000" y="95000"/>
                                    </p:animScale>
                                    <p:animScale>
                                      <p:cBhvr>
                                        <p:cTn id="356" dur="373" decel="50000">
                                          <p:stCondLst>
                                            <p:cond delay="4127"/>
                                          </p:stCondLst>
                                        </p:cTn>
                                        <p:tgtEl>
                                          <p:spTgt spid="114"/>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115"/>
                                        </p:tgtEl>
                                        <p:attrNameLst>
                                          <p:attrName>style.visibility</p:attrName>
                                        </p:attrNameLst>
                                      </p:cBhvr>
                                      <p:to>
                                        <p:strVal val="visible"/>
                                      </p:to>
                                    </p:set>
                                    <p:animEffect transition="in" filter="wipe(down)">
                                      <p:cBhvr>
                                        <p:cTn id="359" dur="1160">
                                          <p:stCondLst>
                                            <p:cond delay="0"/>
                                          </p:stCondLst>
                                        </p:cTn>
                                        <p:tgtEl>
                                          <p:spTgt spid="115"/>
                                        </p:tgtEl>
                                      </p:cBhvr>
                                    </p:animEffect>
                                    <p:anim calcmode="lin" valueType="num">
                                      <p:cBhvr>
                                        <p:cTn id="360" dur="3644" tmFilter="0,0; 0.14,0.36; 0.43,0.73; 0.71,0.91; 1.0,1.0">
                                          <p:stCondLst>
                                            <p:cond delay="0"/>
                                          </p:stCondLst>
                                        </p:cTn>
                                        <p:tgtEl>
                                          <p:spTgt spid="115"/>
                                        </p:tgtEl>
                                        <p:attrNameLst>
                                          <p:attrName>ppt_x</p:attrName>
                                        </p:attrNameLst>
                                      </p:cBhvr>
                                      <p:tavLst>
                                        <p:tav tm="0">
                                          <p:val>
                                            <p:strVal val="#ppt_x-0.25"/>
                                          </p:val>
                                        </p:tav>
                                        <p:tav tm="100000">
                                          <p:val>
                                            <p:strVal val="#ppt_x"/>
                                          </p:val>
                                        </p:tav>
                                      </p:tavLst>
                                    </p:anim>
                                    <p:anim calcmode="lin" valueType="num">
                                      <p:cBhvr>
                                        <p:cTn id="361" dur="1328" tmFilter="0.0,0.0; 0.25,0.07; 0.50,0.2; 0.75,0.467; 1.0,1.0">
                                          <p:stCondLst>
                                            <p:cond delay="0"/>
                                          </p:stCondLst>
                                        </p:cTn>
                                        <p:tgtEl>
                                          <p:spTgt spid="115"/>
                                        </p:tgtEl>
                                        <p:attrNameLst>
                                          <p:attrName>ppt_y</p:attrName>
                                        </p:attrNameLst>
                                      </p:cBhvr>
                                      <p:tavLst>
                                        <p:tav tm="0" fmla="#ppt_y-sin(pi*$)/3">
                                          <p:val>
                                            <p:fltVal val="0.5"/>
                                          </p:val>
                                        </p:tav>
                                        <p:tav tm="100000">
                                          <p:val>
                                            <p:fltVal val="1"/>
                                          </p:val>
                                        </p:tav>
                                      </p:tavLst>
                                    </p:anim>
                                    <p:anim calcmode="lin" valueType="num">
                                      <p:cBhvr>
                                        <p:cTn id="362" dur="1328" tmFilter="0, 0; 0.125,0.2665; 0.25,0.4; 0.375,0.465; 0.5,0.5;  0.625,0.535; 0.75,0.6; 0.875,0.7335; 1,1">
                                          <p:stCondLst>
                                            <p:cond delay="1328"/>
                                          </p:stCondLst>
                                        </p:cTn>
                                        <p:tgtEl>
                                          <p:spTgt spid="115"/>
                                        </p:tgtEl>
                                        <p:attrNameLst>
                                          <p:attrName>ppt_y</p:attrName>
                                        </p:attrNameLst>
                                      </p:cBhvr>
                                      <p:tavLst>
                                        <p:tav tm="0" fmla="#ppt_y-sin(pi*$)/9">
                                          <p:val>
                                            <p:fltVal val="0"/>
                                          </p:val>
                                        </p:tav>
                                        <p:tav tm="100000">
                                          <p:val>
                                            <p:fltVal val="1"/>
                                          </p:val>
                                        </p:tav>
                                      </p:tavLst>
                                    </p:anim>
                                    <p:anim calcmode="lin" valueType="num">
                                      <p:cBhvr>
                                        <p:cTn id="363" dur="664" tmFilter="0, 0; 0.125,0.2665; 0.25,0.4; 0.375,0.465; 0.5,0.5;  0.625,0.535; 0.75,0.6; 0.875,0.7335; 1,1">
                                          <p:stCondLst>
                                            <p:cond delay="2648"/>
                                          </p:stCondLst>
                                        </p:cTn>
                                        <p:tgtEl>
                                          <p:spTgt spid="115"/>
                                        </p:tgtEl>
                                        <p:attrNameLst>
                                          <p:attrName>ppt_y</p:attrName>
                                        </p:attrNameLst>
                                      </p:cBhvr>
                                      <p:tavLst>
                                        <p:tav tm="0" fmla="#ppt_y-sin(pi*$)/27">
                                          <p:val>
                                            <p:fltVal val="0"/>
                                          </p:val>
                                        </p:tav>
                                        <p:tav tm="100000">
                                          <p:val>
                                            <p:fltVal val="1"/>
                                          </p:val>
                                        </p:tav>
                                      </p:tavLst>
                                    </p:anim>
                                    <p:anim calcmode="lin" valueType="num">
                                      <p:cBhvr>
                                        <p:cTn id="364" dur="328" tmFilter="0, 0; 0.125,0.2665; 0.25,0.4; 0.375,0.465; 0.5,0.5;  0.625,0.535; 0.75,0.6; 0.875,0.7335; 1,1">
                                          <p:stCondLst>
                                            <p:cond delay="3312"/>
                                          </p:stCondLst>
                                        </p:cTn>
                                        <p:tgtEl>
                                          <p:spTgt spid="115"/>
                                        </p:tgtEl>
                                        <p:attrNameLst>
                                          <p:attrName>ppt_y</p:attrName>
                                        </p:attrNameLst>
                                      </p:cBhvr>
                                      <p:tavLst>
                                        <p:tav tm="0" fmla="#ppt_y-sin(pi*$)/81">
                                          <p:val>
                                            <p:fltVal val="0"/>
                                          </p:val>
                                        </p:tav>
                                        <p:tav tm="100000">
                                          <p:val>
                                            <p:fltVal val="1"/>
                                          </p:val>
                                        </p:tav>
                                      </p:tavLst>
                                    </p:anim>
                                    <p:animScale>
                                      <p:cBhvr>
                                        <p:cTn id="365" dur="52">
                                          <p:stCondLst>
                                            <p:cond delay="1300"/>
                                          </p:stCondLst>
                                        </p:cTn>
                                        <p:tgtEl>
                                          <p:spTgt spid="115"/>
                                        </p:tgtEl>
                                      </p:cBhvr>
                                      <p:to x="100000" y="60000"/>
                                    </p:animScale>
                                    <p:animScale>
                                      <p:cBhvr>
                                        <p:cTn id="366" dur="332" decel="50000">
                                          <p:stCondLst>
                                            <p:cond delay="1352"/>
                                          </p:stCondLst>
                                        </p:cTn>
                                        <p:tgtEl>
                                          <p:spTgt spid="115"/>
                                        </p:tgtEl>
                                      </p:cBhvr>
                                      <p:to x="100000" y="100000"/>
                                    </p:animScale>
                                    <p:animScale>
                                      <p:cBhvr>
                                        <p:cTn id="367" dur="52">
                                          <p:stCondLst>
                                            <p:cond delay="2624"/>
                                          </p:stCondLst>
                                        </p:cTn>
                                        <p:tgtEl>
                                          <p:spTgt spid="115"/>
                                        </p:tgtEl>
                                      </p:cBhvr>
                                      <p:to x="100000" y="80000"/>
                                    </p:animScale>
                                    <p:animScale>
                                      <p:cBhvr>
                                        <p:cTn id="368" dur="332" decel="50000">
                                          <p:stCondLst>
                                            <p:cond delay="2676"/>
                                          </p:stCondLst>
                                        </p:cTn>
                                        <p:tgtEl>
                                          <p:spTgt spid="115"/>
                                        </p:tgtEl>
                                      </p:cBhvr>
                                      <p:to x="100000" y="100000"/>
                                    </p:animScale>
                                    <p:animScale>
                                      <p:cBhvr>
                                        <p:cTn id="369" dur="52">
                                          <p:stCondLst>
                                            <p:cond delay="3284"/>
                                          </p:stCondLst>
                                        </p:cTn>
                                        <p:tgtEl>
                                          <p:spTgt spid="115"/>
                                        </p:tgtEl>
                                      </p:cBhvr>
                                      <p:to x="100000" y="90000"/>
                                    </p:animScale>
                                    <p:animScale>
                                      <p:cBhvr>
                                        <p:cTn id="370" dur="332" decel="50000">
                                          <p:stCondLst>
                                            <p:cond delay="3336"/>
                                          </p:stCondLst>
                                        </p:cTn>
                                        <p:tgtEl>
                                          <p:spTgt spid="115"/>
                                        </p:tgtEl>
                                      </p:cBhvr>
                                      <p:to x="100000" y="100000"/>
                                    </p:animScale>
                                    <p:animScale>
                                      <p:cBhvr>
                                        <p:cTn id="371" dur="52">
                                          <p:stCondLst>
                                            <p:cond delay="3616"/>
                                          </p:stCondLst>
                                        </p:cTn>
                                        <p:tgtEl>
                                          <p:spTgt spid="115"/>
                                        </p:tgtEl>
                                      </p:cBhvr>
                                      <p:to x="100000" y="95000"/>
                                    </p:animScale>
                                    <p:animScale>
                                      <p:cBhvr>
                                        <p:cTn id="372" dur="332" decel="50000">
                                          <p:stCondLst>
                                            <p:cond delay="3668"/>
                                          </p:stCondLst>
                                        </p:cTn>
                                        <p:tgtEl>
                                          <p:spTgt spid="115"/>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116"/>
                                        </p:tgtEl>
                                        <p:attrNameLst>
                                          <p:attrName>style.visibility</p:attrName>
                                        </p:attrNameLst>
                                      </p:cBhvr>
                                      <p:to>
                                        <p:strVal val="visible"/>
                                      </p:to>
                                    </p:set>
                                    <p:animEffect transition="in" filter="wipe(down)">
                                      <p:cBhvr>
                                        <p:cTn id="375" dur="1015">
                                          <p:stCondLst>
                                            <p:cond delay="0"/>
                                          </p:stCondLst>
                                        </p:cTn>
                                        <p:tgtEl>
                                          <p:spTgt spid="116"/>
                                        </p:tgtEl>
                                      </p:cBhvr>
                                    </p:animEffect>
                                    <p:anim calcmode="lin" valueType="num">
                                      <p:cBhvr>
                                        <p:cTn id="376" dur="3188" tmFilter="0,0; 0.14,0.36; 0.43,0.73; 0.71,0.91; 1.0,1.0">
                                          <p:stCondLst>
                                            <p:cond delay="0"/>
                                          </p:stCondLst>
                                        </p:cTn>
                                        <p:tgtEl>
                                          <p:spTgt spid="116"/>
                                        </p:tgtEl>
                                        <p:attrNameLst>
                                          <p:attrName>ppt_x</p:attrName>
                                        </p:attrNameLst>
                                      </p:cBhvr>
                                      <p:tavLst>
                                        <p:tav tm="0">
                                          <p:val>
                                            <p:strVal val="#ppt_x-0.25"/>
                                          </p:val>
                                        </p:tav>
                                        <p:tav tm="100000">
                                          <p:val>
                                            <p:strVal val="#ppt_x"/>
                                          </p:val>
                                        </p:tav>
                                      </p:tavLst>
                                    </p:anim>
                                    <p:anim calcmode="lin" valueType="num">
                                      <p:cBhvr>
                                        <p:cTn id="377" dur="1162" tmFilter="0.0,0.0; 0.25,0.07; 0.50,0.2; 0.75,0.467; 1.0,1.0">
                                          <p:stCondLst>
                                            <p:cond delay="0"/>
                                          </p:stCondLst>
                                        </p:cTn>
                                        <p:tgtEl>
                                          <p:spTgt spid="116"/>
                                        </p:tgtEl>
                                        <p:attrNameLst>
                                          <p:attrName>ppt_y</p:attrName>
                                        </p:attrNameLst>
                                      </p:cBhvr>
                                      <p:tavLst>
                                        <p:tav tm="0" fmla="#ppt_y-sin(pi*$)/3">
                                          <p:val>
                                            <p:fltVal val="0.5"/>
                                          </p:val>
                                        </p:tav>
                                        <p:tav tm="100000">
                                          <p:val>
                                            <p:fltVal val="1"/>
                                          </p:val>
                                        </p:tav>
                                      </p:tavLst>
                                    </p:anim>
                                    <p:anim calcmode="lin" valueType="num">
                                      <p:cBhvr>
                                        <p:cTn id="378" dur="1162" tmFilter="0, 0; 0.125,0.2665; 0.25,0.4; 0.375,0.465; 0.5,0.5;  0.625,0.535; 0.75,0.6; 0.875,0.7335; 1,1">
                                          <p:stCondLst>
                                            <p:cond delay="1162"/>
                                          </p:stCondLst>
                                        </p:cTn>
                                        <p:tgtEl>
                                          <p:spTgt spid="116"/>
                                        </p:tgtEl>
                                        <p:attrNameLst>
                                          <p:attrName>ppt_y</p:attrName>
                                        </p:attrNameLst>
                                      </p:cBhvr>
                                      <p:tavLst>
                                        <p:tav tm="0" fmla="#ppt_y-sin(pi*$)/9">
                                          <p:val>
                                            <p:fltVal val="0"/>
                                          </p:val>
                                        </p:tav>
                                        <p:tav tm="100000">
                                          <p:val>
                                            <p:fltVal val="1"/>
                                          </p:val>
                                        </p:tav>
                                      </p:tavLst>
                                    </p:anim>
                                    <p:anim calcmode="lin" valueType="num">
                                      <p:cBhvr>
                                        <p:cTn id="379" dur="581" tmFilter="0, 0; 0.125,0.2665; 0.25,0.4; 0.375,0.465; 0.5,0.5;  0.625,0.535; 0.75,0.6; 0.875,0.7335; 1,1">
                                          <p:stCondLst>
                                            <p:cond delay="2317"/>
                                          </p:stCondLst>
                                        </p:cTn>
                                        <p:tgtEl>
                                          <p:spTgt spid="116"/>
                                        </p:tgtEl>
                                        <p:attrNameLst>
                                          <p:attrName>ppt_y</p:attrName>
                                        </p:attrNameLst>
                                      </p:cBhvr>
                                      <p:tavLst>
                                        <p:tav tm="0" fmla="#ppt_y-sin(pi*$)/27">
                                          <p:val>
                                            <p:fltVal val="0"/>
                                          </p:val>
                                        </p:tav>
                                        <p:tav tm="100000">
                                          <p:val>
                                            <p:fltVal val="1"/>
                                          </p:val>
                                        </p:tav>
                                      </p:tavLst>
                                    </p:anim>
                                    <p:anim calcmode="lin" valueType="num">
                                      <p:cBhvr>
                                        <p:cTn id="380" dur="287" tmFilter="0, 0; 0.125,0.2665; 0.25,0.4; 0.375,0.465; 0.5,0.5;  0.625,0.535; 0.75,0.6; 0.875,0.7335; 1,1">
                                          <p:stCondLst>
                                            <p:cond delay="2898"/>
                                          </p:stCondLst>
                                        </p:cTn>
                                        <p:tgtEl>
                                          <p:spTgt spid="116"/>
                                        </p:tgtEl>
                                        <p:attrNameLst>
                                          <p:attrName>ppt_y</p:attrName>
                                        </p:attrNameLst>
                                      </p:cBhvr>
                                      <p:tavLst>
                                        <p:tav tm="0" fmla="#ppt_y-sin(pi*$)/81">
                                          <p:val>
                                            <p:fltVal val="0"/>
                                          </p:val>
                                        </p:tav>
                                        <p:tav tm="100000">
                                          <p:val>
                                            <p:fltVal val="1"/>
                                          </p:val>
                                        </p:tav>
                                      </p:tavLst>
                                    </p:anim>
                                    <p:animScale>
                                      <p:cBhvr>
                                        <p:cTn id="381" dur="46">
                                          <p:stCondLst>
                                            <p:cond delay="1137"/>
                                          </p:stCondLst>
                                        </p:cTn>
                                        <p:tgtEl>
                                          <p:spTgt spid="116"/>
                                        </p:tgtEl>
                                      </p:cBhvr>
                                      <p:to x="100000" y="60000"/>
                                    </p:animScale>
                                    <p:animScale>
                                      <p:cBhvr>
                                        <p:cTn id="382" dur="290" decel="50000">
                                          <p:stCondLst>
                                            <p:cond delay="1183"/>
                                          </p:stCondLst>
                                        </p:cTn>
                                        <p:tgtEl>
                                          <p:spTgt spid="116"/>
                                        </p:tgtEl>
                                      </p:cBhvr>
                                      <p:to x="100000" y="100000"/>
                                    </p:animScale>
                                    <p:animScale>
                                      <p:cBhvr>
                                        <p:cTn id="383" dur="46">
                                          <p:stCondLst>
                                            <p:cond delay="2296"/>
                                          </p:stCondLst>
                                        </p:cTn>
                                        <p:tgtEl>
                                          <p:spTgt spid="116"/>
                                        </p:tgtEl>
                                      </p:cBhvr>
                                      <p:to x="100000" y="80000"/>
                                    </p:animScale>
                                    <p:animScale>
                                      <p:cBhvr>
                                        <p:cTn id="384" dur="290" decel="50000">
                                          <p:stCondLst>
                                            <p:cond delay="2342"/>
                                          </p:stCondLst>
                                        </p:cTn>
                                        <p:tgtEl>
                                          <p:spTgt spid="116"/>
                                        </p:tgtEl>
                                      </p:cBhvr>
                                      <p:to x="100000" y="100000"/>
                                    </p:animScale>
                                    <p:animScale>
                                      <p:cBhvr>
                                        <p:cTn id="385" dur="46">
                                          <p:stCondLst>
                                            <p:cond delay="2873"/>
                                          </p:stCondLst>
                                        </p:cTn>
                                        <p:tgtEl>
                                          <p:spTgt spid="116"/>
                                        </p:tgtEl>
                                      </p:cBhvr>
                                      <p:to x="100000" y="90000"/>
                                    </p:animScale>
                                    <p:animScale>
                                      <p:cBhvr>
                                        <p:cTn id="386" dur="290" decel="50000">
                                          <p:stCondLst>
                                            <p:cond delay="2919"/>
                                          </p:stCondLst>
                                        </p:cTn>
                                        <p:tgtEl>
                                          <p:spTgt spid="116"/>
                                        </p:tgtEl>
                                      </p:cBhvr>
                                      <p:to x="100000" y="100000"/>
                                    </p:animScale>
                                    <p:animScale>
                                      <p:cBhvr>
                                        <p:cTn id="387" dur="46">
                                          <p:stCondLst>
                                            <p:cond delay="3164"/>
                                          </p:stCondLst>
                                        </p:cTn>
                                        <p:tgtEl>
                                          <p:spTgt spid="116"/>
                                        </p:tgtEl>
                                      </p:cBhvr>
                                      <p:to x="100000" y="95000"/>
                                    </p:animScale>
                                    <p:animScale>
                                      <p:cBhvr>
                                        <p:cTn id="388" dur="290" decel="50000">
                                          <p:stCondLst>
                                            <p:cond delay="3210"/>
                                          </p:stCondLst>
                                        </p:cTn>
                                        <p:tgtEl>
                                          <p:spTgt spid="116"/>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117"/>
                                        </p:tgtEl>
                                        <p:attrNameLst>
                                          <p:attrName>style.visibility</p:attrName>
                                        </p:attrNameLst>
                                      </p:cBhvr>
                                      <p:to>
                                        <p:strVal val="visible"/>
                                      </p:to>
                                    </p:set>
                                    <p:animEffect transition="in" filter="wipe(down)">
                                      <p:cBhvr>
                                        <p:cTn id="391" dur="870">
                                          <p:stCondLst>
                                            <p:cond delay="0"/>
                                          </p:stCondLst>
                                        </p:cTn>
                                        <p:tgtEl>
                                          <p:spTgt spid="117"/>
                                        </p:tgtEl>
                                      </p:cBhvr>
                                    </p:animEffect>
                                    <p:anim calcmode="lin" valueType="num">
                                      <p:cBhvr>
                                        <p:cTn id="392" dur="2733" tmFilter="0,0; 0.14,0.36; 0.43,0.73; 0.71,0.91; 1.0,1.0">
                                          <p:stCondLst>
                                            <p:cond delay="0"/>
                                          </p:stCondLst>
                                        </p:cTn>
                                        <p:tgtEl>
                                          <p:spTgt spid="117"/>
                                        </p:tgtEl>
                                        <p:attrNameLst>
                                          <p:attrName>ppt_x</p:attrName>
                                        </p:attrNameLst>
                                      </p:cBhvr>
                                      <p:tavLst>
                                        <p:tav tm="0">
                                          <p:val>
                                            <p:strVal val="#ppt_x-0.25"/>
                                          </p:val>
                                        </p:tav>
                                        <p:tav tm="100000">
                                          <p:val>
                                            <p:strVal val="#ppt_x"/>
                                          </p:val>
                                        </p:tav>
                                      </p:tavLst>
                                    </p:anim>
                                    <p:anim calcmode="lin" valueType="num">
                                      <p:cBhvr>
                                        <p:cTn id="393" dur="996" tmFilter="0.0,0.0; 0.25,0.07; 0.50,0.2; 0.75,0.467; 1.0,1.0">
                                          <p:stCondLst>
                                            <p:cond delay="0"/>
                                          </p:stCondLst>
                                        </p:cTn>
                                        <p:tgtEl>
                                          <p:spTgt spid="117"/>
                                        </p:tgtEl>
                                        <p:attrNameLst>
                                          <p:attrName>ppt_y</p:attrName>
                                        </p:attrNameLst>
                                      </p:cBhvr>
                                      <p:tavLst>
                                        <p:tav tm="0" fmla="#ppt_y-sin(pi*$)/3">
                                          <p:val>
                                            <p:fltVal val="0.5"/>
                                          </p:val>
                                        </p:tav>
                                        <p:tav tm="100000">
                                          <p:val>
                                            <p:fltVal val="1"/>
                                          </p:val>
                                        </p:tav>
                                      </p:tavLst>
                                    </p:anim>
                                    <p:anim calcmode="lin" valueType="num">
                                      <p:cBhvr>
                                        <p:cTn id="394" dur="996" tmFilter="0, 0; 0.125,0.2665; 0.25,0.4; 0.375,0.465; 0.5,0.5;  0.625,0.535; 0.75,0.6; 0.875,0.7335; 1,1">
                                          <p:stCondLst>
                                            <p:cond delay="996"/>
                                          </p:stCondLst>
                                        </p:cTn>
                                        <p:tgtEl>
                                          <p:spTgt spid="117"/>
                                        </p:tgtEl>
                                        <p:attrNameLst>
                                          <p:attrName>ppt_y</p:attrName>
                                        </p:attrNameLst>
                                      </p:cBhvr>
                                      <p:tavLst>
                                        <p:tav tm="0" fmla="#ppt_y-sin(pi*$)/9">
                                          <p:val>
                                            <p:fltVal val="0"/>
                                          </p:val>
                                        </p:tav>
                                        <p:tav tm="100000">
                                          <p:val>
                                            <p:fltVal val="1"/>
                                          </p:val>
                                        </p:tav>
                                      </p:tavLst>
                                    </p:anim>
                                    <p:anim calcmode="lin" valueType="num">
                                      <p:cBhvr>
                                        <p:cTn id="395" dur="498" tmFilter="0, 0; 0.125,0.2665; 0.25,0.4; 0.375,0.465; 0.5,0.5;  0.625,0.535; 0.75,0.6; 0.875,0.7335; 1,1">
                                          <p:stCondLst>
                                            <p:cond delay="1986"/>
                                          </p:stCondLst>
                                        </p:cTn>
                                        <p:tgtEl>
                                          <p:spTgt spid="117"/>
                                        </p:tgtEl>
                                        <p:attrNameLst>
                                          <p:attrName>ppt_y</p:attrName>
                                        </p:attrNameLst>
                                      </p:cBhvr>
                                      <p:tavLst>
                                        <p:tav tm="0" fmla="#ppt_y-sin(pi*$)/27">
                                          <p:val>
                                            <p:fltVal val="0"/>
                                          </p:val>
                                        </p:tav>
                                        <p:tav tm="100000">
                                          <p:val>
                                            <p:fltVal val="1"/>
                                          </p:val>
                                        </p:tav>
                                      </p:tavLst>
                                    </p:anim>
                                    <p:anim calcmode="lin" valueType="num">
                                      <p:cBhvr>
                                        <p:cTn id="396" dur="246" tmFilter="0, 0; 0.125,0.2665; 0.25,0.4; 0.375,0.465; 0.5,0.5;  0.625,0.535; 0.75,0.6; 0.875,0.7335; 1,1">
                                          <p:stCondLst>
                                            <p:cond delay="2484"/>
                                          </p:stCondLst>
                                        </p:cTn>
                                        <p:tgtEl>
                                          <p:spTgt spid="117"/>
                                        </p:tgtEl>
                                        <p:attrNameLst>
                                          <p:attrName>ppt_y</p:attrName>
                                        </p:attrNameLst>
                                      </p:cBhvr>
                                      <p:tavLst>
                                        <p:tav tm="0" fmla="#ppt_y-sin(pi*$)/81">
                                          <p:val>
                                            <p:fltVal val="0"/>
                                          </p:val>
                                        </p:tav>
                                        <p:tav tm="100000">
                                          <p:val>
                                            <p:fltVal val="1"/>
                                          </p:val>
                                        </p:tav>
                                      </p:tavLst>
                                    </p:anim>
                                    <p:animScale>
                                      <p:cBhvr>
                                        <p:cTn id="397" dur="39">
                                          <p:stCondLst>
                                            <p:cond delay="975"/>
                                          </p:stCondLst>
                                        </p:cTn>
                                        <p:tgtEl>
                                          <p:spTgt spid="117"/>
                                        </p:tgtEl>
                                      </p:cBhvr>
                                      <p:to x="100000" y="60000"/>
                                    </p:animScale>
                                    <p:animScale>
                                      <p:cBhvr>
                                        <p:cTn id="398" dur="249" decel="50000">
                                          <p:stCondLst>
                                            <p:cond delay="1014"/>
                                          </p:stCondLst>
                                        </p:cTn>
                                        <p:tgtEl>
                                          <p:spTgt spid="117"/>
                                        </p:tgtEl>
                                      </p:cBhvr>
                                      <p:to x="100000" y="100000"/>
                                    </p:animScale>
                                    <p:animScale>
                                      <p:cBhvr>
                                        <p:cTn id="399" dur="39">
                                          <p:stCondLst>
                                            <p:cond delay="1968"/>
                                          </p:stCondLst>
                                        </p:cTn>
                                        <p:tgtEl>
                                          <p:spTgt spid="117"/>
                                        </p:tgtEl>
                                      </p:cBhvr>
                                      <p:to x="100000" y="80000"/>
                                    </p:animScale>
                                    <p:animScale>
                                      <p:cBhvr>
                                        <p:cTn id="400" dur="249" decel="50000">
                                          <p:stCondLst>
                                            <p:cond delay="2007"/>
                                          </p:stCondLst>
                                        </p:cTn>
                                        <p:tgtEl>
                                          <p:spTgt spid="117"/>
                                        </p:tgtEl>
                                      </p:cBhvr>
                                      <p:to x="100000" y="100000"/>
                                    </p:animScale>
                                    <p:animScale>
                                      <p:cBhvr>
                                        <p:cTn id="401" dur="39">
                                          <p:stCondLst>
                                            <p:cond delay="2463"/>
                                          </p:stCondLst>
                                        </p:cTn>
                                        <p:tgtEl>
                                          <p:spTgt spid="117"/>
                                        </p:tgtEl>
                                      </p:cBhvr>
                                      <p:to x="100000" y="90000"/>
                                    </p:animScale>
                                    <p:animScale>
                                      <p:cBhvr>
                                        <p:cTn id="402" dur="249" decel="50000">
                                          <p:stCondLst>
                                            <p:cond delay="2502"/>
                                          </p:stCondLst>
                                        </p:cTn>
                                        <p:tgtEl>
                                          <p:spTgt spid="117"/>
                                        </p:tgtEl>
                                      </p:cBhvr>
                                      <p:to x="100000" y="100000"/>
                                    </p:animScale>
                                    <p:animScale>
                                      <p:cBhvr>
                                        <p:cTn id="403" dur="39">
                                          <p:stCondLst>
                                            <p:cond delay="2712"/>
                                          </p:stCondLst>
                                        </p:cTn>
                                        <p:tgtEl>
                                          <p:spTgt spid="117"/>
                                        </p:tgtEl>
                                      </p:cBhvr>
                                      <p:to x="100000" y="95000"/>
                                    </p:animScale>
                                    <p:animScale>
                                      <p:cBhvr>
                                        <p:cTn id="404" dur="249" decel="50000">
                                          <p:stCondLst>
                                            <p:cond delay="2751"/>
                                          </p:stCondLst>
                                        </p:cTn>
                                        <p:tgtEl>
                                          <p:spTgt spid="117"/>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118"/>
                                        </p:tgtEl>
                                        <p:attrNameLst>
                                          <p:attrName>style.visibility</p:attrName>
                                        </p:attrNameLst>
                                      </p:cBhvr>
                                      <p:to>
                                        <p:strVal val="visible"/>
                                      </p:to>
                                    </p:set>
                                    <p:animEffect transition="in" filter="wipe(down)">
                                      <p:cBhvr>
                                        <p:cTn id="407" dur="725">
                                          <p:stCondLst>
                                            <p:cond delay="0"/>
                                          </p:stCondLst>
                                        </p:cTn>
                                        <p:tgtEl>
                                          <p:spTgt spid="118"/>
                                        </p:tgtEl>
                                      </p:cBhvr>
                                    </p:animEffect>
                                    <p:anim calcmode="lin" valueType="num">
                                      <p:cBhvr>
                                        <p:cTn id="408" dur="2278" tmFilter="0,0; 0.14,0.36; 0.43,0.73; 0.71,0.91; 1.0,1.0">
                                          <p:stCondLst>
                                            <p:cond delay="0"/>
                                          </p:stCondLst>
                                        </p:cTn>
                                        <p:tgtEl>
                                          <p:spTgt spid="118"/>
                                        </p:tgtEl>
                                        <p:attrNameLst>
                                          <p:attrName>ppt_x</p:attrName>
                                        </p:attrNameLst>
                                      </p:cBhvr>
                                      <p:tavLst>
                                        <p:tav tm="0">
                                          <p:val>
                                            <p:strVal val="#ppt_x-0.25"/>
                                          </p:val>
                                        </p:tav>
                                        <p:tav tm="100000">
                                          <p:val>
                                            <p:strVal val="#ppt_x"/>
                                          </p:val>
                                        </p:tav>
                                      </p:tavLst>
                                    </p:anim>
                                    <p:anim calcmode="lin" valueType="num">
                                      <p:cBhvr>
                                        <p:cTn id="409" dur="830" tmFilter="0.0,0.0; 0.25,0.07; 0.50,0.2; 0.75,0.467; 1.0,1.0">
                                          <p:stCondLst>
                                            <p:cond delay="0"/>
                                          </p:stCondLst>
                                        </p:cTn>
                                        <p:tgtEl>
                                          <p:spTgt spid="118"/>
                                        </p:tgtEl>
                                        <p:attrNameLst>
                                          <p:attrName>ppt_y</p:attrName>
                                        </p:attrNameLst>
                                      </p:cBhvr>
                                      <p:tavLst>
                                        <p:tav tm="0" fmla="#ppt_y-sin(pi*$)/3">
                                          <p:val>
                                            <p:fltVal val="0.5"/>
                                          </p:val>
                                        </p:tav>
                                        <p:tav tm="100000">
                                          <p:val>
                                            <p:fltVal val="1"/>
                                          </p:val>
                                        </p:tav>
                                      </p:tavLst>
                                    </p:anim>
                                    <p:anim calcmode="lin" valueType="num">
                                      <p:cBhvr>
                                        <p:cTn id="410" dur="830" tmFilter="0, 0; 0.125,0.2665; 0.25,0.4; 0.375,0.465; 0.5,0.5;  0.625,0.535; 0.75,0.6; 0.875,0.7335; 1,1">
                                          <p:stCondLst>
                                            <p:cond delay="830"/>
                                          </p:stCondLst>
                                        </p:cTn>
                                        <p:tgtEl>
                                          <p:spTgt spid="118"/>
                                        </p:tgtEl>
                                        <p:attrNameLst>
                                          <p:attrName>ppt_y</p:attrName>
                                        </p:attrNameLst>
                                      </p:cBhvr>
                                      <p:tavLst>
                                        <p:tav tm="0" fmla="#ppt_y-sin(pi*$)/9">
                                          <p:val>
                                            <p:fltVal val="0"/>
                                          </p:val>
                                        </p:tav>
                                        <p:tav tm="100000">
                                          <p:val>
                                            <p:fltVal val="1"/>
                                          </p:val>
                                        </p:tav>
                                      </p:tavLst>
                                    </p:anim>
                                    <p:anim calcmode="lin" valueType="num">
                                      <p:cBhvr>
                                        <p:cTn id="411" dur="415" tmFilter="0, 0; 0.125,0.2665; 0.25,0.4; 0.375,0.465; 0.5,0.5;  0.625,0.535; 0.75,0.6; 0.875,0.7335; 1,1">
                                          <p:stCondLst>
                                            <p:cond delay="1655"/>
                                          </p:stCondLst>
                                        </p:cTn>
                                        <p:tgtEl>
                                          <p:spTgt spid="118"/>
                                        </p:tgtEl>
                                        <p:attrNameLst>
                                          <p:attrName>ppt_y</p:attrName>
                                        </p:attrNameLst>
                                      </p:cBhvr>
                                      <p:tavLst>
                                        <p:tav tm="0" fmla="#ppt_y-sin(pi*$)/27">
                                          <p:val>
                                            <p:fltVal val="0"/>
                                          </p:val>
                                        </p:tav>
                                        <p:tav tm="100000">
                                          <p:val>
                                            <p:fltVal val="1"/>
                                          </p:val>
                                        </p:tav>
                                      </p:tavLst>
                                    </p:anim>
                                    <p:anim calcmode="lin" valueType="num">
                                      <p:cBhvr>
                                        <p:cTn id="412" dur="205" tmFilter="0, 0; 0.125,0.2665; 0.25,0.4; 0.375,0.465; 0.5,0.5;  0.625,0.535; 0.75,0.6; 0.875,0.7335; 1,1">
                                          <p:stCondLst>
                                            <p:cond delay="2070"/>
                                          </p:stCondLst>
                                        </p:cTn>
                                        <p:tgtEl>
                                          <p:spTgt spid="118"/>
                                        </p:tgtEl>
                                        <p:attrNameLst>
                                          <p:attrName>ppt_y</p:attrName>
                                        </p:attrNameLst>
                                      </p:cBhvr>
                                      <p:tavLst>
                                        <p:tav tm="0" fmla="#ppt_y-sin(pi*$)/81">
                                          <p:val>
                                            <p:fltVal val="0"/>
                                          </p:val>
                                        </p:tav>
                                        <p:tav tm="100000">
                                          <p:val>
                                            <p:fltVal val="1"/>
                                          </p:val>
                                        </p:tav>
                                      </p:tavLst>
                                    </p:anim>
                                    <p:animScale>
                                      <p:cBhvr>
                                        <p:cTn id="413" dur="32">
                                          <p:stCondLst>
                                            <p:cond delay="813"/>
                                          </p:stCondLst>
                                        </p:cTn>
                                        <p:tgtEl>
                                          <p:spTgt spid="118"/>
                                        </p:tgtEl>
                                      </p:cBhvr>
                                      <p:to x="100000" y="60000"/>
                                    </p:animScale>
                                    <p:animScale>
                                      <p:cBhvr>
                                        <p:cTn id="414" dur="207" decel="50000">
                                          <p:stCondLst>
                                            <p:cond delay="845"/>
                                          </p:stCondLst>
                                        </p:cTn>
                                        <p:tgtEl>
                                          <p:spTgt spid="118"/>
                                        </p:tgtEl>
                                      </p:cBhvr>
                                      <p:to x="100000" y="100000"/>
                                    </p:animScale>
                                    <p:animScale>
                                      <p:cBhvr>
                                        <p:cTn id="415" dur="32">
                                          <p:stCondLst>
                                            <p:cond delay="1640"/>
                                          </p:stCondLst>
                                        </p:cTn>
                                        <p:tgtEl>
                                          <p:spTgt spid="118"/>
                                        </p:tgtEl>
                                      </p:cBhvr>
                                      <p:to x="100000" y="80000"/>
                                    </p:animScale>
                                    <p:animScale>
                                      <p:cBhvr>
                                        <p:cTn id="416" dur="207" decel="50000">
                                          <p:stCondLst>
                                            <p:cond delay="1673"/>
                                          </p:stCondLst>
                                        </p:cTn>
                                        <p:tgtEl>
                                          <p:spTgt spid="118"/>
                                        </p:tgtEl>
                                      </p:cBhvr>
                                      <p:to x="100000" y="100000"/>
                                    </p:animScale>
                                    <p:animScale>
                                      <p:cBhvr>
                                        <p:cTn id="417" dur="32">
                                          <p:stCondLst>
                                            <p:cond delay="2053"/>
                                          </p:stCondLst>
                                        </p:cTn>
                                        <p:tgtEl>
                                          <p:spTgt spid="118"/>
                                        </p:tgtEl>
                                      </p:cBhvr>
                                      <p:to x="100000" y="90000"/>
                                    </p:animScale>
                                    <p:animScale>
                                      <p:cBhvr>
                                        <p:cTn id="418" dur="207" decel="50000">
                                          <p:stCondLst>
                                            <p:cond delay="2085"/>
                                          </p:stCondLst>
                                        </p:cTn>
                                        <p:tgtEl>
                                          <p:spTgt spid="118"/>
                                        </p:tgtEl>
                                      </p:cBhvr>
                                      <p:to x="100000" y="100000"/>
                                    </p:animScale>
                                    <p:animScale>
                                      <p:cBhvr>
                                        <p:cTn id="419" dur="32">
                                          <p:stCondLst>
                                            <p:cond delay="2260"/>
                                          </p:stCondLst>
                                        </p:cTn>
                                        <p:tgtEl>
                                          <p:spTgt spid="118"/>
                                        </p:tgtEl>
                                      </p:cBhvr>
                                      <p:to x="100000" y="95000"/>
                                    </p:animScale>
                                    <p:animScale>
                                      <p:cBhvr>
                                        <p:cTn id="420" dur="207" decel="50000">
                                          <p:stCondLst>
                                            <p:cond delay="2293"/>
                                          </p:stCondLst>
                                        </p:cTn>
                                        <p:tgtEl>
                                          <p:spTgt spid="118"/>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119"/>
                                        </p:tgtEl>
                                        <p:attrNameLst>
                                          <p:attrName>style.visibility</p:attrName>
                                        </p:attrNameLst>
                                      </p:cBhvr>
                                      <p:to>
                                        <p:strVal val="visible"/>
                                      </p:to>
                                    </p:set>
                                    <p:animEffect transition="in" filter="wipe(down)">
                                      <p:cBhvr>
                                        <p:cTn id="423" dur="580">
                                          <p:stCondLst>
                                            <p:cond delay="0"/>
                                          </p:stCondLst>
                                        </p:cTn>
                                        <p:tgtEl>
                                          <p:spTgt spid="119"/>
                                        </p:tgtEl>
                                      </p:cBhvr>
                                    </p:animEffect>
                                    <p:anim calcmode="lin" valueType="num">
                                      <p:cBhvr>
                                        <p:cTn id="424" dur="1822" tmFilter="0,0; 0.14,0.36; 0.43,0.73; 0.71,0.91; 1.0,1.0">
                                          <p:stCondLst>
                                            <p:cond delay="0"/>
                                          </p:stCondLst>
                                        </p:cTn>
                                        <p:tgtEl>
                                          <p:spTgt spid="119"/>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119"/>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119"/>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119"/>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119"/>
                                        </p:tgtEl>
                                        <p:attrNameLst>
                                          <p:attrName>ppt_y</p:attrName>
                                        </p:attrNameLst>
                                      </p:cBhvr>
                                      <p:tavLst>
                                        <p:tav tm="0" fmla="#ppt_y-sin(pi*$)/81">
                                          <p:val>
                                            <p:fltVal val="0"/>
                                          </p:val>
                                        </p:tav>
                                        <p:tav tm="100000">
                                          <p:val>
                                            <p:fltVal val="1"/>
                                          </p:val>
                                        </p:tav>
                                      </p:tavLst>
                                    </p:anim>
                                    <p:animScale>
                                      <p:cBhvr>
                                        <p:cTn id="429" dur="26">
                                          <p:stCondLst>
                                            <p:cond delay="650"/>
                                          </p:stCondLst>
                                        </p:cTn>
                                        <p:tgtEl>
                                          <p:spTgt spid="119"/>
                                        </p:tgtEl>
                                      </p:cBhvr>
                                      <p:to x="100000" y="60000"/>
                                    </p:animScale>
                                    <p:animScale>
                                      <p:cBhvr>
                                        <p:cTn id="430" dur="166" decel="50000">
                                          <p:stCondLst>
                                            <p:cond delay="676"/>
                                          </p:stCondLst>
                                        </p:cTn>
                                        <p:tgtEl>
                                          <p:spTgt spid="119"/>
                                        </p:tgtEl>
                                      </p:cBhvr>
                                      <p:to x="100000" y="100000"/>
                                    </p:animScale>
                                    <p:animScale>
                                      <p:cBhvr>
                                        <p:cTn id="431" dur="26">
                                          <p:stCondLst>
                                            <p:cond delay="1312"/>
                                          </p:stCondLst>
                                        </p:cTn>
                                        <p:tgtEl>
                                          <p:spTgt spid="119"/>
                                        </p:tgtEl>
                                      </p:cBhvr>
                                      <p:to x="100000" y="80000"/>
                                    </p:animScale>
                                    <p:animScale>
                                      <p:cBhvr>
                                        <p:cTn id="432" dur="166" decel="50000">
                                          <p:stCondLst>
                                            <p:cond delay="1338"/>
                                          </p:stCondLst>
                                        </p:cTn>
                                        <p:tgtEl>
                                          <p:spTgt spid="119"/>
                                        </p:tgtEl>
                                      </p:cBhvr>
                                      <p:to x="100000" y="100000"/>
                                    </p:animScale>
                                    <p:animScale>
                                      <p:cBhvr>
                                        <p:cTn id="433" dur="26">
                                          <p:stCondLst>
                                            <p:cond delay="1642"/>
                                          </p:stCondLst>
                                        </p:cTn>
                                        <p:tgtEl>
                                          <p:spTgt spid="119"/>
                                        </p:tgtEl>
                                      </p:cBhvr>
                                      <p:to x="100000" y="90000"/>
                                    </p:animScale>
                                    <p:animScale>
                                      <p:cBhvr>
                                        <p:cTn id="434" dur="166" decel="50000">
                                          <p:stCondLst>
                                            <p:cond delay="1668"/>
                                          </p:stCondLst>
                                        </p:cTn>
                                        <p:tgtEl>
                                          <p:spTgt spid="119"/>
                                        </p:tgtEl>
                                      </p:cBhvr>
                                      <p:to x="100000" y="100000"/>
                                    </p:animScale>
                                    <p:animScale>
                                      <p:cBhvr>
                                        <p:cTn id="435" dur="26">
                                          <p:stCondLst>
                                            <p:cond delay="1808"/>
                                          </p:stCondLst>
                                        </p:cTn>
                                        <p:tgtEl>
                                          <p:spTgt spid="119"/>
                                        </p:tgtEl>
                                      </p:cBhvr>
                                      <p:to x="100000" y="95000"/>
                                    </p:animScale>
                                    <p:animScale>
                                      <p:cBhvr>
                                        <p:cTn id="436" dur="166" decel="50000">
                                          <p:stCondLst>
                                            <p:cond delay="1834"/>
                                          </p:stCondLst>
                                        </p:cTn>
                                        <p:tgtEl>
                                          <p:spTgt spid="119"/>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120"/>
                                        </p:tgtEl>
                                        <p:attrNameLst>
                                          <p:attrName>style.visibility</p:attrName>
                                        </p:attrNameLst>
                                      </p:cBhvr>
                                      <p:to>
                                        <p:strVal val="visible"/>
                                      </p:to>
                                    </p:set>
                                    <p:animEffect transition="in" filter="wipe(down)">
                                      <p:cBhvr>
                                        <p:cTn id="439" dur="435">
                                          <p:stCondLst>
                                            <p:cond delay="0"/>
                                          </p:stCondLst>
                                        </p:cTn>
                                        <p:tgtEl>
                                          <p:spTgt spid="120"/>
                                        </p:tgtEl>
                                      </p:cBhvr>
                                    </p:animEffect>
                                    <p:anim calcmode="lin" valueType="num">
                                      <p:cBhvr>
                                        <p:cTn id="440" dur="1367" tmFilter="0,0; 0.14,0.36; 0.43,0.73; 0.71,0.91; 1.0,1.0">
                                          <p:stCondLst>
                                            <p:cond delay="0"/>
                                          </p:stCondLst>
                                        </p:cTn>
                                        <p:tgtEl>
                                          <p:spTgt spid="120"/>
                                        </p:tgtEl>
                                        <p:attrNameLst>
                                          <p:attrName>ppt_x</p:attrName>
                                        </p:attrNameLst>
                                      </p:cBhvr>
                                      <p:tavLst>
                                        <p:tav tm="0">
                                          <p:val>
                                            <p:strVal val="#ppt_x-0.25"/>
                                          </p:val>
                                        </p:tav>
                                        <p:tav tm="100000">
                                          <p:val>
                                            <p:strVal val="#ppt_x"/>
                                          </p:val>
                                        </p:tav>
                                      </p:tavLst>
                                    </p:anim>
                                    <p:anim calcmode="lin" valueType="num">
                                      <p:cBhvr>
                                        <p:cTn id="441" dur="498" tmFilter="0.0,0.0; 0.25,0.07; 0.50,0.2; 0.75,0.467; 1.0,1.0">
                                          <p:stCondLst>
                                            <p:cond delay="0"/>
                                          </p:stCondLst>
                                        </p:cTn>
                                        <p:tgtEl>
                                          <p:spTgt spid="120"/>
                                        </p:tgtEl>
                                        <p:attrNameLst>
                                          <p:attrName>ppt_y</p:attrName>
                                        </p:attrNameLst>
                                      </p:cBhvr>
                                      <p:tavLst>
                                        <p:tav tm="0" fmla="#ppt_y-sin(pi*$)/3">
                                          <p:val>
                                            <p:fltVal val="0.5"/>
                                          </p:val>
                                        </p:tav>
                                        <p:tav tm="100000">
                                          <p:val>
                                            <p:fltVal val="1"/>
                                          </p:val>
                                        </p:tav>
                                      </p:tavLst>
                                    </p:anim>
                                    <p:anim calcmode="lin" valueType="num">
                                      <p:cBhvr>
                                        <p:cTn id="442" dur="498" tmFilter="0, 0; 0.125,0.2665; 0.25,0.4; 0.375,0.465; 0.5,0.5;  0.625,0.535; 0.75,0.6; 0.875,0.7335; 1,1">
                                          <p:stCondLst>
                                            <p:cond delay="498"/>
                                          </p:stCondLst>
                                        </p:cTn>
                                        <p:tgtEl>
                                          <p:spTgt spid="120"/>
                                        </p:tgtEl>
                                        <p:attrNameLst>
                                          <p:attrName>ppt_y</p:attrName>
                                        </p:attrNameLst>
                                      </p:cBhvr>
                                      <p:tavLst>
                                        <p:tav tm="0" fmla="#ppt_y-sin(pi*$)/9">
                                          <p:val>
                                            <p:fltVal val="0"/>
                                          </p:val>
                                        </p:tav>
                                        <p:tav tm="100000">
                                          <p:val>
                                            <p:fltVal val="1"/>
                                          </p:val>
                                        </p:tav>
                                      </p:tavLst>
                                    </p:anim>
                                    <p:anim calcmode="lin" valueType="num">
                                      <p:cBhvr>
                                        <p:cTn id="443" dur="249" tmFilter="0, 0; 0.125,0.2665; 0.25,0.4; 0.375,0.465; 0.5,0.5;  0.625,0.535; 0.75,0.6; 0.875,0.7335; 1,1">
                                          <p:stCondLst>
                                            <p:cond delay="993"/>
                                          </p:stCondLst>
                                        </p:cTn>
                                        <p:tgtEl>
                                          <p:spTgt spid="120"/>
                                        </p:tgtEl>
                                        <p:attrNameLst>
                                          <p:attrName>ppt_y</p:attrName>
                                        </p:attrNameLst>
                                      </p:cBhvr>
                                      <p:tavLst>
                                        <p:tav tm="0" fmla="#ppt_y-sin(pi*$)/27">
                                          <p:val>
                                            <p:fltVal val="0"/>
                                          </p:val>
                                        </p:tav>
                                        <p:tav tm="100000">
                                          <p:val>
                                            <p:fltVal val="1"/>
                                          </p:val>
                                        </p:tav>
                                      </p:tavLst>
                                    </p:anim>
                                    <p:anim calcmode="lin" valueType="num">
                                      <p:cBhvr>
                                        <p:cTn id="444" dur="123" tmFilter="0, 0; 0.125,0.2665; 0.25,0.4; 0.375,0.465; 0.5,0.5;  0.625,0.535; 0.75,0.6; 0.875,0.7335; 1,1">
                                          <p:stCondLst>
                                            <p:cond delay="1242"/>
                                          </p:stCondLst>
                                        </p:cTn>
                                        <p:tgtEl>
                                          <p:spTgt spid="120"/>
                                        </p:tgtEl>
                                        <p:attrNameLst>
                                          <p:attrName>ppt_y</p:attrName>
                                        </p:attrNameLst>
                                      </p:cBhvr>
                                      <p:tavLst>
                                        <p:tav tm="0" fmla="#ppt_y-sin(pi*$)/81">
                                          <p:val>
                                            <p:fltVal val="0"/>
                                          </p:val>
                                        </p:tav>
                                        <p:tav tm="100000">
                                          <p:val>
                                            <p:fltVal val="1"/>
                                          </p:val>
                                        </p:tav>
                                      </p:tavLst>
                                    </p:anim>
                                    <p:animScale>
                                      <p:cBhvr>
                                        <p:cTn id="445" dur="20">
                                          <p:stCondLst>
                                            <p:cond delay="487"/>
                                          </p:stCondLst>
                                        </p:cTn>
                                        <p:tgtEl>
                                          <p:spTgt spid="120"/>
                                        </p:tgtEl>
                                      </p:cBhvr>
                                      <p:to x="100000" y="60000"/>
                                    </p:animScale>
                                    <p:animScale>
                                      <p:cBhvr>
                                        <p:cTn id="446" dur="124" decel="50000">
                                          <p:stCondLst>
                                            <p:cond delay="507"/>
                                          </p:stCondLst>
                                        </p:cTn>
                                        <p:tgtEl>
                                          <p:spTgt spid="120"/>
                                        </p:tgtEl>
                                      </p:cBhvr>
                                      <p:to x="100000" y="100000"/>
                                    </p:animScale>
                                    <p:animScale>
                                      <p:cBhvr>
                                        <p:cTn id="447" dur="20">
                                          <p:stCondLst>
                                            <p:cond delay="984"/>
                                          </p:stCondLst>
                                        </p:cTn>
                                        <p:tgtEl>
                                          <p:spTgt spid="120"/>
                                        </p:tgtEl>
                                      </p:cBhvr>
                                      <p:to x="100000" y="80000"/>
                                    </p:animScale>
                                    <p:animScale>
                                      <p:cBhvr>
                                        <p:cTn id="448" dur="124" decel="50000">
                                          <p:stCondLst>
                                            <p:cond delay="1003"/>
                                          </p:stCondLst>
                                        </p:cTn>
                                        <p:tgtEl>
                                          <p:spTgt spid="120"/>
                                        </p:tgtEl>
                                      </p:cBhvr>
                                      <p:to x="100000" y="100000"/>
                                    </p:animScale>
                                    <p:animScale>
                                      <p:cBhvr>
                                        <p:cTn id="449" dur="20">
                                          <p:stCondLst>
                                            <p:cond delay="1231"/>
                                          </p:stCondLst>
                                        </p:cTn>
                                        <p:tgtEl>
                                          <p:spTgt spid="120"/>
                                        </p:tgtEl>
                                      </p:cBhvr>
                                      <p:to x="100000" y="90000"/>
                                    </p:animScale>
                                    <p:animScale>
                                      <p:cBhvr>
                                        <p:cTn id="450" dur="124" decel="50000">
                                          <p:stCondLst>
                                            <p:cond delay="1251"/>
                                          </p:stCondLst>
                                        </p:cTn>
                                        <p:tgtEl>
                                          <p:spTgt spid="120"/>
                                        </p:tgtEl>
                                      </p:cBhvr>
                                      <p:to x="100000" y="100000"/>
                                    </p:animScale>
                                    <p:animScale>
                                      <p:cBhvr>
                                        <p:cTn id="451" dur="20">
                                          <p:stCondLst>
                                            <p:cond delay="1356"/>
                                          </p:stCondLst>
                                        </p:cTn>
                                        <p:tgtEl>
                                          <p:spTgt spid="120"/>
                                        </p:tgtEl>
                                      </p:cBhvr>
                                      <p:to x="100000" y="95000"/>
                                    </p:animScale>
                                    <p:animScale>
                                      <p:cBhvr>
                                        <p:cTn id="452" dur="124" decel="50000">
                                          <p:stCondLst>
                                            <p:cond delay="1375"/>
                                          </p:stCondLst>
                                        </p:cTn>
                                        <p:tgtEl>
                                          <p:spTgt spid="120"/>
                                        </p:tgtEl>
                                      </p:cBhvr>
                                      <p:to x="100000" y="100000"/>
                                    </p:animScale>
                                  </p:childTnLst>
                                </p:cTn>
                              </p:par>
                              <p:par>
                                <p:cTn id="453" presetID="26" presetClass="entr" presetSubtype="0" fill="hold" grpId="0" nodeType="withEffect">
                                  <p:stCondLst>
                                    <p:cond delay="0"/>
                                  </p:stCondLst>
                                  <p:childTnLst>
                                    <p:set>
                                      <p:cBhvr>
                                        <p:cTn id="454" dur="1" fill="hold">
                                          <p:stCondLst>
                                            <p:cond delay="0"/>
                                          </p:stCondLst>
                                        </p:cTn>
                                        <p:tgtEl>
                                          <p:spTgt spid="121"/>
                                        </p:tgtEl>
                                        <p:attrNameLst>
                                          <p:attrName>style.visibility</p:attrName>
                                        </p:attrNameLst>
                                      </p:cBhvr>
                                      <p:to>
                                        <p:strVal val="visible"/>
                                      </p:to>
                                    </p:set>
                                    <p:animEffect transition="in" filter="wipe(down)">
                                      <p:cBhvr>
                                        <p:cTn id="455" dur="290">
                                          <p:stCondLst>
                                            <p:cond delay="0"/>
                                          </p:stCondLst>
                                        </p:cTn>
                                        <p:tgtEl>
                                          <p:spTgt spid="121"/>
                                        </p:tgtEl>
                                      </p:cBhvr>
                                    </p:animEffect>
                                    <p:anim calcmode="lin" valueType="num">
                                      <p:cBhvr>
                                        <p:cTn id="456" dur="911" tmFilter="0,0; 0.14,0.36; 0.43,0.73; 0.71,0.91; 1.0,1.0">
                                          <p:stCondLst>
                                            <p:cond delay="0"/>
                                          </p:stCondLst>
                                        </p:cTn>
                                        <p:tgtEl>
                                          <p:spTgt spid="121"/>
                                        </p:tgtEl>
                                        <p:attrNameLst>
                                          <p:attrName>ppt_x</p:attrName>
                                        </p:attrNameLst>
                                      </p:cBhvr>
                                      <p:tavLst>
                                        <p:tav tm="0">
                                          <p:val>
                                            <p:strVal val="#ppt_x-0.25"/>
                                          </p:val>
                                        </p:tav>
                                        <p:tav tm="100000">
                                          <p:val>
                                            <p:strVal val="#ppt_x"/>
                                          </p:val>
                                        </p:tav>
                                      </p:tavLst>
                                    </p:anim>
                                    <p:anim calcmode="lin" valueType="num">
                                      <p:cBhvr>
                                        <p:cTn id="457" dur="332" tmFilter="0.0,0.0; 0.25,0.07; 0.50,0.2; 0.75,0.467; 1.0,1.0">
                                          <p:stCondLst>
                                            <p:cond delay="0"/>
                                          </p:stCondLst>
                                        </p:cTn>
                                        <p:tgtEl>
                                          <p:spTgt spid="121"/>
                                        </p:tgtEl>
                                        <p:attrNameLst>
                                          <p:attrName>ppt_y</p:attrName>
                                        </p:attrNameLst>
                                      </p:cBhvr>
                                      <p:tavLst>
                                        <p:tav tm="0" fmla="#ppt_y-sin(pi*$)/3">
                                          <p:val>
                                            <p:fltVal val="0.5"/>
                                          </p:val>
                                        </p:tav>
                                        <p:tav tm="100000">
                                          <p:val>
                                            <p:fltVal val="1"/>
                                          </p:val>
                                        </p:tav>
                                      </p:tavLst>
                                    </p:anim>
                                    <p:anim calcmode="lin" valueType="num">
                                      <p:cBhvr>
                                        <p:cTn id="458" dur="332" tmFilter="0, 0; 0.125,0.2665; 0.25,0.4; 0.375,0.465; 0.5,0.5;  0.625,0.535; 0.75,0.6; 0.875,0.7335; 1,1">
                                          <p:stCondLst>
                                            <p:cond delay="332"/>
                                          </p:stCondLst>
                                        </p:cTn>
                                        <p:tgtEl>
                                          <p:spTgt spid="121"/>
                                        </p:tgtEl>
                                        <p:attrNameLst>
                                          <p:attrName>ppt_y</p:attrName>
                                        </p:attrNameLst>
                                      </p:cBhvr>
                                      <p:tavLst>
                                        <p:tav tm="0" fmla="#ppt_y-sin(pi*$)/9">
                                          <p:val>
                                            <p:fltVal val="0"/>
                                          </p:val>
                                        </p:tav>
                                        <p:tav tm="100000">
                                          <p:val>
                                            <p:fltVal val="1"/>
                                          </p:val>
                                        </p:tav>
                                      </p:tavLst>
                                    </p:anim>
                                    <p:anim calcmode="lin" valueType="num">
                                      <p:cBhvr>
                                        <p:cTn id="459" dur="166" tmFilter="0, 0; 0.125,0.2665; 0.25,0.4; 0.375,0.465; 0.5,0.5;  0.625,0.535; 0.75,0.6; 0.875,0.7335; 1,1">
                                          <p:stCondLst>
                                            <p:cond delay="662"/>
                                          </p:stCondLst>
                                        </p:cTn>
                                        <p:tgtEl>
                                          <p:spTgt spid="121"/>
                                        </p:tgtEl>
                                        <p:attrNameLst>
                                          <p:attrName>ppt_y</p:attrName>
                                        </p:attrNameLst>
                                      </p:cBhvr>
                                      <p:tavLst>
                                        <p:tav tm="0" fmla="#ppt_y-sin(pi*$)/27">
                                          <p:val>
                                            <p:fltVal val="0"/>
                                          </p:val>
                                        </p:tav>
                                        <p:tav tm="100000">
                                          <p:val>
                                            <p:fltVal val="1"/>
                                          </p:val>
                                        </p:tav>
                                      </p:tavLst>
                                    </p:anim>
                                    <p:anim calcmode="lin" valueType="num">
                                      <p:cBhvr>
                                        <p:cTn id="460" dur="82" tmFilter="0, 0; 0.125,0.2665; 0.25,0.4; 0.375,0.465; 0.5,0.5;  0.625,0.535; 0.75,0.6; 0.875,0.7335; 1,1">
                                          <p:stCondLst>
                                            <p:cond delay="828"/>
                                          </p:stCondLst>
                                        </p:cTn>
                                        <p:tgtEl>
                                          <p:spTgt spid="121"/>
                                        </p:tgtEl>
                                        <p:attrNameLst>
                                          <p:attrName>ppt_y</p:attrName>
                                        </p:attrNameLst>
                                      </p:cBhvr>
                                      <p:tavLst>
                                        <p:tav tm="0" fmla="#ppt_y-sin(pi*$)/81">
                                          <p:val>
                                            <p:fltVal val="0"/>
                                          </p:val>
                                        </p:tav>
                                        <p:tav tm="100000">
                                          <p:val>
                                            <p:fltVal val="1"/>
                                          </p:val>
                                        </p:tav>
                                      </p:tavLst>
                                    </p:anim>
                                    <p:animScale>
                                      <p:cBhvr>
                                        <p:cTn id="461" dur="13">
                                          <p:stCondLst>
                                            <p:cond delay="325"/>
                                          </p:stCondLst>
                                        </p:cTn>
                                        <p:tgtEl>
                                          <p:spTgt spid="121"/>
                                        </p:tgtEl>
                                      </p:cBhvr>
                                      <p:to x="100000" y="60000"/>
                                    </p:animScale>
                                    <p:animScale>
                                      <p:cBhvr>
                                        <p:cTn id="462" dur="83" decel="50000">
                                          <p:stCondLst>
                                            <p:cond delay="338"/>
                                          </p:stCondLst>
                                        </p:cTn>
                                        <p:tgtEl>
                                          <p:spTgt spid="121"/>
                                        </p:tgtEl>
                                      </p:cBhvr>
                                      <p:to x="100000" y="100000"/>
                                    </p:animScale>
                                    <p:animScale>
                                      <p:cBhvr>
                                        <p:cTn id="463" dur="13">
                                          <p:stCondLst>
                                            <p:cond delay="656"/>
                                          </p:stCondLst>
                                        </p:cTn>
                                        <p:tgtEl>
                                          <p:spTgt spid="121"/>
                                        </p:tgtEl>
                                      </p:cBhvr>
                                      <p:to x="100000" y="80000"/>
                                    </p:animScale>
                                    <p:animScale>
                                      <p:cBhvr>
                                        <p:cTn id="464" dur="83" decel="50000">
                                          <p:stCondLst>
                                            <p:cond delay="669"/>
                                          </p:stCondLst>
                                        </p:cTn>
                                        <p:tgtEl>
                                          <p:spTgt spid="121"/>
                                        </p:tgtEl>
                                      </p:cBhvr>
                                      <p:to x="100000" y="100000"/>
                                    </p:animScale>
                                    <p:animScale>
                                      <p:cBhvr>
                                        <p:cTn id="465" dur="13">
                                          <p:stCondLst>
                                            <p:cond delay="821"/>
                                          </p:stCondLst>
                                        </p:cTn>
                                        <p:tgtEl>
                                          <p:spTgt spid="121"/>
                                        </p:tgtEl>
                                      </p:cBhvr>
                                      <p:to x="100000" y="90000"/>
                                    </p:animScale>
                                    <p:animScale>
                                      <p:cBhvr>
                                        <p:cTn id="466" dur="83" decel="50000">
                                          <p:stCondLst>
                                            <p:cond delay="834"/>
                                          </p:stCondLst>
                                        </p:cTn>
                                        <p:tgtEl>
                                          <p:spTgt spid="121"/>
                                        </p:tgtEl>
                                      </p:cBhvr>
                                      <p:to x="100000" y="100000"/>
                                    </p:animScale>
                                    <p:animScale>
                                      <p:cBhvr>
                                        <p:cTn id="467" dur="13">
                                          <p:stCondLst>
                                            <p:cond delay="904"/>
                                          </p:stCondLst>
                                        </p:cTn>
                                        <p:tgtEl>
                                          <p:spTgt spid="121"/>
                                        </p:tgtEl>
                                      </p:cBhvr>
                                      <p:to x="100000" y="95000"/>
                                    </p:animScale>
                                    <p:animScale>
                                      <p:cBhvr>
                                        <p:cTn id="468" dur="83" decel="50000">
                                          <p:stCondLst>
                                            <p:cond delay="917"/>
                                          </p:stCondLst>
                                        </p:cTn>
                                        <p:tgtEl>
                                          <p:spTgt spid="121"/>
                                        </p:tgtEl>
                                      </p:cBhvr>
                                      <p:to x="100000" y="100000"/>
                                    </p:animScale>
                                  </p:childTnLst>
                                </p:cTn>
                              </p:par>
                              <p:par>
                                <p:cTn id="469" presetID="26" presetClass="entr" presetSubtype="0" fill="hold" grpId="0" nodeType="withEffect">
                                  <p:stCondLst>
                                    <p:cond delay="0"/>
                                  </p:stCondLst>
                                  <p:childTnLst>
                                    <p:set>
                                      <p:cBhvr>
                                        <p:cTn id="470" dur="1" fill="hold">
                                          <p:stCondLst>
                                            <p:cond delay="0"/>
                                          </p:stCondLst>
                                        </p:cTn>
                                        <p:tgtEl>
                                          <p:spTgt spid="122"/>
                                        </p:tgtEl>
                                        <p:attrNameLst>
                                          <p:attrName>style.visibility</p:attrName>
                                        </p:attrNameLst>
                                      </p:cBhvr>
                                      <p:to>
                                        <p:strVal val="visible"/>
                                      </p:to>
                                    </p:set>
                                    <p:animEffect transition="in" filter="wipe(down)">
                                      <p:cBhvr>
                                        <p:cTn id="471" dur="232">
                                          <p:stCondLst>
                                            <p:cond delay="0"/>
                                          </p:stCondLst>
                                        </p:cTn>
                                        <p:tgtEl>
                                          <p:spTgt spid="122"/>
                                        </p:tgtEl>
                                      </p:cBhvr>
                                    </p:animEffect>
                                    <p:anim calcmode="lin" valueType="num">
                                      <p:cBhvr>
                                        <p:cTn id="472" dur="729" tmFilter="0,0; 0.14,0.36; 0.43,0.73; 0.71,0.91; 1.0,1.0">
                                          <p:stCondLst>
                                            <p:cond delay="0"/>
                                          </p:stCondLst>
                                        </p:cTn>
                                        <p:tgtEl>
                                          <p:spTgt spid="122"/>
                                        </p:tgtEl>
                                        <p:attrNameLst>
                                          <p:attrName>ppt_x</p:attrName>
                                        </p:attrNameLst>
                                      </p:cBhvr>
                                      <p:tavLst>
                                        <p:tav tm="0">
                                          <p:val>
                                            <p:strVal val="#ppt_x-0.25"/>
                                          </p:val>
                                        </p:tav>
                                        <p:tav tm="100000">
                                          <p:val>
                                            <p:strVal val="#ppt_x"/>
                                          </p:val>
                                        </p:tav>
                                      </p:tavLst>
                                    </p:anim>
                                    <p:anim calcmode="lin" valueType="num">
                                      <p:cBhvr>
                                        <p:cTn id="473" dur="266" tmFilter="0.0,0.0; 0.25,0.07; 0.50,0.2; 0.75,0.467; 1.0,1.0">
                                          <p:stCondLst>
                                            <p:cond delay="0"/>
                                          </p:stCondLst>
                                        </p:cTn>
                                        <p:tgtEl>
                                          <p:spTgt spid="122"/>
                                        </p:tgtEl>
                                        <p:attrNameLst>
                                          <p:attrName>ppt_y</p:attrName>
                                        </p:attrNameLst>
                                      </p:cBhvr>
                                      <p:tavLst>
                                        <p:tav tm="0" fmla="#ppt_y-sin(pi*$)/3">
                                          <p:val>
                                            <p:fltVal val="0.5"/>
                                          </p:val>
                                        </p:tav>
                                        <p:tav tm="100000">
                                          <p:val>
                                            <p:fltVal val="1"/>
                                          </p:val>
                                        </p:tav>
                                      </p:tavLst>
                                    </p:anim>
                                    <p:anim calcmode="lin" valueType="num">
                                      <p:cBhvr>
                                        <p:cTn id="474" dur="266" tmFilter="0, 0; 0.125,0.2665; 0.25,0.4; 0.375,0.465; 0.5,0.5;  0.625,0.535; 0.75,0.6; 0.875,0.7335; 1,1">
                                          <p:stCondLst>
                                            <p:cond delay="266"/>
                                          </p:stCondLst>
                                        </p:cTn>
                                        <p:tgtEl>
                                          <p:spTgt spid="122"/>
                                        </p:tgtEl>
                                        <p:attrNameLst>
                                          <p:attrName>ppt_y</p:attrName>
                                        </p:attrNameLst>
                                      </p:cBhvr>
                                      <p:tavLst>
                                        <p:tav tm="0" fmla="#ppt_y-sin(pi*$)/9">
                                          <p:val>
                                            <p:fltVal val="0"/>
                                          </p:val>
                                        </p:tav>
                                        <p:tav tm="100000">
                                          <p:val>
                                            <p:fltVal val="1"/>
                                          </p:val>
                                        </p:tav>
                                      </p:tavLst>
                                    </p:anim>
                                    <p:anim calcmode="lin" valueType="num">
                                      <p:cBhvr>
                                        <p:cTn id="475" dur="133" tmFilter="0, 0; 0.125,0.2665; 0.25,0.4; 0.375,0.465; 0.5,0.5;  0.625,0.535; 0.75,0.6; 0.875,0.7335; 1,1">
                                          <p:stCondLst>
                                            <p:cond delay="530"/>
                                          </p:stCondLst>
                                        </p:cTn>
                                        <p:tgtEl>
                                          <p:spTgt spid="122"/>
                                        </p:tgtEl>
                                        <p:attrNameLst>
                                          <p:attrName>ppt_y</p:attrName>
                                        </p:attrNameLst>
                                      </p:cBhvr>
                                      <p:tavLst>
                                        <p:tav tm="0" fmla="#ppt_y-sin(pi*$)/27">
                                          <p:val>
                                            <p:fltVal val="0"/>
                                          </p:val>
                                        </p:tav>
                                        <p:tav tm="100000">
                                          <p:val>
                                            <p:fltVal val="1"/>
                                          </p:val>
                                        </p:tav>
                                      </p:tavLst>
                                    </p:anim>
                                    <p:anim calcmode="lin" valueType="num">
                                      <p:cBhvr>
                                        <p:cTn id="476" dur="66" tmFilter="0, 0; 0.125,0.2665; 0.25,0.4; 0.375,0.465; 0.5,0.5;  0.625,0.535; 0.75,0.6; 0.875,0.7335; 1,1">
                                          <p:stCondLst>
                                            <p:cond delay="662"/>
                                          </p:stCondLst>
                                        </p:cTn>
                                        <p:tgtEl>
                                          <p:spTgt spid="122"/>
                                        </p:tgtEl>
                                        <p:attrNameLst>
                                          <p:attrName>ppt_y</p:attrName>
                                        </p:attrNameLst>
                                      </p:cBhvr>
                                      <p:tavLst>
                                        <p:tav tm="0" fmla="#ppt_y-sin(pi*$)/81">
                                          <p:val>
                                            <p:fltVal val="0"/>
                                          </p:val>
                                        </p:tav>
                                        <p:tav tm="100000">
                                          <p:val>
                                            <p:fltVal val="1"/>
                                          </p:val>
                                        </p:tav>
                                      </p:tavLst>
                                    </p:anim>
                                    <p:animScale>
                                      <p:cBhvr>
                                        <p:cTn id="477" dur="10">
                                          <p:stCondLst>
                                            <p:cond delay="260"/>
                                          </p:stCondLst>
                                        </p:cTn>
                                        <p:tgtEl>
                                          <p:spTgt spid="122"/>
                                        </p:tgtEl>
                                      </p:cBhvr>
                                      <p:to x="100000" y="60000"/>
                                    </p:animScale>
                                    <p:animScale>
                                      <p:cBhvr>
                                        <p:cTn id="478" dur="66" decel="50000">
                                          <p:stCondLst>
                                            <p:cond delay="270"/>
                                          </p:stCondLst>
                                        </p:cTn>
                                        <p:tgtEl>
                                          <p:spTgt spid="122"/>
                                        </p:tgtEl>
                                      </p:cBhvr>
                                      <p:to x="100000" y="100000"/>
                                    </p:animScale>
                                    <p:animScale>
                                      <p:cBhvr>
                                        <p:cTn id="479" dur="10">
                                          <p:stCondLst>
                                            <p:cond delay="525"/>
                                          </p:stCondLst>
                                        </p:cTn>
                                        <p:tgtEl>
                                          <p:spTgt spid="122"/>
                                        </p:tgtEl>
                                      </p:cBhvr>
                                      <p:to x="100000" y="80000"/>
                                    </p:animScale>
                                    <p:animScale>
                                      <p:cBhvr>
                                        <p:cTn id="480" dur="66" decel="50000">
                                          <p:stCondLst>
                                            <p:cond delay="535"/>
                                          </p:stCondLst>
                                        </p:cTn>
                                        <p:tgtEl>
                                          <p:spTgt spid="122"/>
                                        </p:tgtEl>
                                      </p:cBhvr>
                                      <p:to x="100000" y="100000"/>
                                    </p:animScale>
                                    <p:animScale>
                                      <p:cBhvr>
                                        <p:cTn id="481" dur="10">
                                          <p:stCondLst>
                                            <p:cond delay="657"/>
                                          </p:stCondLst>
                                        </p:cTn>
                                        <p:tgtEl>
                                          <p:spTgt spid="122"/>
                                        </p:tgtEl>
                                      </p:cBhvr>
                                      <p:to x="100000" y="90000"/>
                                    </p:animScale>
                                    <p:animScale>
                                      <p:cBhvr>
                                        <p:cTn id="482" dur="66" decel="50000">
                                          <p:stCondLst>
                                            <p:cond delay="667"/>
                                          </p:stCondLst>
                                        </p:cTn>
                                        <p:tgtEl>
                                          <p:spTgt spid="122"/>
                                        </p:tgtEl>
                                      </p:cBhvr>
                                      <p:to x="100000" y="100000"/>
                                    </p:animScale>
                                    <p:animScale>
                                      <p:cBhvr>
                                        <p:cTn id="483" dur="10">
                                          <p:stCondLst>
                                            <p:cond delay="723"/>
                                          </p:stCondLst>
                                        </p:cTn>
                                        <p:tgtEl>
                                          <p:spTgt spid="122"/>
                                        </p:tgtEl>
                                      </p:cBhvr>
                                      <p:to x="100000" y="95000"/>
                                    </p:animScale>
                                    <p:animScale>
                                      <p:cBhvr>
                                        <p:cTn id="484" dur="66" decel="50000">
                                          <p:stCondLst>
                                            <p:cond delay="734"/>
                                          </p:stCondLst>
                                        </p:cTn>
                                        <p:tgtEl>
                                          <p:spTgt spid="122"/>
                                        </p:tgtEl>
                                      </p:cBhvr>
                                      <p:to x="100000" y="100000"/>
                                    </p:animScale>
                                  </p:childTnLst>
                                </p:cTn>
                              </p:par>
                            </p:childTnLst>
                          </p:cTn>
                        </p:par>
                      </p:childTnLst>
                    </p:cTn>
                  </p:par>
                  <p:par>
                    <p:cTn id="485" fill="hold">
                      <p:stCondLst>
                        <p:cond delay="indefinite"/>
                      </p:stCondLst>
                      <p:childTnLst>
                        <p:par>
                          <p:cTn id="486" fill="hold">
                            <p:stCondLst>
                              <p:cond delay="0"/>
                            </p:stCondLst>
                            <p:childTnLst>
                              <p:par>
                                <p:cTn id="487" presetID="3" presetClass="entr" presetSubtype="10" fill="hold" grpId="0" nodeType="clickEffect">
                                  <p:stCondLst>
                                    <p:cond delay="0"/>
                                  </p:stCondLst>
                                  <p:childTnLst>
                                    <p:set>
                                      <p:cBhvr>
                                        <p:cTn id="488" dur="1" fill="hold">
                                          <p:stCondLst>
                                            <p:cond delay="0"/>
                                          </p:stCondLst>
                                        </p:cTn>
                                        <p:tgtEl>
                                          <p:spTgt spid="130">
                                            <p:txEl>
                                              <p:pRg st="0" end="0"/>
                                            </p:txEl>
                                          </p:spTgt>
                                        </p:tgtEl>
                                        <p:attrNameLst>
                                          <p:attrName>style.visibility</p:attrName>
                                        </p:attrNameLst>
                                      </p:cBhvr>
                                      <p:to>
                                        <p:strVal val="visible"/>
                                      </p:to>
                                    </p:set>
                                    <p:animEffect transition="in" filter="blinds(horizontal)">
                                      <p:cBhvr>
                                        <p:cTn id="489" dur="500"/>
                                        <p:tgtEl>
                                          <p:spTgt spid="130">
                                            <p:txEl>
                                              <p:pRg st="0" end="0"/>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3" presetClass="entr" presetSubtype="10" fill="hold" grpId="0" nodeType="clickEffect">
                                  <p:stCondLst>
                                    <p:cond delay="0"/>
                                  </p:stCondLst>
                                  <p:childTnLst>
                                    <p:set>
                                      <p:cBhvr>
                                        <p:cTn id="493" dur="1" fill="hold">
                                          <p:stCondLst>
                                            <p:cond delay="0"/>
                                          </p:stCondLst>
                                        </p:cTn>
                                        <p:tgtEl>
                                          <p:spTgt spid="130">
                                            <p:txEl>
                                              <p:pRg st="1" end="1"/>
                                            </p:txEl>
                                          </p:spTgt>
                                        </p:tgtEl>
                                        <p:attrNameLst>
                                          <p:attrName>style.visibility</p:attrName>
                                        </p:attrNameLst>
                                      </p:cBhvr>
                                      <p:to>
                                        <p:strVal val="visible"/>
                                      </p:to>
                                    </p:set>
                                    <p:animEffect transition="in" filter="blinds(horizontal)">
                                      <p:cBhvr>
                                        <p:cTn id="494" dur="500"/>
                                        <p:tgtEl>
                                          <p:spTgt spid="130">
                                            <p:txEl>
                                              <p:pRg st="1" end="1"/>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3" presetClass="entr" presetSubtype="10" fill="hold" grpId="0" nodeType="clickEffect">
                                  <p:stCondLst>
                                    <p:cond delay="0"/>
                                  </p:stCondLst>
                                  <p:childTnLst>
                                    <p:set>
                                      <p:cBhvr>
                                        <p:cTn id="498" dur="1" fill="hold">
                                          <p:stCondLst>
                                            <p:cond delay="0"/>
                                          </p:stCondLst>
                                        </p:cTn>
                                        <p:tgtEl>
                                          <p:spTgt spid="130">
                                            <p:txEl>
                                              <p:pRg st="2" end="2"/>
                                            </p:txEl>
                                          </p:spTgt>
                                        </p:tgtEl>
                                        <p:attrNameLst>
                                          <p:attrName>style.visibility</p:attrName>
                                        </p:attrNameLst>
                                      </p:cBhvr>
                                      <p:to>
                                        <p:strVal val="visible"/>
                                      </p:to>
                                    </p:set>
                                    <p:animEffect transition="in" filter="blinds(horizontal)">
                                      <p:cBhvr>
                                        <p:cTn id="499" dur="500"/>
                                        <p:tgtEl>
                                          <p:spTgt spid="130">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3" presetClass="entr" presetSubtype="10" fill="hold" grpId="0" nodeType="clickEffect">
                                  <p:stCondLst>
                                    <p:cond delay="0"/>
                                  </p:stCondLst>
                                  <p:childTnLst>
                                    <p:set>
                                      <p:cBhvr>
                                        <p:cTn id="503" dur="1" fill="hold">
                                          <p:stCondLst>
                                            <p:cond delay="0"/>
                                          </p:stCondLst>
                                        </p:cTn>
                                        <p:tgtEl>
                                          <p:spTgt spid="130">
                                            <p:txEl>
                                              <p:pRg st="3" end="3"/>
                                            </p:txEl>
                                          </p:spTgt>
                                        </p:tgtEl>
                                        <p:attrNameLst>
                                          <p:attrName>style.visibility</p:attrName>
                                        </p:attrNameLst>
                                      </p:cBhvr>
                                      <p:to>
                                        <p:strVal val="visible"/>
                                      </p:to>
                                    </p:set>
                                    <p:animEffect transition="in" filter="blinds(horizontal)">
                                      <p:cBhvr>
                                        <p:cTn id="504" dur="500"/>
                                        <p:tgtEl>
                                          <p:spTgt spid="130">
                                            <p:txEl>
                                              <p:pRg st="3" end="3"/>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3" presetClass="entr" presetSubtype="10" fill="hold" grpId="0" nodeType="clickEffect">
                                  <p:stCondLst>
                                    <p:cond delay="0"/>
                                  </p:stCondLst>
                                  <p:childTnLst>
                                    <p:set>
                                      <p:cBhvr>
                                        <p:cTn id="508" dur="1" fill="hold">
                                          <p:stCondLst>
                                            <p:cond delay="0"/>
                                          </p:stCondLst>
                                        </p:cTn>
                                        <p:tgtEl>
                                          <p:spTgt spid="130">
                                            <p:txEl>
                                              <p:pRg st="4" end="4"/>
                                            </p:txEl>
                                          </p:spTgt>
                                        </p:tgtEl>
                                        <p:attrNameLst>
                                          <p:attrName>style.visibility</p:attrName>
                                        </p:attrNameLst>
                                      </p:cBhvr>
                                      <p:to>
                                        <p:strVal val="visible"/>
                                      </p:to>
                                    </p:set>
                                    <p:animEffect transition="in" filter="blinds(horizontal)">
                                      <p:cBhvr>
                                        <p:cTn id="509" dur="500"/>
                                        <p:tgtEl>
                                          <p:spTgt spid="130">
                                            <p:txEl>
                                              <p:pRg st="4" end="4"/>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3" presetClass="entr" presetSubtype="10" fill="hold" grpId="0" nodeType="clickEffect">
                                  <p:stCondLst>
                                    <p:cond delay="0"/>
                                  </p:stCondLst>
                                  <p:childTnLst>
                                    <p:set>
                                      <p:cBhvr>
                                        <p:cTn id="513" dur="1" fill="hold">
                                          <p:stCondLst>
                                            <p:cond delay="0"/>
                                          </p:stCondLst>
                                        </p:cTn>
                                        <p:tgtEl>
                                          <p:spTgt spid="130">
                                            <p:txEl>
                                              <p:pRg st="5" end="5"/>
                                            </p:txEl>
                                          </p:spTgt>
                                        </p:tgtEl>
                                        <p:attrNameLst>
                                          <p:attrName>style.visibility</p:attrName>
                                        </p:attrNameLst>
                                      </p:cBhvr>
                                      <p:to>
                                        <p:strVal val="visible"/>
                                      </p:to>
                                    </p:set>
                                    <p:animEffect transition="in" filter="blinds(horizontal)">
                                      <p:cBhvr>
                                        <p:cTn id="514" dur="500"/>
                                        <p:tgtEl>
                                          <p:spTgt spid="130">
                                            <p:txEl>
                                              <p:pRg st="5" end="5"/>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3" presetClass="entr" presetSubtype="10" fill="hold" grpId="0" nodeType="clickEffect">
                                  <p:stCondLst>
                                    <p:cond delay="0"/>
                                  </p:stCondLst>
                                  <p:childTnLst>
                                    <p:set>
                                      <p:cBhvr>
                                        <p:cTn id="518" dur="1" fill="hold">
                                          <p:stCondLst>
                                            <p:cond delay="0"/>
                                          </p:stCondLst>
                                        </p:cTn>
                                        <p:tgtEl>
                                          <p:spTgt spid="131">
                                            <p:txEl>
                                              <p:pRg st="0" end="0"/>
                                            </p:txEl>
                                          </p:spTgt>
                                        </p:tgtEl>
                                        <p:attrNameLst>
                                          <p:attrName>style.visibility</p:attrName>
                                        </p:attrNameLst>
                                      </p:cBhvr>
                                      <p:to>
                                        <p:strVal val="visible"/>
                                      </p:to>
                                    </p:set>
                                    <p:animEffect transition="in" filter="blinds(horizontal)">
                                      <p:cBhvr>
                                        <p:cTn id="519" dur="500"/>
                                        <p:tgtEl>
                                          <p:spTgt spid="131">
                                            <p:txEl>
                                              <p:pRg st="0" end="0"/>
                                            </p:txEl>
                                          </p:spTgt>
                                        </p:tgtEl>
                                      </p:cBhvr>
                                    </p:animEffect>
                                  </p:childTnLst>
                                </p:cTn>
                              </p:par>
                            </p:childTnLst>
                          </p:cTn>
                        </p:par>
                      </p:childTnLst>
                    </p:cTn>
                  </p:par>
                  <p:par>
                    <p:cTn id="520" fill="hold">
                      <p:stCondLst>
                        <p:cond delay="indefinite"/>
                      </p:stCondLst>
                      <p:childTnLst>
                        <p:par>
                          <p:cTn id="521" fill="hold">
                            <p:stCondLst>
                              <p:cond delay="0"/>
                            </p:stCondLst>
                            <p:childTnLst>
                              <p:par>
                                <p:cTn id="522" presetID="3" presetClass="entr" presetSubtype="10" fill="hold" grpId="0" nodeType="clickEffect">
                                  <p:stCondLst>
                                    <p:cond delay="0"/>
                                  </p:stCondLst>
                                  <p:childTnLst>
                                    <p:set>
                                      <p:cBhvr>
                                        <p:cTn id="523" dur="1" fill="hold">
                                          <p:stCondLst>
                                            <p:cond delay="0"/>
                                          </p:stCondLst>
                                        </p:cTn>
                                        <p:tgtEl>
                                          <p:spTgt spid="131">
                                            <p:txEl>
                                              <p:pRg st="1" end="1"/>
                                            </p:txEl>
                                          </p:spTgt>
                                        </p:tgtEl>
                                        <p:attrNameLst>
                                          <p:attrName>style.visibility</p:attrName>
                                        </p:attrNameLst>
                                      </p:cBhvr>
                                      <p:to>
                                        <p:strVal val="visible"/>
                                      </p:to>
                                    </p:set>
                                    <p:animEffect transition="in" filter="blinds(horizontal)">
                                      <p:cBhvr>
                                        <p:cTn id="524" dur="500"/>
                                        <p:tgtEl>
                                          <p:spTgt spid="131">
                                            <p:txEl>
                                              <p:pRg st="1" end="1"/>
                                            </p:txEl>
                                          </p:spTgt>
                                        </p:tgtEl>
                                      </p:cBhvr>
                                    </p:animEffect>
                                  </p:childTnLst>
                                </p:cTn>
                              </p:par>
                            </p:childTnLst>
                          </p:cTn>
                        </p:par>
                      </p:childTnLst>
                    </p:cTn>
                  </p:par>
                  <p:par>
                    <p:cTn id="525" fill="hold">
                      <p:stCondLst>
                        <p:cond delay="indefinite"/>
                      </p:stCondLst>
                      <p:childTnLst>
                        <p:par>
                          <p:cTn id="526" fill="hold">
                            <p:stCondLst>
                              <p:cond delay="0"/>
                            </p:stCondLst>
                            <p:childTnLst>
                              <p:par>
                                <p:cTn id="527" presetID="3" presetClass="entr" presetSubtype="10" fill="hold" grpId="0" nodeType="clickEffect">
                                  <p:stCondLst>
                                    <p:cond delay="0"/>
                                  </p:stCondLst>
                                  <p:childTnLst>
                                    <p:set>
                                      <p:cBhvr>
                                        <p:cTn id="528" dur="1" fill="hold">
                                          <p:stCondLst>
                                            <p:cond delay="0"/>
                                          </p:stCondLst>
                                        </p:cTn>
                                        <p:tgtEl>
                                          <p:spTgt spid="131">
                                            <p:txEl>
                                              <p:pRg st="2" end="2"/>
                                            </p:txEl>
                                          </p:spTgt>
                                        </p:tgtEl>
                                        <p:attrNameLst>
                                          <p:attrName>style.visibility</p:attrName>
                                        </p:attrNameLst>
                                      </p:cBhvr>
                                      <p:to>
                                        <p:strVal val="visible"/>
                                      </p:to>
                                    </p:set>
                                    <p:animEffect transition="in" filter="blinds(horizontal)">
                                      <p:cBhvr>
                                        <p:cTn id="529" dur="500"/>
                                        <p:tgtEl>
                                          <p:spTgt spid="131">
                                            <p:txEl>
                                              <p:pRg st="2" end="2"/>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3" presetClass="entr" presetSubtype="10" fill="hold" grpId="0" nodeType="clickEffect">
                                  <p:stCondLst>
                                    <p:cond delay="0"/>
                                  </p:stCondLst>
                                  <p:childTnLst>
                                    <p:set>
                                      <p:cBhvr>
                                        <p:cTn id="533" dur="1" fill="hold">
                                          <p:stCondLst>
                                            <p:cond delay="0"/>
                                          </p:stCondLst>
                                        </p:cTn>
                                        <p:tgtEl>
                                          <p:spTgt spid="132"/>
                                        </p:tgtEl>
                                        <p:attrNameLst>
                                          <p:attrName>style.visibility</p:attrName>
                                        </p:attrNameLst>
                                      </p:cBhvr>
                                      <p:to>
                                        <p:strVal val="visible"/>
                                      </p:to>
                                    </p:set>
                                    <p:animEffect transition="in" filter="blinds(horizontal)">
                                      <p:cBhvr>
                                        <p:cTn id="534" dur="500"/>
                                        <p:tgtEl>
                                          <p:spTgt spid="132"/>
                                        </p:tgtEl>
                                      </p:cBhvr>
                                    </p:animEffect>
                                  </p:childTnLst>
                                </p:cTn>
                              </p:par>
                            </p:childTnLst>
                          </p:cTn>
                        </p:par>
                      </p:childTnLst>
                    </p:cTn>
                  </p:par>
                  <p:par>
                    <p:cTn id="535" fill="hold">
                      <p:stCondLst>
                        <p:cond delay="indefinite"/>
                      </p:stCondLst>
                      <p:childTnLst>
                        <p:par>
                          <p:cTn id="536" fill="hold">
                            <p:stCondLst>
                              <p:cond delay="0"/>
                            </p:stCondLst>
                            <p:childTnLst>
                              <p:par>
                                <p:cTn id="537" presetID="3" presetClass="entr" presetSubtype="10" fill="hold" grpId="0" nodeType="clickEffect">
                                  <p:stCondLst>
                                    <p:cond delay="0"/>
                                  </p:stCondLst>
                                  <p:childTnLst>
                                    <p:set>
                                      <p:cBhvr>
                                        <p:cTn id="538" dur="1" fill="hold">
                                          <p:stCondLst>
                                            <p:cond delay="0"/>
                                          </p:stCondLst>
                                        </p:cTn>
                                        <p:tgtEl>
                                          <p:spTgt spid="133">
                                            <p:txEl>
                                              <p:pRg st="0" end="0"/>
                                            </p:txEl>
                                          </p:spTgt>
                                        </p:tgtEl>
                                        <p:attrNameLst>
                                          <p:attrName>style.visibility</p:attrName>
                                        </p:attrNameLst>
                                      </p:cBhvr>
                                      <p:to>
                                        <p:strVal val="visible"/>
                                      </p:to>
                                    </p:set>
                                    <p:animEffect transition="in" filter="blinds(horizontal)">
                                      <p:cBhvr>
                                        <p:cTn id="539" dur="500"/>
                                        <p:tgtEl>
                                          <p:spTgt spid="133">
                                            <p:txEl>
                                              <p:pRg st="0" end="0"/>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3" presetClass="entr" presetSubtype="10" fill="hold" grpId="0" nodeType="clickEffect">
                                  <p:stCondLst>
                                    <p:cond delay="0"/>
                                  </p:stCondLst>
                                  <p:childTnLst>
                                    <p:set>
                                      <p:cBhvr>
                                        <p:cTn id="543" dur="1" fill="hold">
                                          <p:stCondLst>
                                            <p:cond delay="0"/>
                                          </p:stCondLst>
                                        </p:cTn>
                                        <p:tgtEl>
                                          <p:spTgt spid="133">
                                            <p:txEl>
                                              <p:pRg st="1" end="1"/>
                                            </p:txEl>
                                          </p:spTgt>
                                        </p:tgtEl>
                                        <p:attrNameLst>
                                          <p:attrName>style.visibility</p:attrName>
                                        </p:attrNameLst>
                                      </p:cBhvr>
                                      <p:to>
                                        <p:strVal val="visible"/>
                                      </p:to>
                                    </p:set>
                                    <p:animEffect transition="in" filter="blinds(horizontal)">
                                      <p:cBhvr>
                                        <p:cTn id="544" dur="500"/>
                                        <p:tgtEl>
                                          <p:spTgt spid="133">
                                            <p:txEl>
                                              <p:pRg st="1" end="1"/>
                                            </p:txEl>
                                          </p:spTgt>
                                        </p:tgtEl>
                                      </p:cBhvr>
                                    </p:animEffect>
                                  </p:childTnLst>
                                </p:cTn>
                              </p:par>
                            </p:childTnLst>
                          </p:cTn>
                        </p:par>
                        <p:par>
                          <p:cTn id="545" fill="hold">
                            <p:stCondLst>
                              <p:cond delay="500"/>
                            </p:stCondLst>
                            <p:childTnLst>
                              <p:par>
                                <p:cTn id="546" presetID="10" presetClass="entr" presetSubtype="0" fill="hold" nodeType="afterEffect">
                                  <p:stCondLst>
                                    <p:cond delay="0"/>
                                  </p:stCondLst>
                                  <p:childTnLst>
                                    <p:set>
                                      <p:cBhvr>
                                        <p:cTn id="547" dur="1" fill="hold">
                                          <p:stCondLst>
                                            <p:cond delay="0"/>
                                          </p:stCondLst>
                                        </p:cTn>
                                        <p:tgtEl>
                                          <p:spTgt spid="134"/>
                                        </p:tgtEl>
                                        <p:attrNameLst>
                                          <p:attrName>style.visibility</p:attrName>
                                        </p:attrNameLst>
                                      </p:cBhvr>
                                      <p:to>
                                        <p:strVal val="visible"/>
                                      </p:to>
                                    </p:set>
                                    <p:animEffect transition="in" filter="fade">
                                      <p:cBhvr>
                                        <p:cTn id="548" dur="2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30" grpId="0" build="allAtOnce"/>
      <p:bldP spid="131" grpId="0" build="allAtOnce"/>
      <p:bldP spid="132" grpId="0"/>
      <p:bldP spid="133" grpId="0" build="allAtOnce"/>
    </p:bldLst>
  </p:timing>
</p:sld>
</file>

<file path=ppt/tags/tag1.xml><?xml version="1.0" encoding="utf-8"?>
<p:tagLst xmlns:a="http://schemas.openxmlformats.org/drawingml/2006/main" xmlns:r="http://schemas.openxmlformats.org/officeDocument/2006/relationships" xmlns:p="http://schemas.openxmlformats.org/presentationml/2006/main">
  <p:tag name="SRC" val="$\ell_0$"/>
</p:tagLst>
</file>

<file path=ppt/tags/tag10.xml><?xml version="1.0" encoding="utf-8"?>
<p:tagLst xmlns:a="http://schemas.openxmlformats.org/drawingml/2006/main" xmlns:r="http://schemas.openxmlformats.org/officeDocument/2006/relationships" xmlns:p="http://schemas.openxmlformats.org/presentationml/2006/main">
  <p:tag name="SRC" val="$\ell_5$"/>
</p:tagLst>
</file>

<file path=ppt/tags/tag11.xml><?xml version="1.0" encoding="utf-8"?>
<p:tagLst xmlns:a="http://schemas.openxmlformats.org/drawingml/2006/main" xmlns:r="http://schemas.openxmlformats.org/officeDocument/2006/relationships" xmlns:p="http://schemas.openxmlformats.org/presentationml/2006/main">
  <p:tag name="SRC" val="$\ell_5$"/>
</p:tagLst>
</file>

<file path=ppt/tags/tag12.xml><?xml version="1.0" encoding="utf-8"?>
<p:tagLst xmlns:a="http://schemas.openxmlformats.org/drawingml/2006/main" xmlns:r="http://schemas.openxmlformats.org/officeDocument/2006/relationships" xmlns:p="http://schemas.openxmlformats.org/presentationml/2006/main">
  <p:tag name="SRC" val="$\ell_6$"/>
</p:tagLst>
</file>

<file path=ppt/tags/tag13.xml><?xml version="1.0" encoding="utf-8"?>
<p:tagLst xmlns:a="http://schemas.openxmlformats.org/drawingml/2006/main" xmlns:r="http://schemas.openxmlformats.org/officeDocument/2006/relationships" xmlns:p="http://schemas.openxmlformats.org/presentationml/2006/main">
  <p:tag name="SRC" val="$\ell_6$"/>
</p:tagLst>
</file>

<file path=ppt/tags/tag14.xml><?xml version="1.0" encoding="utf-8"?>
<p:tagLst xmlns:a="http://schemas.openxmlformats.org/drawingml/2006/main" xmlns:r="http://schemas.openxmlformats.org/officeDocument/2006/relationships" xmlns:p="http://schemas.openxmlformats.org/presentationml/2006/main">
  <p:tag name="SRC" val="$\ell_0$"/>
</p:tagLst>
</file>

<file path=ppt/tags/tag2.xml><?xml version="1.0" encoding="utf-8"?>
<p:tagLst xmlns:a="http://schemas.openxmlformats.org/drawingml/2006/main" xmlns:r="http://schemas.openxmlformats.org/officeDocument/2006/relationships" xmlns:p="http://schemas.openxmlformats.org/presentationml/2006/main">
  <p:tag name="SRC" val="\ell_1$"/>
</p:tagLst>
</file>

<file path=ppt/tags/tag3.xml><?xml version="1.0" encoding="utf-8"?>
<p:tagLst xmlns:a="http://schemas.openxmlformats.org/drawingml/2006/main" xmlns:r="http://schemas.openxmlformats.org/officeDocument/2006/relationships" xmlns:p="http://schemas.openxmlformats.org/presentationml/2006/main">
  <p:tag name="SRC" val="$\ell_2$"/>
</p:tagLst>
</file>

<file path=ppt/tags/tag4.xml><?xml version="1.0" encoding="utf-8"?>
<p:tagLst xmlns:a="http://schemas.openxmlformats.org/drawingml/2006/main" xmlns:r="http://schemas.openxmlformats.org/officeDocument/2006/relationships" xmlns:p="http://schemas.openxmlformats.org/presentationml/2006/main">
  <p:tag name="SRC" val="$\ell_3$"/>
</p:tagLst>
</file>

<file path=ppt/tags/tag5.xml><?xml version="1.0" encoding="utf-8"?>
<p:tagLst xmlns:a="http://schemas.openxmlformats.org/drawingml/2006/main" xmlns:r="http://schemas.openxmlformats.org/officeDocument/2006/relationships" xmlns:p="http://schemas.openxmlformats.org/presentationml/2006/main">
  <p:tag name="SRC" val="$\ell_4$"/>
</p:tagLst>
</file>

<file path=ppt/tags/tag6.xml><?xml version="1.0" encoding="utf-8"?>
<p:tagLst xmlns:a="http://schemas.openxmlformats.org/drawingml/2006/main" xmlns:r="http://schemas.openxmlformats.org/officeDocument/2006/relationships" xmlns:p="http://schemas.openxmlformats.org/presentationml/2006/main">
  <p:tag name="SRC" val="\ell_1$"/>
</p:tagLst>
</file>

<file path=ppt/tags/tag7.xml><?xml version="1.0" encoding="utf-8"?>
<p:tagLst xmlns:a="http://schemas.openxmlformats.org/drawingml/2006/main" xmlns:r="http://schemas.openxmlformats.org/officeDocument/2006/relationships" xmlns:p="http://schemas.openxmlformats.org/presentationml/2006/main">
  <p:tag name="SRC" val="\color{red}$\ell_2$"/>
</p:tagLst>
</file>

<file path=ppt/tags/tag8.xml><?xml version="1.0" encoding="utf-8"?>
<p:tagLst xmlns:a="http://schemas.openxmlformats.org/drawingml/2006/main" xmlns:r="http://schemas.openxmlformats.org/officeDocument/2006/relationships" xmlns:p="http://schemas.openxmlformats.org/presentationml/2006/main">
  <p:tag name="SRC" val="$\ell_3$"/>
</p:tagLst>
</file>

<file path=ppt/tags/tag9.xml><?xml version="1.0" encoding="utf-8"?>
<p:tagLst xmlns:a="http://schemas.openxmlformats.org/drawingml/2006/main" xmlns:r="http://schemas.openxmlformats.org/officeDocument/2006/relationships" xmlns:p="http://schemas.openxmlformats.org/presentationml/2006/main">
  <p:tag name="SRC" val="$\ell_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2426</Words>
  <Application>Microsoft Office PowerPoint</Application>
  <PresentationFormat>On-screen Show (4:3)</PresentationFormat>
  <Paragraphs>459</Paragraphs>
  <Slides>41</Slides>
  <Notes>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57" baseType="lpstr">
      <vt:lpstr>Arial</vt:lpstr>
      <vt:lpstr>Berlin Sans FB Demi</vt:lpstr>
      <vt:lpstr>Calibri</vt:lpstr>
      <vt:lpstr>Cambria Math</vt:lpstr>
      <vt:lpstr>Constantia</vt:lpstr>
      <vt:lpstr>Courier New</vt:lpstr>
      <vt:lpstr>Monotype Sorts</vt:lpstr>
      <vt:lpstr>Symbol</vt:lpstr>
      <vt:lpstr>Tahoma</vt:lpstr>
      <vt:lpstr>Times New Roman</vt:lpstr>
      <vt:lpstr>Verdana</vt:lpstr>
      <vt:lpstr>Wingdings</vt:lpstr>
      <vt:lpstr>Wingdings 2</vt:lpstr>
      <vt:lpstr>Office Theme</vt:lpstr>
      <vt:lpstr>Bitmap Image</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 - Asymptotic upper bound</vt:lpstr>
      <vt:lpstr>  </vt:lpstr>
      <vt:lpstr>  </vt:lpstr>
      <vt:lpstr>  </vt:lpstr>
      <vt:lpstr>PowerPoint Presentation</vt:lpstr>
      <vt:lpstr>W - Asymptotic lower bound</vt:lpstr>
      <vt:lpstr>  </vt:lpstr>
      <vt:lpstr>  </vt:lpstr>
      <vt:lpstr>  </vt:lpstr>
      <vt:lpstr>Q - Asymptotic tight bound</vt:lpstr>
      <vt:lpstr>Q - Asymptotic tight bound</vt:lpstr>
      <vt:lpstr>Q - Asymptotic tight bound</vt:lpstr>
      <vt:lpstr>Transitivity property: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Vijaya Kumar</cp:lastModifiedBy>
  <cp:revision>85</cp:revision>
  <dcterms:created xsi:type="dcterms:W3CDTF">2011-09-14T09:42:00Z</dcterms:created>
  <dcterms:modified xsi:type="dcterms:W3CDTF">2020-05-24T03:22:30Z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